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3380" r:id="rId2"/>
    <p:sldId id="371" r:id="rId3"/>
    <p:sldId id="373" r:id="rId4"/>
    <p:sldId id="3379" r:id="rId5"/>
    <p:sldId id="3377" r:id="rId6"/>
    <p:sldId id="261" r:id="rId7"/>
    <p:sldId id="3381" r:id="rId8"/>
    <p:sldId id="262" r:id="rId9"/>
    <p:sldId id="3385" r:id="rId10"/>
    <p:sldId id="263" r:id="rId11"/>
    <p:sldId id="3386" r:id="rId12"/>
    <p:sldId id="264" r:id="rId13"/>
    <p:sldId id="3378" r:id="rId14"/>
    <p:sldId id="3383" r:id="rId1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FF"/>
    <a:srgbClr val="008F00"/>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84"/>
    <p:restoredTop sz="94617"/>
  </p:normalViewPr>
  <p:slideViewPr>
    <p:cSldViewPr snapToGrid="0" snapToObjects="1" showGuides="1">
      <p:cViewPr varScale="1">
        <p:scale>
          <a:sx n="86" d="100"/>
          <a:sy n="86" d="100"/>
        </p:scale>
        <p:origin x="576" y="90"/>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787A77-EE36-274B-8693-FCA6409EE1D2}" type="doc">
      <dgm:prSet loTypeId="urn:microsoft.com/office/officeart/2005/8/layout/hChevron3" loCatId="" qsTypeId="urn:microsoft.com/office/officeart/2005/8/quickstyle/simple1" qsCatId="simple" csTypeId="urn:microsoft.com/office/officeart/2005/8/colors/colorful1" csCatId="colorful" phldr="1"/>
      <dgm:spPr/>
      <dgm:t>
        <a:bodyPr/>
        <a:lstStyle/>
        <a:p>
          <a:endParaRPr lang="zh-TW" altLang="en-US"/>
        </a:p>
      </dgm:t>
    </dgm:pt>
    <dgm:pt modelId="{15B97D37-3CA6-5F42-A731-C1FA452BA580}">
      <dgm:prSet phldrT="[文字]"/>
      <dgm:spPr/>
      <dgm:t>
        <a:bodyPr/>
        <a:lstStyle/>
        <a:p>
          <a:r>
            <a:rPr lang="zh-TW" altLang="en-US" b="1" dirty="0">
              <a:solidFill>
                <a:schemeClr val="tx1"/>
              </a:solidFill>
            </a:rPr>
            <a:t>案件類型</a:t>
          </a:r>
        </a:p>
      </dgm:t>
    </dgm:pt>
    <dgm:pt modelId="{A55DCC9C-0BC8-3B47-8C0A-C1D974677A8C}" type="parTrans" cxnId="{6FEC235F-D59B-E84D-8BA3-F5F48CC3FE05}">
      <dgm:prSet/>
      <dgm:spPr/>
      <dgm:t>
        <a:bodyPr/>
        <a:lstStyle/>
        <a:p>
          <a:endParaRPr lang="zh-TW" altLang="en-US"/>
        </a:p>
      </dgm:t>
    </dgm:pt>
    <dgm:pt modelId="{831D4FDC-2BA8-9145-9AD5-505557D98423}" type="sibTrans" cxnId="{6FEC235F-D59B-E84D-8BA3-F5F48CC3FE05}">
      <dgm:prSet/>
      <dgm:spPr/>
      <dgm:t>
        <a:bodyPr/>
        <a:lstStyle/>
        <a:p>
          <a:endParaRPr lang="zh-TW" altLang="en-US"/>
        </a:p>
      </dgm:t>
    </dgm:pt>
    <dgm:pt modelId="{4B176E94-83FB-734D-9954-BF0AA461A3CD}">
      <dgm:prSet phldrT="[文字]"/>
      <dgm:spPr/>
      <dgm:t>
        <a:bodyPr/>
        <a:lstStyle/>
        <a:p>
          <a:r>
            <a:rPr lang="zh-TW" altLang="en-US" b="1" dirty="0">
              <a:solidFill>
                <a:schemeClr val="tx1"/>
              </a:solidFill>
            </a:rPr>
            <a:t>受理與通報</a:t>
          </a:r>
        </a:p>
      </dgm:t>
    </dgm:pt>
    <dgm:pt modelId="{21312172-7A6A-EF4C-8CBF-9D4FD5EE9883}" type="parTrans" cxnId="{20CCB237-187C-574B-9287-A7A705A2C6E4}">
      <dgm:prSet/>
      <dgm:spPr/>
      <dgm:t>
        <a:bodyPr/>
        <a:lstStyle/>
        <a:p>
          <a:endParaRPr lang="zh-TW" altLang="en-US"/>
        </a:p>
      </dgm:t>
    </dgm:pt>
    <dgm:pt modelId="{56D48EF8-88E4-394F-B8EB-B4BBD5B1F5EF}" type="sibTrans" cxnId="{20CCB237-187C-574B-9287-A7A705A2C6E4}">
      <dgm:prSet/>
      <dgm:spPr/>
      <dgm:t>
        <a:bodyPr/>
        <a:lstStyle/>
        <a:p>
          <a:endParaRPr lang="zh-TW" altLang="en-US"/>
        </a:p>
      </dgm:t>
    </dgm:pt>
    <dgm:pt modelId="{C76F5CE1-5B11-044C-AEA3-C64755F150E4}">
      <dgm:prSet phldrT="[文字]" custT="1"/>
      <dgm:spPr/>
      <dgm:t>
        <a:bodyPr/>
        <a:lstStyle/>
        <a:p>
          <a:r>
            <a:rPr lang="zh-TW" altLang="en-US" sz="1600" b="1" kern="1200" dirty="0">
              <a:solidFill>
                <a:schemeClr val="tx1"/>
              </a:solidFill>
            </a:rPr>
            <a:t>因應</a:t>
          </a:r>
          <a:r>
            <a:rPr lang="zh-TW" altLang="en-US" sz="1600" b="1" kern="1200" dirty="0">
              <a:solidFill>
                <a:schemeClr val="tx1"/>
              </a:solidFill>
              <a:latin typeface="Calibri" panose="020F0502020204030204"/>
              <a:ea typeface="新細明體" panose="02020500000000000000" pitchFamily="18" charset="-120"/>
              <a:cs typeface="+mn-cs"/>
            </a:rPr>
            <a:t>會議</a:t>
          </a:r>
        </a:p>
      </dgm:t>
    </dgm:pt>
    <dgm:pt modelId="{A5B3A579-15CC-AF4D-AAC2-E6EE3CE506FD}" type="parTrans" cxnId="{827CFE8C-05D3-1744-B921-392F5A2F1463}">
      <dgm:prSet/>
      <dgm:spPr/>
      <dgm:t>
        <a:bodyPr/>
        <a:lstStyle/>
        <a:p>
          <a:endParaRPr lang="zh-TW" altLang="en-US"/>
        </a:p>
      </dgm:t>
    </dgm:pt>
    <dgm:pt modelId="{2D7294AC-0201-8A47-94B9-8426FC00DE32}" type="sibTrans" cxnId="{827CFE8C-05D3-1744-B921-392F5A2F1463}">
      <dgm:prSet/>
      <dgm:spPr/>
      <dgm:t>
        <a:bodyPr/>
        <a:lstStyle/>
        <a:p>
          <a:endParaRPr lang="zh-TW" altLang="en-US"/>
        </a:p>
      </dgm:t>
    </dgm:pt>
    <dgm:pt modelId="{6AB1A5CB-7619-954B-B2A0-0F6E522EA800}">
      <dgm:prSet/>
      <dgm:spPr/>
      <dgm:t>
        <a:bodyPr/>
        <a:lstStyle/>
        <a:p>
          <a:r>
            <a:rPr lang="zh-TW" b="1" dirty="0">
              <a:solidFill>
                <a:schemeClr val="tx1"/>
              </a:solidFill>
            </a:rPr>
            <a:t>調查小組</a:t>
          </a:r>
          <a:r>
            <a:rPr lang="zh-TW" altLang="en-US" b="1" dirty="0">
              <a:solidFill>
                <a:schemeClr val="tx1"/>
              </a:solidFill>
            </a:rPr>
            <a:t>運作</a:t>
          </a:r>
        </a:p>
      </dgm:t>
    </dgm:pt>
    <dgm:pt modelId="{FD10B5BA-1FB3-FA48-94D0-1CFAE834A2E3}" type="parTrans" cxnId="{0C2D4EF5-FF9C-E940-9775-2B74BB5E7E9F}">
      <dgm:prSet/>
      <dgm:spPr/>
      <dgm:t>
        <a:bodyPr/>
        <a:lstStyle/>
        <a:p>
          <a:endParaRPr lang="zh-TW" altLang="en-US"/>
        </a:p>
      </dgm:t>
    </dgm:pt>
    <dgm:pt modelId="{C6F8EC47-0AA2-414B-9F36-B9F9502F73D5}" type="sibTrans" cxnId="{0C2D4EF5-FF9C-E940-9775-2B74BB5E7E9F}">
      <dgm:prSet/>
      <dgm:spPr/>
      <dgm:t>
        <a:bodyPr/>
        <a:lstStyle/>
        <a:p>
          <a:endParaRPr lang="zh-TW" altLang="en-US"/>
        </a:p>
      </dgm:t>
    </dgm:pt>
    <dgm:pt modelId="{AED5B236-DD31-0F46-92F1-0812B754AB66}">
      <dgm:prSet/>
      <dgm:spPr/>
      <dgm:t>
        <a:bodyPr/>
        <a:lstStyle/>
        <a:p>
          <a:r>
            <a:rPr lang="zh-TW" altLang="en-US" b="1" dirty="0">
              <a:solidFill>
                <a:schemeClr val="tx1"/>
              </a:solidFill>
            </a:rPr>
            <a:t>調查期限</a:t>
          </a:r>
        </a:p>
      </dgm:t>
    </dgm:pt>
    <dgm:pt modelId="{A13A8169-A903-9147-9DEB-F0BE3701D4A3}" type="parTrans" cxnId="{B429148A-7B87-B940-876A-9CED68D56E63}">
      <dgm:prSet/>
      <dgm:spPr/>
      <dgm:t>
        <a:bodyPr/>
        <a:lstStyle/>
        <a:p>
          <a:endParaRPr lang="zh-TW" altLang="en-US"/>
        </a:p>
      </dgm:t>
    </dgm:pt>
    <dgm:pt modelId="{DDBE1950-8A36-D24C-9384-6513F5370AB3}" type="sibTrans" cxnId="{B429148A-7B87-B940-876A-9CED68D56E63}">
      <dgm:prSet/>
      <dgm:spPr/>
      <dgm:t>
        <a:bodyPr/>
        <a:lstStyle/>
        <a:p>
          <a:endParaRPr lang="zh-TW" altLang="en-US"/>
        </a:p>
      </dgm:t>
    </dgm:pt>
    <dgm:pt modelId="{4CAC0803-90BB-FC4B-A217-C6F3D8D0F230}">
      <dgm:prSet/>
      <dgm:spPr/>
      <dgm:t>
        <a:bodyPr/>
        <a:lstStyle/>
        <a:p>
          <a:r>
            <a:rPr lang="zh-TW" b="1" dirty="0">
              <a:solidFill>
                <a:schemeClr val="tx1"/>
              </a:solidFill>
            </a:rPr>
            <a:t>調查結果</a:t>
          </a:r>
          <a:endParaRPr lang="zh-TW" altLang="en-US" b="1" dirty="0">
            <a:solidFill>
              <a:schemeClr val="tx1"/>
            </a:solidFill>
          </a:endParaRPr>
        </a:p>
      </dgm:t>
    </dgm:pt>
    <dgm:pt modelId="{A826D926-99E7-2D44-A820-3324A5221908}" type="parTrans" cxnId="{CD10CA22-E931-5349-BA6B-965CB9C833E8}">
      <dgm:prSet/>
      <dgm:spPr/>
      <dgm:t>
        <a:bodyPr/>
        <a:lstStyle/>
        <a:p>
          <a:endParaRPr lang="zh-TW" altLang="en-US"/>
        </a:p>
      </dgm:t>
    </dgm:pt>
    <dgm:pt modelId="{E9182D6C-3D5C-3642-8F9B-431FF54E7B56}" type="sibTrans" cxnId="{CD10CA22-E931-5349-BA6B-965CB9C833E8}">
      <dgm:prSet/>
      <dgm:spPr/>
      <dgm:t>
        <a:bodyPr/>
        <a:lstStyle/>
        <a:p>
          <a:endParaRPr lang="zh-TW" altLang="en-US"/>
        </a:p>
      </dgm:t>
    </dgm:pt>
    <dgm:pt modelId="{65AA8754-DAA6-3443-8D38-0203A0B3609D}" type="pres">
      <dgm:prSet presAssocID="{01787A77-EE36-274B-8693-FCA6409EE1D2}" presName="Name0" presStyleCnt="0">
        <dgm:presLayoutVars>
          <dgm:dir/>
          <dgm:resizeHandles val="exact"/>
        </dgm:presLayoutVars>
      </dgm:prSet>
      <dgm:spPr/>
      <dgm:t>
        <a:bodyPr/>
        <a:lstStyle/>
        <a:p>
          <a:endParaRPr lang="zh-TW" altLang="en-US"/>
        </a:p>
      </dgm:t>
    </dgm:pt>
    <dgm:pt modelId="{C7C34999-5322-A04E-9351-60642FDB6F0E}" type="pres">
      <dgm:prSet presAssocID="{15B97D37-3CA6-5F42-A731-C1FA452BA580}" presName="parTxOnly" presStyleLbl="node1" presStyleIdx="0" presStyleCnt="6" custScaleX="65429" custLinFactNeighborX="-425" custLinFactNeighborY="3067">
        <dgm:presLayoutVars>
          <dgm:bulletEnabled val="1"/>
        </dgm:presLayoutVars>
      </dgm:prSet>
      <dgm:spPr/>
      <dgm:t>
        <a:bodyPr/>
        <a:lstStyle/>
        <a:p>
          <a:endParaRPr lang="zh-TW" altLang="en-US"/>
        </a:p>
      </dgm:t>
    </dgm:pt>
    <dgm:pt modelId="{840E17CD-B8BD-B446-8C0C-3E2A92BE673F}" type="pres">
      <dgm:prSet presAssocID="{831D4FDC-2BA8-9145-9AD5-505557D98423}" presName="parSpace" presStyleCnt="0"/>
      <dgm:spPr/>
    </dgm:pt>
    <dgm:pt modelId="{81A11E68-25CB-8948-918F-27750B5B7745}" type="pres">
      <dgm:prSet presAssocID="{4B176E94-83FB-734D-9954-BF0AA461A3CD}" presName="parTxOnly" presStyleLbl="node1" presStyleIdx="1" presStyleCnt="6" custScaleX="79284" custScaleY="97325">
        <dgm:presLayoutVars>
          <dgm:bulletEnabled val="1"/>
        </dgm:presLayoutVars>
      </dgm:prSet>
      <dgm:spPr/>
      <dgm:t>
        <a:bodyPr/>
        <a:lstStyle/>
        <a:p>
          <a:endParaRPr lang="zh-TW" altLang="en-US"/>
        </a:p>
      </dgm:t>
    </dgm:pt>
    <dgm:pt modelId="{10F0CAD0-E627-5E43-B403-58E54449F7EC}" type="pres">
      <dgm:prSet presAssocID="{56D48EF8-88E4-394F-B8EB-B4BBD5B1F5EF}" presName="parSpace" presStyleCnt="0"/>
      <dgm:spPr/>
    </dgm:pt>
    <dgm:pt modelId="{8E9CE02D-141B-FF47-BA6F-9A62D87FD278}" type="pres">
      <dgm:prSet presAssocID="{C76F5CE1-5B11-044C-AEA3-C64755F150E4}" presName="parTxOnly" presStyleLbl="node1" presStyleIdx="2" presStyleCnt="6">
        <dgm:presLayoutVars>
          <dgm:bulletEnabled val="1"/>
        </dgm:presLayoutVars>
      </dgm:prSet>
      <dgm:spPr/>
      <dgm:t>
        <a:bodyPr/>
        <a:lstStyle/>
        <a:p>
          <a:endParaRPr lang="zh-TW" altLang="en-US"/>
        </a:p>
      </dgm:t>
    </dgm:pt>
    <dgm:pt modelId="{71DE0B8A-6466-1A43-BC8A-E2F25A08B80E}" type="pres">
      <dgm:prSet presAssocID="{2D7294AC-0201-8A47-94B9-8426FC00DE32}" presName="parSpace" presStyleCnt="0"/>
      <dgm:spPr/>
    </dgm:pt>
    <dgm:pt modelId="{17D33EA5-9CD8-9A41-8BCB-920032C760AB}" type="pres">
      <dgm:prSet presAssocID="{6AB1A5CB-7619-954B-B2A0-0F6E522EA800}" presName="parTxOnly" presStyleLbl="node1" presStyleIdx="3" presStyleCnt="6">
        <dgm:presLayoutVars>
          <dgm:bulletEnabled val="1"/>
        </dgm:presLayoutVars>
      </dgm:prSet>
      <dgm:spPr/>
      <dgm:t>
        <a:bodyPr/>
        <a:lstStyle/>
        <a:p>
          <a:endParaRPr lang="zh-TW" altLang="en-US"/>
        </a:p>
      </dgm:t>
    </dgm:pt>
    <dgm:pt modelId="{E5B8EC0E-8E89-694D-884D-3DA564B7BEAA}" type="pres">
      <dgm:prSet presAssocID="{C6F8EC47-0AA2-414B-9F36-B9F9502F73D5}" presName="parSpace" presStyleCnt="0"/>
      <dgm:spPr/>
    </dgm:pt>
    <dgm:pt modelId="{A7664F62-8AAD-6540-8CF3-C863E14B70E7}" type="pres">
      <dgm:prSet presAssocID="{AED5B236-DD31-0F46-92F1-0812B754AB66}" presName="parTxOnly" presStyleLbl="node1" presStyleIdx="4" presStyleCnt="6">
        <dgm:presLayoutVars>
          <dgm:bulletEnabled val="1"/>
        </dgm:presLayoutVars>
      </dgm:prSet>
      <dgm:spPr/>
      <dgm:t>
        <a:bodyPr/>
        <a:lstStyle/>
        <a:p>
          <a:endParaRPr lang="zh-TW" altLang="en-US"/>
        </a:p>
      </dgm:t>
    </dgm:pt>
    <dgm:pt modelId="{C2B18B47-20BE-6948-959E-F39008954854}" type="pres">
      <dgm:prSet presAssocID="{DDBE1950-8A36-D24C-9384-6513F5370AB3}" presName="parSpace" presStyleCnt="0"/>
      <dgm:spPr/>
    </dgm:pt>
    <dgm:pt modelId="{C1A635BE-F349-7744-8811-1E9A3A07135F}" type="pres">
      <dgm:prSet presAssocID="{4CAC0803-90BB-FC4B-A217-C6F3D8D0F230}" presName="parTxOnly" presStyleLbl="node1" presStyleIdx="5" presStyleCnt="6" custScaleX="113215" custScaleY="101339">
        <dgm:presLayoutVars>
          <dgm:bulletEnabled val="1"/>
        </dgm:presLayoutVars>
      </dgm:prSet>
      <dgm:spPr/>
      <dgm:t>
        <a:bodyPr/>
        <a:lstStyle/>
        <a:p>
          <a:endParaRPr lang="zh-TW" altLang="en-US"/>
        </a:p>
      </dgm:t>
    </dgm:pt>
  </dgm:ptLst>
  <dgm:cxnLst>
    <dgm:cxn modelId="{0C2D4EF5-FF9C-E940-9775-2B74BB5E7E9F}" srcId="{01787A77-EE36-274B-8693-FCA6409EE1D2}" destId="{6AB1A5CB-7619-954B-B2A0-0F6E522EA800}" srcOrd="3" destOrd="0" parTransId="{FD10B5BA-1FB3-FA48-94D0-1CFAE834A2E3}" sibTransId="{C6F8EC47-0AA2-414B-9F36-B9F9502F73D5}"/>
    <dgm:cxn modelId="{20CCB237-187C-574B-9287-A7A705A2C6E4}" srcId="{01787A77-EE36-274B-8693-FCA6409EE1D2}" destId="{4B176E94-83FB-734D-9954-BF0AA461A3CD}" srcOrd="1" destOrd="0" parTransId="{21312172-7A6A-EF4C-8CBF-9D4FD5EE9883}" sibTransId="{56D48EF8-88E4-394F-B8EB-B4BBD5B1F5EF}"/>
    <dgm:cxn modelId="{5BC2CB13-4E6F-2C4D-953B-5C7F33A2508A}" type="presOf" srcId="{6AB1A5CB-7619-954B-B2A0-0F6E522EA800}" destId="{17D33EA5-9CD8-9A41-8BCB-920032C760AB}" srcOrd="0" destOrd="0" presId="urn:microsoft.com/office/officeart/2005/8/layout/hChevron3"/>
    <dgm:cxn modelId="{C67E170F-7D99-A742-9277-E5224D67B2B0}" type="presOf" srcId="{4CAC0803-90BB-FC4B-A217-C6F3D8D0F230}" destId="{C1A635BE-F349-7744-8811-1E9A3A07135F}" srcOrd="0" destOrd="0" presId="urn:microsoft.com/office/officeart/2005/8/layout/hChevron3"/>
    <dgm:cxn modelId="{2E2A15B2-EE74-A942-A245-28EFD7032685}" type="presOf" srcId="{AED5B236-DD31-0F46-92F1-0812B754AB66}" destId="{A7664F62-8AAD-6540-8CF3-C863E14B70E7}" srcOrd="0" destOrd="0" presId="urn:microsoft.com/office/officeart/2005/8/layout/hChevron3"/>
    <dgm:cxn modelId="{1313A2FE-7B19-AF4E-BC89-C29C4440CDFE}" type="presOf" srcId="{01787A77-EE36-274B-8693-FCA6409EE1D2}" destId="{65AA8754-DAA6-3443-8D38-0203A0B3609D}" srcOrd="0" destOrd="0" presId="urn:microsoft.com/office/officeart/2005/8/layout/hChevron3"/>
    <dgm:cxn modelId="{B429148A-7B87-B940-876A-9CED68D56E63}" srcId="{01787A77-EE36-274B-8693-FCA6409EE1D2}" destId="{AED5B236-DD31-0F46-92F1-0812B754AB66}" srcOrd="4" destOrd="0" parTransId="{A13A8169-A903-9147-9DEB-F0BE3701D4A3}" sibTransId="{DDBE1950-8A36-D24C-9384-6513F5370AB3}"/>
    <dgm:cxn modelId="{CD10CA22-E931-5349-BA6B-965CB9C833E8}" srcId="{01787A77-EE36-274B-8693-FCA6409EE1D2}" destId="{4CAC0803-90BB-FC4B-A217-C6F3D8D0F230}" srcOrd="5" destOrd="0" parTransId="{A826D926-99E7-2D44-A820-3324A5221908}" sibTransId="{E9182D6C-3D5C-3642-8F9B-431FF54E7B56}"/>
    <dgm:cxn modelId="{827CFE8C-05D3-1744-B921-392F5A2F1463}" srcId="{01787A77-EE36-274B-8693-FCA6409EE1D2}" destId="{C76F5CE1-5B11-044C-AEA3-C64755F150E4}" srcOrd="2" destOrd="0" parTransId="{A5B3A579-15CC-AF4D-AAC2-E6EE3CE506FD}" sibTransId="{2D7294AC-0201-8A47-94B9-8426FC00DE32}"/>
    <dgm:cxn modelId="{6FEC235F-D59B-E84D-8BA3-F5F48CC3FE05}" srcId="{01787A77-EE36-274B-8693-FCA6409EE1D2}" destId="{15B97D37-3CA6-5F42-A731-C1FA452BA580}" srcOrd="0" destOrd="0" parTransId="{A55DCC9C-0BC8-3B47-8C0A-C1D974677A8C}" sibTransId="{831D4FDC-2BA8-9145-9AD5-505557D98423}"/>
    <dgm:cxn modelId="{5005CA1E-613A-7248-8FDB-D5D7EC9EFF7C}" type="presOf" srcId="{15B97D37-3CA6-5F42-A731-C1FA452BA580}" destId="{C7C34999-5322-A04E-9351-60642FDB6F0E}" srcOrd="0" destOrd="0" presId="urn:microsoft.com/office/officeart/2005/8/layout/hChevron3"/>
    <dgm:cxn modelId="{68743F69-45BE-1F4A-9F56-5A278B1ADF29}" type="presOf" srcId="{C76F5CE1-5B11-044C-AEA3-C64755F150E4}" destId="{8E9CE02D-141B-FF47-BA6F-9A62D87FD278}" srcOrd="0" destOrd="0" presId="urn:microsoft.com/office/officeart/2005/8/layout/hChevron3"/>
    <dgm:cxn modelId="{619CE531-EE26-9544-B61B-6B6B2808E43D}" type="presOf" srcId="{4B176E94-83FB-734D-9954-BF0AA461A3CD}" destId="{81A11E68-25CB-8948-918F-27750B5B7745}" srcOrd="0" destOrd="0" presId="urn:microsoft.com/office/officeart/2005/8/layout/hChevron3"/>
    <dgm:cxn modelId="{53B1CDC5-5DED-B24D-8A94-040AC8C8EC17}" type="presParOf" srcId="{65AA8754-DAA6-3443-8D38-0203A0B3609D}" destId="{C7C34999-5322-A04E-9351-60642FDB6F0E}" srcOrd="0" destOrd="0" presId="urn:microsoft.com/office/officeart/2005/8/layout/hChevron3"/>
    <dgm:cxn modelId="{9C554B8E-814A-D44B-86E1-1F1F7EF84118}" type="presParOf" srcId="{65AA8754-DAA6-3443-8D38-0203A0B3609D}" destId="{840E17CD-B8BD-B446-8C0C-3E2A92BE673F}" srcOrd="1" destOrd="0" presId="urn:microsoft.com/office/officeart/2005/8/layout/hChevron3"/>
    <dgm:cxn modelId="{817BCF02-52BA-5C47-90E3-C45B51C1B250}" type="presParOf" srcId="{65AA8754-DAA6-3443-8D38-0203A0B3609D}" destId="{81A11E68-25CB-8948-918F-27750B5B7745}" srcOrd="2" destOrd="0" presId="urn:microsoft.com/office/officeart/2005/8/layout/hChevron3"/>
    <dgm:cxn modelId="{95DE1B32-1AD5-1D43-B611-911CD20627A2}" type="presParOf" srcId="{65AA8754-DAA6-3443-8D38-0203A0B3609D}" destId="{10F0CAD0-E627-5E43-B403-58E54449F7EC}" srcOrd="3" destOrd="0" presId="urn:microsoft.com/office/officeart/2005/8/layout/hChevron3"/>
    <dgm:cxn modelId="{107C9278-90C0-104E-9AAE-9CA06426D482}" type="presParOf" srcId="{65AA8754-DAA6-3443-8D38-0203A0B3609D}" destId="{8E9CE02D-141B-FF47-BA6F-9A62D87FD278}" srcOrd="4" destOrd="0" presId="urn:microsoft.com/office/officeart/2005/8/layout/hChevron3"/>
    <dgm:cxn modelId="{B83DBBCC-11B9-DA4E-8813-8AA16846BEB1}" type="presParOf" srcId="{65AA8754-DAA6-3443-8D38-0203A0B3609D}" destId="{71DE0B8A-6466-1A43-BC8A-E2F25A08B80E}" srcOrd="5" destOrd="0" presId="urn:microsoft.com/office/officeart/2005/8/layout/hChevron3"/>
    <dgm:cxn modelId="{F4E34468-55D7-414A-9DC9-D0DE12F5C68E}" type="presParOf" srcId="{65AA8754-DAA6-3443-8D38-0203A0B3609D}" destId="{17D33EA5-9CD8-9A41-8BCB-920032C760AB}" srcOrd="6" destOrd="0" presId="urn:microsoft.com/office/officeart/2005/8/layout/hChevron3"/>
    <dgm:cxn modelId="{D9AFC3CF-6FA6-024E-8300-CBBDBD68B5DF}" type="presParOf" srcId="{65AA8754-DAA6-3443-8D38-0203A0B3609D}" destId="{E5B8EC0E-8E89-694D-884D-3DA564B7BEAA}" srcOrd="7" destOrd="0" presId="urn:microsoft.com/office/officeart/2005/8/layout/hChevron3"/>
    <dgm:cxn modelId="{A397B4D8-092F-6044-A83F-2D5B6CBE3420}" type="presParOf" srcId="{65AA8754-DAA6-3443-8D38-0203A0B3609D}" destId="{A7664F62-8AAD-6540-8CF3-C863E14B70E7}" srcOrd="8" destOrd="0" presId="urn:microsoft.com/office/officeart/2005/8/layout/hChevron3"/>
    <dgm:cxn modelId="{35A2A52F-977D-D54A-9279-7AD39AE753B1}" type="presParOf" srcId="{65AA8754-DAA6-3443-8D38-0203A0B3609D}" destId="{C2B18B47-20BE-6948-959E-F39008954854}" srcOrd="9" destOrd="0" presId="urn:microsoft.com/office/officeart/2005/8/layout/hChevron3"/>
    <dgm:cxn modelId="{50F51024-A586-DA4B-95CC-8C8EBEEA0B3C}" type="presParOf" srcId="{65AA8754-DAA6-3443-8D38-0203A0B3609D}" destId="{C1A635BE-F349-7744-8811-1E9A3A07135F}"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34999-5322-A04E-9351-60642FDB6F0E}">
      <dsp:nvSpPr>
        <dsp:cNvPr id="0" name=""/>
        <dsp:cNvSpPr/>
      </dsp:nvSpPr>
      <dsp:spPr>
        <a:xfrm>
          <a:off x="568" y="779014"/>
          <a:ext cx="1102265" cy="673869"/>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lvl="0" algn="ctr" defTabSz="666750">
            <a:lnSpc>
              <a:spcPct val="90000"/>
            </a:lnSpc>
            <a:spcBef>
              <a:spcPct val="0"/>
            </a:spcBef>
            <a:spcAft>
              <a:spcPct val="35000"/>
            </a:spcAft>
          </a:pPr>
          <a:r>
            <a:rPr lang="zh-TW" altLang="en-US" sz="1500" b="1" kern="1200" dirty="0">
              <a:solidFill>
                <a:schemeClr val="tx1"/>
              </a:solidFill>
            </a:rPr>
            <a:t>案件類型</a:t>
          </a:r>
        </a:p>
      </dsp:txBody>
      <dsp:txXfrm>
        <a:off x="568" y="779014"/>
        <a:ext cx="933798" cy="673869"/>
      </dsp:txXfrm>
    </dsp:sp>
    <dsp:sp modelId="{81A11E68-25CB-8948-918F-27750B5B7745}">
      <dsp:nvSpPr>
        <dsp:cNvPr id="0" name=""/>
        <dsp:cNvSpPr/>
      </dsp:nvSpPr>
      <dsp:spPr>
        <a:xfrm>
          <a:off x="767331" y="767359"/>
          <a:ext cx="1335676" cy="655843"/>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zh-TW" altLang="en-US" sz="1500" b="1" kern="1200" dirty="0">
              <a:solidFill>
                <a:schemeClr val="tx1"/>
              </a:solidFill>
            </a:rPr>
            <a:t>受理與通報</a:t>
          </a:r>
        </a:p>
      </dsp:txBody>
      <dsp:txXfrm>
        <a:off x="1095253" y="767359"/>
        <a:ext cx="679833" cy="655843"/>
      </dsp:txXfrm>
    </dsp:sp>
    <dsp:sp modelId="{8E9CE02D-141B-FF47-BA6F-9A62D87FD278}">
      <dsp:nvSpPr>
        <dsp:cNvPr id="0" name=""/>
        <dsp:cNvSpPr/>
      </dsp:nvSpPr>
      <dsp:spPr>
        <a:xfrm>
          <a:off x="1766073" y="758346"/>
          <a:ext cx="1684673" cy="673869"/>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zh-TW" altLang="en-US" sz="1600" b="1" kern="1200" dirty="0">
              <a:solidFill>
                <a:schemeClr val="tx1"/>
              </a:solidFill>
            </a:rPr>
            <a:t>因應</a:t>
          </a:r>
          <a:r>
            <a:rPr lang="zh-TW" altLang="en-US" sz="1600" b="1" kern="1200" dirty="0">
              <a:solidFill>
                <a:schemeClr val="tx1"/>
              </a:solidFill>
              <a:latin typeface="Calibri" panose="020F0502020204030204"/>
              <a:ea typeface="新細明體" panose="02020500000000000000" pitchFamily="18" charset="-120"/>
              <a:cs typeface="+mn-cs"/>
            </a:rPr>
            <a:t>會議</a:t>
          </a:r>
        </a:p>
      </dsp:txBody>
      <dsp:txXfrm>
        <a:off x="2103008" y="758346"/>
        <a:ext cx="1010804" cy="673869"/>
      </dsp:txXfrm>
    </dsp:sp>
    <dsp:sp modelId="{17D33EA5-9CD8-9A41-8BCB-920032C760AB}">
      <dsp:nvSpPr>
        <dsp:cNvPr id="0" name=""/>
        <dsp:cNvSpPr/>
      </dsp:nvSpPr>
      <dsp:spPr>
        <a:xfrm>
          <a:off x="3113812" y="758346"/>
          <a:ext cx="1684673" cy="673869"/>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zh-TW" sz="1500" b="1" kern="1200" dirty="0">
              <a:solidFill>
                <a:schemeClr val="tx1"/>
              </a:solidFill>
            </a:rPr>
            <a:t>調查小組</a:t>
          </a:r>
          <a:r>
            <a:rPr lang="zh-TW" altLang="en-US" sz="1500" b="1" kern="1200" dirty="0">
              <a:solidFill>
                <a:schemeClr val="tx1"/>
              </a:solidFill>
            </a:rPr>
            <a:t>運作</a:t>
          </a:r>
        </a:p>
      </dsp:txBody>
      <dsp:txXfrm>
        <a:off x="3450747" y="758346"/>
        <a:ext cx="1010804" cy="673869"/>
      </dsp:txXfrm>
    </dsp:sp>
    <dsp:sp modelId="{A7664F62-8AAD-6540-8CF3-C863E14B70E7}">
      <dsp:nvSpPr>
        <dsp:cNvPr id="0" name=""/>
        <dsp:cNvSpPr/>
      </dsp:nvSpPr>
      <dsp:spPr>
        <a:xfrm>
          <a:off x="4461550" y="758346"/>
          <a:ext cx="1684673" cy="673869"/>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zh-TW" altLang="en-US" sz="1500" b="1" kern="1200" dirty="0">
              <a:solidFill>
                <a:schemeClr val="tx1"/>
              </a:solidFill>
            </a:rPr>
            <a:t>調查期限</a:t>
          </a:r>
        </a:p>
      </dsp:txBody>
      <dsp:txXfrm>
        <a:off x="4798485" y="758346"/>
        <a:ext cx="1010804" cy="673869"/>
      </dsp:txXfrm>
    </dsp:sp>
    <dsp:sp modelId="{C1A635BE-F349-7744-8811-1E9A3A07135F}">
      <dsp:nvSpPr>
        <dsp:cNvPr id="0" name=""/>
        <dsp:cNvSpPr/>
      </dsp:nvSpPr>
      <dsp:spPr>
        <a:xfrm>
          <a:off x="5809289" y="753835"/>
          <a:ext cx="1907303" cy="682892"/>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zh-TW" sz="1500" b="1" kern="1200" dirty="0">
              <a:solidFill>
                <a:schemeClr val="tx1"/>
              </a:solidFill>
            </a:rPr>
            <a:t>調查結果</a:t>
          </a:r>
          <a:endParaRPr lang="zh-TW" altLang="en-US" sz="1500" b="1" kern="1200" dirty="0">
            <a:solidFill>
              <a:schemeClr val="tx1"/>
            </a:solidFill>
          </a:endParaRPr>
        </a:p>
      </dsp:txBody>
      <dsp:txXfrm>
        <a:off x="6150735" y="753835"/>
        <a:ext cx="1224411" cy="68289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9AF6D-280F-924C-8413-BDA1832C507E}" type="datetimeFigureOut">
              <a:rPr kumimoji="1" lang="zh-TW" altLang="en-US" smtClean="0"/>
              <a:t>2021/8/19</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23A22-C14A-E54B-BFDF-3B86FF53C4B3}" type="slidenum">
              <a:rPr kumimoji="1" lang="zh-TW" altLang="en-US" smtClean="0"/>
              <a:t>‹#›</a:t>
            </a:fld>
            <a:endParaRPr kumimoji="1" lang="zh-TW" altLang="en-US"/>
          </a:p>
        </p:txBody>
      </p:sp>
    </p:spTree>
    <p:extLst>
      <p:ext uri="{BB962C8B-B14F-4D97-AF65-F5344CB8AC3E}">
        <p14:creationId xmlns:p14="http://schemas.microsoft.com/office/powerpoint/2010/main" val="3661354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pPr/>
              <a:t>2</a:t>
            </a:fld>
            <a:endParaRPr lang="zh-CN" altLang="en-US" dirty="0"/>
          </a:p>
        </p:txBody>
      </p:sp>
    </p:spTree>
    <p:extLst>
      <p:ext uri="{BB962C8B-B14F-4D97-AF65-F5344CB8AC3E}">
        <p14:creationId xmlns:p14="http://schemas.microsoft.com/office/powerpoint/2010/main" val="2276217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38CEFD-6088-463A-800E-91D6F3954134}" type="slidenum">
              <a:rPr lang="en-GB" smtClean="0"/>
              <a:t>3</a:t>
            </a:fld>
            <a:endParaRPr lang="en-GB"/>
          </a:p>
        </p:txBody>
      </p:sp>
    </p:spTree>
    <p:extLst>
      <p:ext uri="{BB962C8B-B14F-4D97-AF65-F5344CB8AC3E}">
        <p14:creationId xmlns:p14="http://schemas.microsoft.com/office/powerpoint/2010/main" val="93548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38CEFD-6088-463A-800E-91D6F3954134}" type="slidenum">
              <a:rPr lang="en-GB" smtClean="0"/>
              <a:t>5</a:t>
            </a:fld>
            <a:endParaRPr lang="en-GB"/>
          </a:p>
        </p:txBody>
      </p:sp>
    </p:spTree>
    <p:extLst>
      <p:ext uri="{BB962C8B-B14F-4D97-AF65-F5344CB8AC3E}">
        <p14:creationId xmlns:p14="http://schemas.microsoft.com/office/powerpoint/2010/main" val="3067309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2D4227C-77A2-4033-A9E2-D8CC686D6BAD}" type="slidenum">
              <a:rPr lang="zh-TW" altLang="en-US" smtClean="0"/>
              <a:t>10</a:t>
            </a:fld>
            <a:endParaRPr lang="zh-TW" altLang="en-US"/>
          </a:p>
        </p:txBody>
      </p:sp>
    </p:spTree>
    <p:extLst>
      <p:ext uri="{BB962C8B-B14F-4D97-AF65-F5344CB8AC3E}">
        <p14:creationId xmlns:p14="http://schemas.microsoft.com/office/powerpoint/2010/main" val="2817937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2D4227C-77A2-4033-A9E2-D8CC686D6BAD}" type="slidenum">
              <a:rPr lang="zh-TW" altLang="en-US" smtClean="0"/>
              <a:t>11</a:t>
            </a:fld>
            <a:endParaRPr lang="zh-TW" altLang="en-US"/>
          </a:p>
        </p:txBody>
      </p:sp>
    </p:spTree>
    <p:extLst>
      <p:ext uri="{BB962C8B-B14F-4D97-AF65-F5344CB8AC3E}">
        <p14:creationId xmlns:p14="http://schemas.microsoft.com/office/powerpoint/2010/main" val="935341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46C783-4F53-DF41-888D-7B30ADE1DA09}"/>
              </a:ext>
            </a:extLst>
          </p:cNvPr>
          <p:cNvSpPr>
            <a:spLocks noGrp="1"/>
          </p:cNvSpPr>
          <p:nvPr>
            <p:ph type="ctrTitle"/>
          </p:nvPr>
        </p:nvSpPr>
        <p:spPr>
          <a:xfrm>
            <a:off x="1524000" y="1122363"/>
            <a:ext cx="9144000" cy="2387600"/>
          </a:xfrm>
        </p:spPr>
        <p:txBody>
          <a:bodyPr anchor="b"/>
          <a:lstStyle>
            <a:lvl1pPr algn="ctr">
              <a:defRPr sz="6000"/>
            </a:lvl1pPr>
          </a:lstStyle>
          <a:p>
            <a:r>
              <a:rPr kumimoji="1" lang="zh-TW" altLang="en-US"/>
              <a:t>按一下以編輯母片標題樣式</a:t>
            </a:r>
          </a:p>
        </p:txBody>
      </p:sp>
      <p:sp>
        <p:nvSpPr>
          <p:cNvPr id="3" name="副標題 2">
            <a:extLst>
              <a:ext uri="{FF2B5EF4-FFF2-40B4-BE49-F238E27FC236}">
                <a16:creationId xmlns:a16="http://schemas.microsoft.com/office/drawing/2014/main" id="{AF60C85D-3796-FB41-B3E1-8540378EBE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id="{EA628DCD-5F42-DE48-A019-E2D767ACCE52}"/>
              </a:ext>
            </a:extLst>
          </p:cNvPr>
          <p:cNvSpPr>
            <a:spLocks noGrp="1"/>
          </p:cNvSpPr>
          <p:nvPr>
            <p:ph type="dt" sz="half" idx="10"/>
          </p:nvPr>
        </p:nvSpPr>
        <p:spPr/>
        <p:txBody>
          <a:bodyPr/>
          <a:lstStyle/>
          <a:p>
            <a:fld id="{E5A91ADE-670A-7D4C-930D-2341C411AFE2}" type="datetimeFigureOut">
              <a:rPr kumimoji="1" lang="zh-TW" altLang="en-US" smtClean="0"/>
              <a:t>2021/8/19</a:t>
            </a:fld>
            <a:endParaRPr kumimoji="1" lang="zh-TW" altLang="en-US"/>
          </a:p>
        </p:txBody>
      </p:sp>
      <p:sp>
        <p:nvSpPr>
          <p:cNvPr id="5" name="頁尾版面配置區 4">
            <a:extLst>
              <a:ext uri="{FF2B5EF4-FFF2-40B4-BE49-F238E27FC236}">
                <a16:creationId xmlns:a16="http://schemas.microsoft.com/office/drawing/2014/main" id="{CA6F02AF-2287-894E-B578-A097B40FCD80}"/>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F9F6C26B-C2F0-2A42-9CEC-2014A24725DF}"/>
              </a:ext>
            </a:extLst>
          </p:cNvPr>
          <p:cNvSpPr>
            <a:spLocks noGrp="1"/>
          </p:cNvSpPr>
          <p:nvPr>
            <p:ph type="sldNum" sz="quarter" idx="12"/>
          </p:nvPr>
        </p:nvSpPr>
        <p:spPr/>
        <p:txBody>
          <a:bodyPr/>
          <a:lstStyle/>
          <a:p>
            <a:fld id="{9620BAFF-7262-DC4C-89C5-4D8E5CAC1785}" type="slidenum">
              <a:rPr kumimoji="1" lang="zh-TW" altLang="en-US" smtClean="0"/>
              <a:t>‹#›</a:t>
            </a:fld>
            <a:endParaRPr kumimoji="1" lang="zh-TW" altLang="en-US"/>
          </a:p>
        </p:txBody>
      </p:sp>
    </p:spTree>
    <p:extLst>
      <p:ext uri="{BB962C8B-B14F-4D97-AF65-F5344CB8AC3E}">
        <p14:creationId xmlns:p14="http://schemas.microsoft.com/office/powerpoint/2010/main" val="2823360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698FF0-DE42-3D42-A287-24B91C334534}"/>
              </a:ext>
            </a:extLst>
          </p:cNvPr>
          <p:cNvSpPr>
            <a:spLocks noGrp="1"/>
          </p:cNvSpPr>
          <p:nvPr>
            <p:ph type="title"/>
          </p:nvPr>
        </p:nvSpPr>
        <p:spPr/>
        <p:txBody>
          <a:bodyPr/>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CE8F28EA-E031-E34A-A825-15F95F4C6E91}"/>
              </a:ext>
            </a:extLst>
          </p:cNvPr>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A9E5BB55-7169-6C46-8978-2C56E63B6A1E}"/>
              </a:ext>
            </a:extLst>
          </p:cNvPr>
          <p:cNvSpPr>
            <a:spLocks noGrp="1"/>
          </p:cNvSpPr>
          <p:nvPr>
            <p:ph type="dt" sz="half" idx="10"/>
          </p:nvPr>
        </p:nvSpPr>
        <p:spPr/>
        <p:txBody>
          <a:bodyPr/>
          <a:lstStyle/>
          <a:p>
            <a:fld id="{E5A91ADE-670A-7D4C-930D-2341C411AFE2}" type="datetimeFigureOut">
              <a:rPr kumimoji="1" lang="zh-TW" altLang="en-US" smtClean="0"/>
              <a:t>2021/8/19</a:t>
            </a:fld>
            <a:endParaRPr kumimoji="1" lang="zh-TW" altLang="en-US"/>
          </a:p>
        </p:txBody>
      </p:sp>
      <p:sp>
        <p:nvSpPr>
          <p:cNvPr id="5" name="頁尾版面配置區 4">
            <a:extLst>
              <a:ext uri="{FF2B5EF4-FFF2-40B4-BE49-F238E27FC236}">
                <a16:creationId xmlns:a16="http://schemas.microsoft.com/office/drawing/2014/main" id="{49E1A353-014D-CF40-955B-F990E35EA480}"/>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A6D19DDA-7BDE-0346-B946-B3A1CBD58EF6}"/>
              </a:ext>
            </a:extLst>
          </p:cNvPr>
          <p:cNvSpPr>
            <a:spLocks noGrp="1"/>
          </p:cNvSpPr>
          <p:nvPr>
            <p:ph type="sldNum" sz="quarter" idx="12"/>
          </p:nvPr>
        </p:nvSpPr>
        <p:spPr/>
        <p:txBody>
          <a:bodyPr/>
          <a:lstStyle/>
          <a:p>
            <a:fld id="{9620BAFF-7262-DC4C-89C5-4D8E5CAC1785}" type="slidenum">
              <a:rPr kumimoji="1" lang="zh-TW" altLang="en-US" smtClean="0"/>
              <a:t>‹#›</a:t>
            </a:fld>
            <a:endParaRPr kumimoji="1" lang="zh-TW" altLang="en-US"/>
          </a:p>
        </p:txBody>
      </p:sp>
    </p:spTree>
    <p:extLst>
      <p:ext uri="{BB962C8B-B14F-4D97-AF65-F5344CB8AC3E}">
        <p14:creationId xmlns:p14="http://schemas.microsoft.com/office/powerpoint/2010/main" val="1034242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AF1AE2B8-78A5-3340-84F4-FDAC5511EF91}"/>
              </a:ext>
            </a:extLst>
          </p:cNvPr>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0A4E7B08-B2CC-CC48-8B0E-F24E62E23EE8}"/>
              </a:ext>
            </a:extLst>
          </p:cNvPr>
          <p:cNvSpPr>
            <a:spLocks noGrp="1"/>
          </p:cNvSpPr>
          <p:nvPr>
            <p:ph type="body" orient="vert" idx="1"/>
          </p:nvPr>
        </p:nvSpPr>
        <p:spPr>
          <a:xfrm>
            <a:off x="838200" y="365125"/>
            <a:ext cx="7734300" cy="5811838"/>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1B8713B4-F684-4043-8851-CB722E80E2BD}"/>
              </a:ext>
            </a:extLst>
          </p:cNvPr>
          <p:cNvSpPr>
            <a:spLocks noGrp="1"/>
          </p:cNvSpPr>
          <p:nvPr>
            <p:ph type="dt" sz="half" idx="10"/>
          </p:nvPr>
        </p:nvSpPr>
        <p:spPr/>
        <p:txBody>
          <a:bodyPr/>
          <a:lstStyle/>
          <a:p>
            <a:fld id="{E5A91ADE-670A-7D4C-930D-2341C411AFE2}" type="datetimeFigureOut">
              <a:rPr kumimoji="1" lang="zh-TW" altLang="en-US" smtClean="0"/>
              <a:t>2021/8/19</a:t>
            </a:fld>
            <a:endParaRPr kumimoji="1" lang="zh-TW" altLang="en-US"/>
          </a:p>
        </p:txBody>
      </p:sp>
      <p:sp>
        <p:nvSpPr>
          <p:cNvPr id="5" name="頁尾版面配置區 4">
            <a:extLst>
              <a:ext uri="{FF2B5EF4-FFF2-40B4-BE49-F238E27FC236}">
                <a16:creationId xmlns:a16="http://schemas.microsoft.com/office/drawing/2014/main" id="{D3A0A8F2-3978-C641-9AE7-F1B7307177EB}"/>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C97B7AF4-F4F5-0B45-BEEE-49EA59BFD57A}"/>
              </a:ext>
            </a:extLst>
          </p:cNvPr>
          <p:cNvSpPr>
            <a:spLocks noGrp="1"/>
          </p:cNvSpPr>
          <p:nvPr>
            <p:ph type="sldNum" sz="quarter" idx="12"/>
          </p:nvPr>
        </p:nvSpPr>
        <p:spPr/>
        <p:txBody>
          <a:bodyPr/>
          <a:lstStyle/>
          <a:p>
            <a:fld id="{9620BAFF-7262-DC4C-89C5-4D8E5CAC1785}" type="slidenum">
              <a:rPr kumimoji="1" lang="zh-TW" altLang="en-US" smtClean="0"/>
              <a:t>‹#›</a:t>
            </a:fld>
            <a:endParaRPr kumimoji="1" lang="zh-TW" altLang="en-US"/>
          </a:p>
        </p:txBody>
      </p:sp>
    </p:spTree>
    <p:extLst>
      <p:ext uri="{BB962C8B-B14F-4D97-AF65-F5344CB8AC3E}">
        <p14:creationId xmlns:p14="http://schemas.microsoft.com/office/powerpoint/2010/main" val="2236893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B9B873-7DE5-2C4A-B570-31E1070F7156}"/>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89445132-A039-BE48-97E8-6088F43B67EB}"/>
              </a:ext>
            </a:extLst>
          </p:cNvPr>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1778E72E-7304-8145-B9BD-0D2DCDC89D9C}"/>
              </a:ext>
            </a:extLst>
          </p:cNvPr>
          <p:cNvSpPr>
            <a:spLocks noGrp="1"/>
          </p:cNvSpPr>
          <p:nvPr>
            <p:ph type="dt" sz="half" idx="10"/>
          </p:nvPr>
        </p:nvSpPr>
        <p:spPr/>
        <p:txBody>
          <a:bodyPr/>
          <a:lstStyle/>
          <a:p>
            <a:fld id="{E5A91ADE-670A-7D4C-930D-2341C411AFE2}" type="datetimeFigureOut">
              <a:rPr kumimoji="1" lang="zh-TW" altLang="en-US" smtClean="0"/>
              <a:t>2021/8/19</a:t>
            </a:fld>
            <a:endParaRPr kumimoji="1" lang="zh-TW" altLang="en-US"/>
          </a:p>
        </p:txBody>
      </p:sp>
      <p:sp>
        <p:nvSpPr>
          <p:cNvPr id="5" name="頁尾版面配置區 4">
            <a:extLst>
              <a:ext uri="{FF2B5EF4-FFF2-40B4-BE49-F238E27FC236}">
                <a16:creationId xmlns:a16="http://schemas.microsoft.com/office/drawing/2014/main" id="{6C0AC346-E6BD-924B-8B80-FE49B93F85B6}"/>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2A2B5404-D614-814D-9784-D07B518EE349}"/>
              </a:ext>
            </a:extLst>
          </p:cNvPr>
          <p:cNvSpPr>
            <a:spLocks noGrp="1"/>
          </p:cNvSpPr>
          <p:nvPr>
            <p:ph type="sldNum" sz="quarter" idx="12"/>
          </p:nvPr>
        </p:nvSpPr>
        <p:spPr/>
        <p:txBody>
          <a:bodyPr/>
          <a:lstStyle/>
          <a:p>
            <a:fld id="{9620BAFF-7262-DC4C-89C5-4D8E5CAC1785}" type="slidenum">
              <a:rPr kumimoji="1" lang="zh-TW" altLang="en-US" smtClean="0"/>
              <a:t>‹#›</a:t>
            </a:fld>
            <a:endParaRPr kumimoji="1" lang="zh-TW" altLang="en-US"/>
          </a:p>
        </p:txBody>
      </p:sp>
    </p:spTree>
    <p:extLst>
      <p:ext uri="{BB962C8B-B14F-4D97-AF65-F5344CB8AC3E}">
        <p14:creationId xmlns:p14="http://schemas.microsoft.com/office/powerpoint/2010/main" val="2646340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3B497B-7FE3-2244-959D-85374BE220AD}"/>
              </a:ext>
            </a:extLst>
          </p:cNvPr>
          <p:cNvSpPr>
            <a:spLocks noGrp="1"/>
          </p:cNvSpPr>
          <p:nvPr>
            <p:ph type="title"/>
          </p:nvPr>
        </p:nvSpPr>
        <p:spPr>
          <a:xfrm>
            <a:off x="831850" y="1709738"/>
            <a:ext cx="10515600" cy="2852737"/>
          </a:xfrm>
        </p:spPr>
        <p:txBody>
          <a:bodyPr anchor="b"/>
          <a:lstStyle>
            <a:lvl1pPr>
              <a:defRPr sz="6000"/>
            </a:lvl1p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78E9D2C2-E91F-8F41-BD33-40D2AACA0B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a:t>按一下以編輯母片文字樣式</a:t>
            </a:r>
          </a:p>
        </p:txBody>
      </p:sp>
      <p:sp>
        <p:nvSpPr>
          <p:cNvPr id="4" name="日期版面配置區 3">
            <a:extLst>
              <a:ext uri="{FF2B5EF4-FFF2-40B4-BE49-F238E27FC236}">
                <a16:creationId xmlns:a16="http://schemas.microsoft.com/office/drawing/2014/main" id="{BE8C1C63-3779-E14B-9CD4-865A97EF9E1C}"/>
              </a:ext>
            </a:extLst>
          </p:cNvPr>
          <p:cNvSpPr>
            <a:spLocks noGrp="1"/>
          </p:cNvSpPr>
          <p:nvPr>
            <p:ph type="dt" sz="half" idx="10"/>
          </p:nvPr>
        </p:nvSpPr>
        <p:spPr/>
        <p:txBody>
          <a:bodyPr/>
          <a:lstStyle/>
          <a:p>
            <a:fld id="{E5A91ADE-670A-7D4C-930D-2341C411AFE2}" type="datetimeFigureOut">
              <a:rPr kumimoji="1" lang="zh-TW" altLang="en-US" smtClean="0"/>
              <a:t>2021/8/19</a:t>
            </a:fld>
            <a:endParaRPr kumimoji="1" lang="zh-TW" altLang="en-US"/>
          </a:p>
        </p:txBody>
      </p:sp>
      <p:sp>
        <p:nvSpPr>
          <p:cNvPr id="5" name="頁尾版面配置區 4">
            <a:extLst>
              <a:ext uri="{FF2B5EF4-FFF2-40B4-BE49-F238E27FC236}">
                <a16:creationId xmlns:a16="http://schemas.microsoft.com/office/drawing/2014/main" id="{5743A569-07A4-3A4A-9A4F-6D027676C7C4}"/>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AE718677-CC5B-C74B-B746-AE695C55AE01}"/>
              </a:ext>
            </a:extLst>
          </p:cNvPr>
          <p:cNvSpPr>
            <a:spLocks noGrp="1"/>
          </p:cNvSpPr>
          <p:nvPr>
            <p:ph type="sldNum" sz="quarter" idx="12"/>
          </p:nvPr>
        </p:nvSpPr>
        <p:spPr/>
        <p:txBody>
          <a:bodyPr/>
          <a:lstStyle/>
          <a:p>
            <a:fld id="{9620BAFF-7262-DC4C-89C5-4D8E5CAC1785}" type="slidenum">
              <a:rPr kumimoji="1" lang="zh-TW" altLang="en-US" smtClean="0"/>
              <a:t>‹#›</a:t>
            </a:fld>
            <a:endParaRPr kumimoji="1" lang="zh-TW" altLang="en-US"/>
          </a:p>
        </p:txBody>
      </p:sp>
    </p:spTree>
    <p:extLst>
      <p:ext uri="{BB962C8B-B14F-4D97-AF65-F5344CB8AC3E}">
        <p14:creationId xmlns:p14="http://schemas.microsoft.com/office/powerpoint/2010/main" val="3582832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B6323B-BA33-F144-9251-AF4BC97A717E}"/>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CE1D778C-4E4B-3243-AA95-9ABF3355A042}"/>
              </a:ext>
            </a:extLst>
          </p:cNvPr>
          <p:cNvSpPr>
            <a:spLocks noGrp="1"/>
          </p:cNvSpPr>
          <p:nvPr>
            <p:ph sz="half" idx="1"/>
          </p:nvPr>
        </p:nvSpPr>
        <p:spPr>
          <a:xfrm>
            <a:off x="838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a:extLst>
              <a:ext uri="{FF2B5EF4-FFF2-40B4-BE49-F238E27FC236}">
                <a16:creationId xmlns:a16="http://schemas.microsoft.com/office/drawing/2014/main" id="{C98DCB33-CEC4-7445-B8B0-4E2D052C4480}"/>
              </a:ext>
            </a:extLst>
          </p:cNvPr>
          <p:cNvSpPr>
            <a:spLocks noGrp="1"/>
          </p:cNvSpPr>
          <p:nvPr>
            <p:ph sz="half" idx="2"/>
          </p:nvPr>
        </p:nvSpPr>
        <p:spPr>
          <a:xfrm>
            <a:off x="6172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a:extLst>
              <a:ext uri="{FF2B5EF4-FFF2-40B4-BE49-F238E27FC236}">
                <a16:creationId xmlns:a16="http://schemas.microsoft.com/office/drawing/2014/main" id="{5BCBE998-66B9-B04A-906F-FA8E5561EDD8}"/>
              </a:ext>
            </a:extLst>
          </p:cNvPr>
          <p:cNvSpPr>
            <a:spLocks noGrp="1"/>
          </p:cNvSpPr>
          <p:nvPr>
            <p:ph type="dt" sz="half" idx="10"/>
          </p:nvPr>
        </p:nvSpPr>
        <p:spPr/>
        <p:txBody>
          <a:bodyPr/>
          <a:lstStyle/>
          <a:p>
            <a:fld id="{E5A91ADE-670A-7D4C-930D-2341C411AFE2}" type="datetimeFigureOut">
              <a:rPr kumimoji="1" lang="zh-TW" altLang="en-US" smtClean="0"/>
              <a:t>2021/8/19</a:t>
            </a:fld>
            <a:endParaRPr kumimoji="1" lang="zh-TW" altLang="en-US"/>
          </a:p>
        </p:txBody>
      </p:sp>
      <p:sp>
        <p:nvSpPr>
          <p:cNvPr id="6" name="頁尾版面配置區 5">
            <a:extLst>
              <a:ext uri="{FF2B5EF4-FFF2-40B4-BE49-F238E27FC236}">
                <a16:creationId xmlns:a16="http://schemas.microsoft.com/office/drawing/2014/main" id="{E5B88AD6-BAB9-8848-8CA1-03D55E836D26}"/>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783BBF70-A591-5743-9836-109AF5F8F08E}"/>
              </a:ext>
            </a:extLst>
          </p:cNvPr>
          <p:cNvSpPr>
            <a:spLocks noGrp="1"/>
          </p:cNvSpPr>
          <p:nvPr>
            <p:ph type="sldNum" sz="quarter" idx="12"/>
          </p:nvPr>
        </p:nvSpPr>
        <p:spPr/>
        <p:txBody>
          <a:bodyPr/>
          <a:lstStyle/>
          <a:p>
            <a:fld id="{9620BAFF-7262-DC4C-89C5-4D8E5CAC1785}" type="slidenum">
              <a:rPr kumimoji="1" lang="zh-TW" altLang="en-US" smtClean="0"/>
              <a:t>‹#›</a:t>
            </a:fld>
            <a:endParaRPr kumimoji="1" lang="zh-TW" altLang="en-US"/>
          </a:p>
        </p:txBody>
      </p:sp>
    </p:spTree>
    <p:extLst>
      <p:ext uri="{BB962C8B-B14F-4D97-AF65-F5344CB8AC3E}">
        <p14:creationId xmlns:p14="http://schemas.microsoft.com/office/powerpoint/2010/main" val="371204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77D9F4-2A8E-4D41-A21E-F31773CC7540}"/>
              </a:ext>
            </a:extLst>
          </p:cNvPr>
          <p:cNvSpPr>
            <a:spLocks noGrp="1"/>
          </p:cNvSpPr>
          <p:nvPr>
            <p:ph type="title"/>
          </p:nvPr>
        </p:nvSpPr>
        <p:spPr>
          <a:xfrm>
            <a:off x="839788" y="365125"/>
            <a:ext cx="10515600" cy="1325563"/>
          </a:xfrm>
        </p:spPr>
        <p:txBody>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CB7C4D52-40DB-AD4F-9E14-05F778F67C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a:extLst>
              <a:ext uri="{FF2B5EF4-FFF2-40B4-BE49-F238E27FC236}">
                <a16:creationId xmlns:a16="http://schemas.microsoft.com/office/drawing/2014/main" id="{39895A64-7556-F149-AB7B-79714673C283}"/>
              </a:ext>
            </a:extLst>
          </p:cNvPr>
          <p:cNvSpPr>
            <a:spLocks noGrp="1"/>
          </p:cNvSpPr>
          <p:nvPr>
            <p:ph sz="half" idx="2"/>
          </p:nvPr>
        </p:nvSpPr>
        <p:spPr>
          <a:xfrm>
            <a:off x="839788" y="2505075"/>
            <a:ext cx="5157787"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a:extLst>
              <a:ext uri="{FF2B5EF4-FFF2-40B4-BE49-F238E27FC236}">
                <a16:creationId xmlns:a16="http://schemas.microsoft.com/office/drawing/2014/main" id="{FFD62682-BB28-FF47-B61E-692B4D03DC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a:extLst>
              <a:ext uri="{FF2B5EF4-FFF2-40B4-BE49-F238E27FC236}">
                <a16:creationId xmlns:a16="http://schemas.microsoft.com/office/drawing/2014/main" id="{6A073C5A-8033-C941-BA3E-E4804FFF62F0}"/>
              </a:ext>
            </a:extLst>
          </p:cNvPr>
          <p:cNvSpPr>
            <a:spLocks noGrp="1"/>
          </p:cNvSpPr>
          <p:nvPr>
            <p:ph sz="quarter" idx="4"/>
          </p:nvPr>
        </p:nvSpPr>
        <p:spPr>
          <a:xfrm>
            <a:off x="6172200" y="2505075"/>
            <a:ext cx="5183188"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a:extLst>
              <a:ext uri="{FF2B5EF4-FFF2-40B4-BE49-F238E27FC236}">
                <a16:creationId xmlns:a16="http://schemas.microsoft.com/office/drawing/2014/main" id="{CAD7392A-079E-E740-8B31-531F229D04EC}"/>
              </a:ext>
            </a:extLst>
          </p:cNvPr>
          <p:cNvSpPr>
            <a:spLocks noGrp="1"/>
          </p:cNvSpPr>
          <p:nvPr>
            <p:ph type="dt" sz="half" idx="10"/>
          </p:nvPr>
        </p:nvSpPr>
        <p:spPr/>
        <p:txBody>
          <a:bodyPr/>
          <a:lstStyle/>
          <a:p>
            <a:fld id="{E5A91ADE-670A-7D4C-930D-2341C411AFE2}" type="datetimeFigureOut">
              <a:rPr kumimoji="1" lang="zh-TW" altLang="en-US" smtClean="0"/>
              <a:t>2021/8/19</a:t>
            </a:fld>
            <a:endParaRPr kumimoji="1" lang="zh-TW" altLang="en-US"/>
          </a:p>
        </p:txBody>
      </p:sp>
      <p:sp>
        <p:nvSpPr>
          <p:cNvPr id="8" name="頁尾版面配置區 7">
            <a:extLst>
              <a:ext uri="{FF2B5EF4-FFF2-40B4-BE49-F238E27FC236}">
                <a16:creationId xmlns:a16="http://schemas.microsoft.com/office/drawing/2014/main" id="{DAF36C12-8B89-4A4C-9B39-EDDDBF842622}"/>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id="{7644A220-BFC3-564E-9336-8DD77E2D01C5}"/>
              </a:ext>
            </a:extLst>
          </p:cNvPr>
          <p:cNvSpPr>
            <a:spLocks noGrp="1"/>
          </p:cNvSpPr>
          <p:nvPr>
            <p:ph type="sldNum" sz="quarter" idx="12"/>
          </p:nvPr>
        </p:nvSpPr>
        <p:spPr/>
        <p:txBody>
          <a:bodyPr/>
          <a:lstStyle/>
          <a:p>
            <a:fld id="{9620BAFF-7262-DC4C-89C5-4D8E5CAC1785}" type="slidenum">
              <a:rPr kumimoji="1" lang="zh-TW" altLang="en-US" smtClean="0"/>
              <a:t>‹#›</a:t>
            </a:fld>
            <a:endParaRPr kumimoji="1" lang="zh-TW" altLang="en-US"/>
          </a:p>
        </p:txBody>
      </p:sp>
    </p:spTree>
    <p:extLst>
      <p:ext uri="{BB962C8B-B14F-4D97-AF65-F5344CB8AC3E}">
        <p14:creationId xmlns:p14="http://schemas.microsoft.com/office/powerpoint/2010/main" val="156436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286BB4-CD41-2548-A03E-87B8E918B189}"/>
              </a:ext>
            </a:extLst>
          </p:cNvPr>
          <p:cNvSpPr>
            <a:spLocks noGrp="1"/>
          </p:cNvSpPr>
          <p:nvPr>
            <p:ph type="title"/>
          </p:nvPr>
        </p:nvSpPr>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781E195F-71AD-314D-8C1C-55F11B651EDF}"/>
              </a:ext>
            </a:extLst>
          </p:cNvPr>
          <p:cNvSpPr>
            <a:spLocks noGrp="1"/>
          </p:cNvSpPr>
          <p:nvPr>
            <p:ph type="dt" sz="half" idx="10"/>
          </p:nvPr>
        </p:nvSpPr>
        <p:spPr/>
        <p:txBody>
          <a:bodyPr/>
          <a:lstStyle/>
          <a:p>
            <a:fld id="{E5A91ADE-670A-7D4C-930D-2341C411AFE2}" type="datetimeFigureOut">
              <a:rPr kumimoji="1" lang="zh-TW" altLang="en-US" smtClean="0"/>
              <a:t>2021/8/19</a:t>
            </a:fld>
            <a:endParaRPr kumimoji="1" lang="zh-TW" altLang="en-US"/>
          </a:p>
        </p:txBody>
      </p:sp>
      <p:sp>
        <p:nvSpPr>
          <p:cNvPr id="4" name="頁尾版面配置區 3">
            <a:extLst>
              <a:ext uri="{FF2B5EF4-FFF2-40B4-BE49-F238E27FC236}">
                <a16:creationId xmlns:a16="http://schemas.microsoft.com/office/drawing/2014/main" id="{8F6BADB6-3529-6D44-84CB-DF570EE25870}"/>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162C1B79-14A6-7F45-B491-88D0E681BADC}"/>
              </a:ext>
            </a:extLst>
          </p:cNvPr>
          <p:cNvSpPr>
            <a:spLocks noGrp="1"/>
          </p:cNvSpPr>
          <p:nvPr>
            <p:ph type="sldNum" sz="quarter" idx="12"/>
          </p:nvPr>
        </p:nvSpPr>
        <p:spPr/>
        <p:txBody>
          <a:bodyPr/>
          <a:lstStyle/>
          <a:p>
            <a:fld id="{9620BAFF-7262-DC4C-89C5-4D8E5CAC1785}" type="slidenum">
              <a:rPr kumimoji="1" lang="zh-TW" altLang="en-US" smtClean="0"/>
              <a:t>‹#›</a:t>
            </a:fld>
            <a:endParaRPr kumimoji="1" lang="zh-TW" altLang="en-US"/>
          </a:p>
        </p:txBody>
      </p:sp>
    </p:spTree>
    <p:extLst>
      <p:ext uri="{BB962C8B-B14F-4D97-AF65-F5344CB8AC3E}">
        <p14:creationId xmlns:p14="http://schemas.microsoft.com/office/powerpoint/2010/main" val="355308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FB2C9B6-0FF0-DF40-AC19-276176351392}"/>
              </a:ext>
            </a:extLst>
          </p:cNvPr>
          <p:cNvSpPr>
            <a:spLocks noGrp="1"/>
          </p:cNvSpPr>
          <p:nvPr>
            <p:ph type="dt" sz="half" idx="10"/>
          </p:nvPr>
        </p:nvSpPr>
        <p:spPr/>
        <p:txBody>
          <a:bodyPr/>
          <a:lstStyle/>
          <a:p>
            <a:fld id="{E5A91ADE-670A-7D4C-930D-2341C411AFE2}" type="datetimeFigureOut">
              <a:rPr kumimoji="1" lang="zh-TW" altLang="en-US" smtClean="0"/>
              <a:t>2021/8/19</a:t>
            </a:fld>
            <a:endParaRPr kumimoji="1" lang="zh-TW" altLang="en-US"/>
          </a:p>
        </p:txBody>
      </p:sp>
      <p:sp>
        <p:nvSpPr>
          <p:cNvPr id="3" name="頁尾版面配置區 2">
            <a:extLst>
              <a:ext uri="{FF2B5EF4-FFF2-40B4-BE49-F238E27FC236}">
                <a16:creationId xmlns:a16="http://schemas.microsoft.com/office/drawing/2014/main" id="{F1A61F7B-DA53-364F-9990-8B6DE3429EC8}"/>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206C6DDC-9EAB-0145-AD8F-16C391148FD0}"/>
              </a:ext>
            </a:extLst>
          </p:cNvPr>
          <p:cNvSpPr>
            <a:spLocks noGrp="1"/>
          </p:cNvSpPr>
          <p:nvPr>
            <p:ph type="sldNum" sz="quarter" idx="12"/>
          </p:nvPr>
        </p:nvSpPr>
        <p:spPr/>
        <p:txBody>
          <a:bodyPr/>
          <a:lstStyle/>
          <a:p>
            <a:fld id="{9620BAFF-7262-DC4C-89C5-4D8E5CAC1785}" type="slidenum">
              <a:rPr kumimoji="1" lang="zh-TW" altLang="en-US" smtClean="0"/>
              <a:t>‹#›</a:t>
            </a:fld>
            <a:endParaRPr kumimoji="1" lang="zh-TW" altLang="en-US"/>
          </a:p>
        </p:txBody>
      </p:sp>
    </p:spTree>
    <p:extLst>
      <p:ext uri="{BB962C8B-B14F-4D97-AF65-F5344CB8AC3E}">
        <p14:creationId xmlns:p14="http://schemas.microsoft.com/office/powerpoint/2010/main" val="392846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4D1D6A-D32E-894F-86CF-F471747A45C7}"/>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C49BCCCD-DD00-6642-AF8F-846C3C06D7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a:extLst>
              <a:ext uri="{FF2B5EF4-FFF2-40B4-BE49-F238E27FC236}">
                <a16:creationId xmlns:a16="http://schemas.microsoft.com/office/drawing/2014/main" id="{872017DA-0C7F-2147-A40F-DBF9C5B08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按一下以編輯母片文字樣式</a:t>
            </a:r>
          </a:p>
        </p:txBody>
      </p:sp>
      <p:sp>
        <p:nvSpPr>
          <p:cNvPr id="5" name="日期版面配置區 4">
            <a:extLst>
              <a:ext uri="{FF2B5EF4-FFF2-40B4-BE49-F238E27FC236}">
                <a16:creationId xmlns:a16="http://schemas.microsoft.com/office/drawing/2014/main" id="{F8E89CE4-52C5-2441-9297-2111895043CF}"/>
              </a:ext>
            </a:extLst>
          </p:cNvPr>
          <p:cNvSpPr>
            <a:spLocks noGrp="1"/>
          </p:cNvSpPr>
          <p:nvPr>
            <p:ph type="dt" sz="half" idx="10"/>
          </p:nvPr>
        </p:nvSpPr>
        <p:spPr/>
        <p:txBody>
          <a:bodyPr/>
          <a:lstStyle/>
          <a:p>
            <a:fld id="{E5A91ADE-670A-7D4C-930D-2341C411AFE2}" type="datetimeFigureOut">
              <a:rPr kumimoji="1" lang="zh-TW" altLang="en-US" smtClean="0"/>
              <a:t>2021/8/19</a:t>
            </a:fld>
            <a:endParaRPr kumimoji="1" lang="zh-TW" altLang="en-US"/>
          </a:p>
        </p:txBody>
      </p:sp>
      <p:sp>
        <p:nvSpPr>
          <p:cNvPr id="6" name="頁尾版面配置區 5">
            <a:extLst>
              <a:ext uri="{FF2B5EF4-FFF2-40B4-BE49-F238E27FC236}">
                <a16:creationId xmlns:a16="http://schemas.microsoft.com/office/drawing/2014/main" id="{E0ACA6C3-F56B-6D4C-8D31-6D40EBB44350}"/>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6560B53A-06EB-4D49-BBFF-ACD3D9FA9996}"/>
              </a:ext>
            </a:extLst>
          </p:cNvPr>
          <p:cNvSpPr>
            <a:spLocks noGrp="1"/>
          </p:cNvSpPr>
          <p:nvPr>
            <p:ph type="sldNum" sz="quarter" idx="12"/>
          </p:nvPr>
        </p:nvSpPr>
        <p:spPr/>
        <p:txBody>
          <a:bodyPr/>
          <a:lstStyle/>
          <a:p>
            <a:fld id="{9620BAFF-7262-DC4C-89C5-4D8E5CAC1785}" type="slidenum">
              <a:rPr kumimoji="1" lang="zh-TW" altLang="en-US" smtClean="0"/>
              <a:t>‹#›</a:t>
            </a:fld>
            <a:endParaRPr kumimoji="1" lang="zh-TW" altLang="en-US"/>
          </a:p>
        </p:txBody>
      </p:sp>
    </p:spTree>
    <p:extLst>
      <p:ext uri="{BB962C8B-B14F-4D97-AF65-F5344CB8AC3E}">
        <p14:creationId xmlns:p14="http://schemas.microsoft.com/office/powerpoint/2010/main" val="2317239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2C9F3EC-B6FA-AC4E-BCFB-E8F000417F5D}"/>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圖片版面配置區 2">
            <a:extLst>
              <a:ext uri="{FF2B5EF4-FFF2-40B4-BE49-F238E27FC236}">
                <a16:creationId xmlns:a16="http://schemas.microsoft.com/office/drawing/2014/main" id="{12501D35-79B4-B443-A39E-A642B05592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a:extLst>
              <a:ext uri="{FF2B5EF4-FFF2-40B4-BE49-F238E27FC236}">
                <a16:creationId xmlns:a16="http://schemas.microsoft.com/office/drawing/2014/main" id="{FA31FABE-C70E-1A47-8A13-96ADD2631D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按一下以編輯母片文字樣式</a:t>
            </a:r>
          </a:p>
        </p:txBody>
      </p:sp>
      <p:sp>
        <p:nvSpPr>
          <p:cNvPr id="5" name="日期版面配置區 4">
            <a:extLst>
              <a:ext uri="{FF2B5EF4-FFF2-40B4-BE49-F238E27FC236}">
                <a16:creationId xmlns:a16="http://schemas.microsoft.com/office/drawing/2014/main" id="{61FE47BC-840D-9142-B5F6-564572030890}"/>
              </a:ext>
            </a:extLst>
          </p:cNvPr>
          <p:cNvSpPr>
            <a:spLocks noGrp="1"/>
          </p:cNvSpPr>
          <p:nvPr>
            <p:ph type="dt" sz="half" idx="10"/>
          </p:nvPr>
        </p:nvSpPr>
        <p:spPr/>
        <p:txBody>
          <a:bodyPr/>
          <a:lstStyle/>
          <a:p>
            <a:fld id="{E5A91ADE-670A-7D4C-930D-2341C411AFE2}" type="datetimeFigureOut">
              <a:rPr kumimoji="1" lang="zh-TW" altLang="en-US" smtClean="0"/>
              <a:t>2021/8/19</a:t>
            </a:fld>
            <a:endParaRPr kumimoji="1" lang="zh-TW" altLang="en-US"/>
          </a:p>
        </p:txBody>
      </p:sp>
      <p:sp>
        <p:nvSpPr>
          <p:cNvPr id="6" name="頁尾版面配置區 5">
            <a:extLst>
              <a:ext uri="{FF2B5EF4-FFF2-40B4-BE49-F238E27FC236}">
                <a16:creationId xmlns:a16="http://schemas.microsoft.com/office/drawing/2014/main" id="{7A52DCF0-0F4B-694B-AEAB-6BFE9346C38E}"/>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E41C76FF-7749-8F4E-B882-75AB5A42918C}"/>
              </a:ext>
            </a:extLst>
          </p:cNvPr>
          <p:cNvSpPr>
            <a:spLocks noGrp="1"/>
          </p:cNvSpPr>
          <p:nvPr>
            <p:ph type="sldNum" sz="quarter" idx="12"/>
          </p:nvPr>
        </p:nvSpPr>
        <p:spPr/>
        <p:txBody>
          <a:bodyPr/>
          <a:lstStyle/>
          <a:p>
            <a:fld id="{9620BAFF-7262-DC4C-89C5-4D8E5CAC1785}" type="slidenum">
              <a:rPr kumimoji="1" lang="zh-TW" altLang="en-US" smtClean="0"/>
              <a:t>‹#›</a:t>
            </a:fld>
            <a:endParaRPr kumimoji="1" lang="zh-TW" altLang="en-US"/>
          </a:p>
        </p:txBody>
      </p:sp>
    </p:spTree>
    <p:extLst>
      <p:ext uri="{BB962C8B-B14F-4D97-AF65-F5344CB8AC3E}">
        <p14:creationId xmlns:p14="http://schemas.microsoft.com/office/powerpoint/2010/main" val="2828597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3A4E33A7-912B-ED42-8AA1-EA81CA0E04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596B7BD3-2B73-194B-8D4B-4B1216A14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BD9FE4E4-6642-8A4C-916F-12DB4666FC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91ADE-670A-7D4C-930D-2341C411AFE2}" type="datetimeFigureOut">
              <a:rPr kumimoji="1" lang="zh-TW" altLang="en-US" smtClean="0"/>
              <a:t>2021/8/19</a:t>
            </a:fld>
            <a:endParaRPr kumimoji="1" lang="zh-TW" altLang="en-US"/>
          </a:p>
        </p:txBody>
      </p:sp>
      <p:sp>
        <p:nvSpPr>
          <p:cNvPr id="5" name="頁尾版面配置區 4">
            <a:extLst>
              <a:ext uri="{FF2B5EF4-FFF2-40B4-BE49-F238E27FC236}">
                <a16:creationId xmlns:a16="http://schemas.microsoft.com/office/drawing/2014/main" id="{8A07C6A7-428F-9343-B098-7EF90661F8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35F93BD2-881D-254C-BE55-3FCEF88EBC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0BAFF-7262-DC4C-89C5-4D8E5CAC1785}" type="slidenum">
              <a:rPr kumimoji="1" lang="zh-TW" altLang="en-US" smtClean="0"/>
              <a:t>‹#›</a:t>
            </a:fld>
            <a:endParaRPr kumimoji="1" lang="zh-TW" altLang="en-US"/>
          </a:p>
        </p:txBody>
      </p:sp>
    </p:spTree>
    <p:extLst>
      <p:ext uri="{BB962C8B-B14F-4D97-AF65-F5344CB8AC3E}">
        <p14:creationId xmlns:p14="http://schemas.microsoft.com/office/powerpoint/2010/main" val="321604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law.moj.gov.tw/LawClass/LawSingle.aspx?pcode=D0050001&amp;flno=97"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hyperlink" Target="https://edu.law.moe.gov.tw/LawContent.aspx?id=GL001995"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id="{2123975A-C462-4045-86C9-15FA554D4210}"/>
              </a:ext>
            </a:extLst>
          </p:cNvPr>
          <p:cNvSpPr>
            <a:spLocks noGrp="1"/>
          </p:cNvSpPr>
          <p:nvPr>
            <p:ph idx="1"/>
          </p:nvPr>
        </p:nvSpPr>
        <p:spPr>
          <a:xfrm>
            <a:off x="32782" y="1514362"/>
            <a:ext cx="4680469" cy="3320668"/>
          </a:xfrm>
        </p:spPr>
        <p:txBody>
          <a:bodyPr>
            <a:normAutofit/>
          </a:bodyPr>
          <a:lstStyle/>
          <a:p>
            <a:pPr marL="0" indent="0" algn="ctr">
              <a:buNone/>
            </a:pPr>
            <a:r>
              <a:rPr lang="en-US" altLang="zh-TW" sz="3200" dirty="0">
                <a:latin typeface="PingFang SC" panose="020B0400000000000000" pitchFamily="34" charset="-122"/>
                <a:ea typeface="PingFang SC" panose="020B0400000000000000" pitchFamily="34" charset="-122"/>
              </a:rPr>
              <a:t>《</a:t>
            </a:r>
            <a:r>
              <a:rPr lang="zh-TW" altLang="en-US" sz="3200" dirty="0">
                <a:latin typeface="PingFang SC" panose="020B0400000000000000" pitchFamily="34" charset="-122"/>
                <a:ea typeface="PingFang SC" panose="020B0400000000000000" pitchFamily="34" charset="-122"/>
              </a:rPr>
              <a:t>道程</a:t>
            </a:r>
            <a:r>
              <a:rPr lang="en-US" altLang="zh-TW" sz="3200" dirty="0">
                <a:latin typeface="PingFang SC" panose="020B0400000000000000" pitchFamily="34" charset="-122"/>
                <a:ea typeface="PingFang SC" panose="020B0400000000000000" pitchFamily="34" charset="-122"/>
              </a:rPr>
              <a:t>》 </a:t>
            </a:r>
            <a:r>
              <a:rPr lang="zh-TW" altLang="en-US" sz="3200" dirty="0">
                <a:latin typeface="PingFang SC" panose="020B0400000000000000" pitchFamily="34" charset="-122"/>
                <a:ea typeface="PingFang SC" panose="020B0400000000000000" pitchFamily="34" charset="-122"/>
              </a:rPr>
              <a:t>　</a:t>
            </a:r>
            <a:endParaRPr lang="en-US" altLang="zh-TW" sz="3200" dirty="0">
              <a:latin typeface="PingFang SC" panose="020B0400000000000000" pitchFamily="34" charset="-122"/>
              <a:ea typeface="PingFang SC" panose="020B0400000000000000" pitchFamily="34" charset="-122"/>
            </a:endParaRPr>
          </a:p>
          <a:p>
            <a:pPr marL="0" indent="0" algn="ctr">
              <a:buNone/>
            </a:pPr>
            <a:r>
              <a:rPr lang="en-US" altLang="zh-TW" sz="2400" dirty="0">
                <a:latin typeface="PingFang SC" panose="020B0400000000000000" pitchFamily="34" charset="-122"/>
                <a:ea typeface="PingFang SC" panose="020B0400000000000000" pitchFamily="34" charset="-122"/>
              </a:rPr>
              <a:t>                            </a:t>
            </a:r>
            <a:r>
              <a:rPr lang="zh-TW" altLang="en-US" sz="2400" dirty="0">
                <a:latin typeface="PingFang SC" panose="020B0400000000000000" pitchFamily="34" charset="-122"/>
                <a:ea typeface="PingFang SC" panose="020B0400000000000000" pitchFamily="34" charset="-122"/>
              </a:rPr>
              <a:t>高村光太郎</a:t>
            </a:r>
            <a:r>
              <a:rPr lang="zh-TW" altLang="en-US" sz="3200" dirty="0">
                <a:latin typeface="PingFang SC" panose="020B0400000000000000" pitchFamily="34" charset="-122"/>
                <a:ea typeface="PingFang SC" panose="020B0400000000000000" pitchFamily="34" charset="-122"/>
              </a:rPr>
              <a:t/>
            </a:r>
            <a:br>
              <a:rPr lang="zh-TW" altLang="en-US" sz="3200" dirty="0">
                <a:latin typeface="PingFang SC" panose="020B0400000000000000" pitchFamily="34" charset="-122"/>
                <a:ea typeface="PingFang SC" panose="020B0400000000000000" pitchFamily="34" charset="-122"/>
              </a:rPr>
            </a:br>
            <a:r>
              <a:rPr lang="zh-TW" altLang="en-US" sz="3200" dirty="0">
                <a:latin typeface="PingFang SC" panose="020B0400000000000000" pitchFamily="34" charset="-122"/>
                <a:ea typeface="PingFang SC" panose="020B0400000000000000" pitchFamily="34" charset="-122"/>
              </a:rPr>
              <a:t/>
            </a:r>
            <a:br>
              <a:rPr lang="zh-TW" altLang="en-US" sz="3200" dirty="0">
                <a:latin typeface="PingFang SC" panose="020B0400000000000000" pitchFamily="34" charset="-122"/>
                <a:ea typeface="PingFang SC" panose="020B0400000000000000" pitchFamily="34" charset="-122"/>
              </a:rPr>
            </a:br>
            <a:r>
              <a:rPr lang="zh-TW" altLang="en-US" sz="3200" dirty="0">
                <a:latin typeface="PingFang SC" panose="020B0400000000000000" pitchFamily="34" charset="-122"/>
                <a:ea typeface="PingFang SC" panose="020B0400000000000000" pitchFamily="34" charset="-122"/>
              </a:rPr>
              <a:t>我的前方沒有道路</a:t>
            </a:r>
            <a:br>
              <a:rPr lang="zh-TW" altLang="en-US" sz="3200" dirty="0">
                <a:latin typeface="PingFang SC" panose="020B0400000000000000" pitchFamily="34" charset="-122"/>
                <a:ea typeface="PingFang SC" panose="020B0400000000000000" pitchFamily="34" charset="-122"/>
              </a:rPr>
            </a:br>
            <a:r>
              <a:rPr lang="zh-TW" altLang="en-US" sz="3200" dirty="0">
                <a:latin typeface="PingFang SC" panose="020B0400000000000000" pitchFamily="34" charset="-122"/>
                <a:ea typeface="PingFang SC" panose="020B0400000000000000" pitchFamily="34" charset="-122"/>
              </a:rPr>
              <a:t/>
            </a:r>
            <a:br>
              <a:rPr lang="zh-TW" altLang="en-US" sz="3200" dirty="0">
                <a:latin typeface="PingFang SC" panose="020B0400000000000000" pitchFamily="34" charset="-122"/>
                <a:ea typeface="PingFang SC" panose="020B0400000000000000" pitchFamily="34" charset="-122"/>
              </a:rPr>
            </a:br>
            <a:r>
              <a:rPr lang="zh-TW" altLang="en-US" sz="3200" dirty="0">
                <a:latin typeface="PingFang SC" panose="020B0400000000000000" pitchFamily="34" charset="-122"/>
                <a:ea typeface="PingFang SC" panose="020B0400000000000000" pitchFamily="34" charset="-122"/>
              </a:rPr>
              <a:t>路在我的後方形成</a:t>
            </a:r>
            <a:endParaRPr kumimoji="1" lang="zh-TW" altLang="en-US" sz="3200" dirty="0">
              <a:latin typeface="PingFang SC" panose="020B0400000000000000" pitchFamily="34" charset="-122"/>
              <a:ea typeface="PingFang SC" panose="020B0400000000000000" pitchFamily="34" charset="-122"/>
            </a:endParaRPr>
          </a:p>
        </p:txBody>
      </p:sp>
      <p:pic>
        <p:nvPicPr>
          <p:cNvPr id="3074" name="Picture 2" descr="一張含有 地面, 樹, 室外, 路 的圖片&#10;&#10;自動產生的描述">
            <a:extLst>
              <a:ext uri="{FF2B5EF4-FFF2-40B4-BE49-F238E27FC236}">
                <a16:creationId xmlns:a16="http://schemas.microsoft.com/office/drawing/2014/main" id="{E3F25144-EDB8-D54C-9221-AC35E99B59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58" r="1378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464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85E0E8-365B-4CF7-8C6F-F00B1577E290}"/>
              </a:ext>
            </a:extLst>
          </p:cNvPr>
          <p:cNvSpPr>
            <a:spLocks noGrp="1"/>
          </p:cNvSpPr>
          <p:nvPr>
            <p:ph type="title"/>
          </p:nvPr>
        </p:nvSpPr>
        <p:spPr>
          <a:xfrm>
            <a:off x="365760" y="0"/>
            <a:ext cx="10975848" cy="794203"/>
          </a:xfrm>
        </p:spPr>
        <p:txBody>
          <a:bodyPr>
            <a:normAutofit/>
          </a:bodyPr>
          <a:lstStyle/>
          <a:p>
            <a:r>
              <a:rPr lang="zh-TW" altLang="en-US" sz="2400" dirty="0"/>
              <a:t>議處相關法規、函釋</a:t>
            </a:r>
          </a:p>
        </p:txBody>
      </p:sp>
      <p:graphicFrame>
        <p:nvGraphicFramePr>
          <p:cNvPr id="4" name="內容版面配置區 3">
            <a:extLst>
              <a:ext uri="{FF2B5EF4-FFF2-40B4-BE49-F238E27FC236}">
                <a16:creationId xmlns:a16="http://schemas.microsoft.com/office/drawing/2014/main" id="{338B8680-B499-4EF7-889B-5EEF5CF9827E}"/>
              </a:ext>
            </a:extLst>
          </p:cNvPr>
          <p:cNvGraphicFramePr>
            <a:graphicFrameLocks noGrp="1"/>
          </p:cNvGraphicFramePr>
          <p:nvPr>
            <p:ph idx="1"/>
            <p:extLst>
              <p:ext uri="{D42A27DB-BD31-4B8C-83A1-F6EECF244321}">
                <p14:modId xmlns:p14="http://schemas.microsoft.com/office/powerpoint/2010/main" val="848687667"/>
              </p:ext>
            </p:extLst>
          </p:nvPr>
        </p:nvGraphicFramePr>
        <p:xfrm>
          <a:off x="0" y="682443"/>
          <a:ext cx="12192001" cy="6131560"/>
        </p:xfrm>
        <a:graphic>
          <a:graphicData uri="http://schemas.openxmlformats.org/drawingml/2006/table">
            <a:tbl>
              <a:tblPr firstRow="1" bandRow="1">
                <a:tableStyleId>{00A15C55-8517-42AA-B614-E9B94910E393}</a:tableStyleId>
              </a:tblPr>
              <a:tblGrid>
                <a:gridCol w="990600">
                  <a:extLst>
                    <a:ext uri="{9D8B030D-6E8A-4147-A177-3AD203B41FA5}">
                      <a16:colId xmlns:a16="http://schemas.microsoft.com/office/drawing/2014/main" val="3820618502"/>
                    </a:ext>
                  </a:extLst>
                </a:gridCol>
                <a:gridCol w="547914">
                  <a:extLst>
                    <a:ext uri="{9D8B030D-6E8A-4147-A177-3AD203B41FA5}">
                      <a16:colId xmlns:a16="http://schemas.microsoft.com/office/drawing/2014/main" val="2997337963"/>
                    </a:ext>
                  </a:extLst>
                </a:gridCol>
                <a:gridCol w="10653487">
                  <a:extLst>
                    <a:ext uri="{9D8B030D-6E8A-4147-A177-3AD203B41FA5}">
                      <a16:colId xmlns:a16="http://schemas.microsoft.com/office/drawing/2014/main" val="3302545657"/>
                    </a:ext>
                  </a:extLst>
                </a:gridCol>
              </a:tblGrid>
              <a:tr h="370840">
                <a:tc gridSpan="2">
                  <a:txBody>
                    <a:bodyPr/>
                    <a:lstStyle/>
                    <a:p>
                      <a:pPr algn="ctr"/>
                      <a:r>
                        <a:rPr lang="zh-TW" altLang="en-US" dirty="0"/>
                        <a:t>法規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dirty="0"/>
                        <a:t>內容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9854565"/>
                  </a:ext>
                </a:extLst>
              </a:tr>
              <a:tr h="155638">
                <a:tc rowSpan="4">
                  <a:txBody>
                    <a:bodyPr/>
                    <a:lstStyle/>
                    <a:p>
                      <a:pPr algn="ctr"/>
                      <a:r>
                        <a:rPr lang="zh-TW" altLang="en-US" sz="1600" dirty="0"/>
                        <a:t>公立高級中等以下學校教師成績考核辦法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en-US" sz="1600" dirty="0"/>
                        <a:t>第</a:t>
                      </a:r>
                      <a:r>
                        <a:rPr lang="en-US" altLang="zh-TW" sz="1600" dirty="0"/>
                        <a:t>6 </a:t>
                      </a:r>
                      <a:r>
                        <a:rPr lang="zh-TW" altLang="en-US" sz="1600" dirty="0"/>
                        <a:t>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600" dirty="0"/>
                        <a:t>四、有下列情形之一，記大過：</a:t>
                      </a:r>
                    </a:p>
                    <a:p>
                      <a:r>
                        <a:rPr lang="zh-TW" altLang="en-US" sz="1600" dirty="0"/>
                        <a:t>（四）體罰、霸凌或其他違法處罰學生，造成學生身心傷害，情節重大，而未達解聘、不續聘或終局停聘之程度。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4625254"/>
                  </a:ext>
                </a:extLst>
              </a:tr>
              <a:tr h="370840">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t>五、有下列情形之一，記過：</a:t>
                      </a:r>
                    </a:p>
                    <a:p>
                      <a:r>
                        <a:rPr lang="zh-TW" altLang="en-US" sz="1600" dirty="0"/>
                        <a:t>（三）體罰、霸凌、不當管教或其他違法處罰學生，造成學生身心傷害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4747210"/>
                  </a:ext>
                </a:extLst>
              </a:tr>
              <a:tr h="370840">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600" dirty="0"/>
                        <a:t>六、有下列情形之一，申誡：</a:t>
                      </a:r>
                      <a:endParaRPr lang="en-US" altLang="zh-TW" sz="1600" dirty="0"/>
                    </a:p>
                    <a:p>
                      <a:r>
                        <a:rPr lang="zh-TW" altLang="en-US" sz="1600" dirty="0"/>
                        <a:t>（八）體罰、霸凌、不當管教或其他違法處罰學生，情節輕微經令其改善仍未改善。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4800838"/>
                  </a:ext>
                </a:extLst>
              </a:tr>
              <a:tr h="370840">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t>第 </a:t>
                      </a:r>
                      <a:r>
                        <a:rPr lang="en-US" altLang="zh-TW" sz="1600" dirty="0"/>
                        <a:t>5 </a:t>
                      </a:r>
                      <a:r>
                        <a:rPr lang="zh-TW" altLang="en-US" sz="1600" dirty="0"/>
                        <a:t>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600" dirty="0"/>
                        <a:t>教師在考核年度內，除本辦法另有規定外，應依下列規定辦理：</a:t>
                      </a:r>
                    </a:p>
                    <a:p>
                      <a:r>
                        <a:rPr lang="zh-TW" altLang="en-US" sz="1600" dirty="0"/>
                        <a:t>四、有性騷擾、性霸凌行為，或違反校園性侵害性騷擾或性霸凌防治準則第六條、第七條或第八條規定，而受申誡以上之懲處者，不得考列前條第一項第一款。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2919235"/>
                  </a:ext>
                </a:extLst>
              </a:tr>
              <a:tr h="370840">
                <a:tc rowSpan="3">
                  <a:txBody>
                    <a:bodyPr/>
                    <a:lstStyle/>
                    <a:p>
                      <a:pPr algn="ctr"/>
                      <a:r>
                        <a:rPr lang="zh-TW" altLang="en-US" sz="1600" dirty="0"/>
                        <a:t>教師法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t>第 </a:t>
                      </a:r>
                      <a:r>
                        <a:rPr lang="en-US" altLang="zh-TW" sz="1600" dirty="0"/>
                        <a:t>14 </a:t>
                      </a:r>
                      <a:r>
                        <a:rPr lang="zh-TW" altLang="en-US" sz="1600" dirty="0"/>
                        <a:t>條</a:t>
                      </a:r>
                    </a:p>
                    <a:p>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600" dirty="0"/>
                        <a:t>教師有下列各款情形之一者，應予解聘，且終身不得聘任為教師：</a:t>
                      </a:r>
                      <a:endParaRPr lang="en-US" altLang="zh-TW" sz="1600" dirty="0"/>
                    </a:p>
                    <a:p>
                      <a:r>
                        <a:rPr lang="zh-TW" altLang="en-US" sz="1600" dirty="0"/>
                        <a:t>七、經各級</a:t>
                      </a:r>
                      <a:r>
                        <a:rPr lang="zh-TW" altLang="en-US" sz="1600" dirty="0">
                          <a:solidFill>
                            <a:srgbClr val="FF0000"/>
                          </a:solidFill>
                        </a:rPr>
                        <a:t>社政</a:t>
                      </a:r>
                      <a:r>
                        <a:rPr lang="zh-TW" altLang="en-US" sz="1600" dirty="0"/>
                        <a:t>主管機關依</a:t>
                      </a:r>
                      <a:r>
                        <a:rPr lang="zh-TW" altLang="en-US" sz="1600" dirty="0">
                          <a:solidFill>
                            <a:srgbClr val="FF0000"/>
                          </a:solidFill>
                        </a:rPr>
                        <a:t>兒童及少年福利與權益保障法第九十七條</a:t>
                      </a:r>
                      <a:r>
                        <a:rPr lang="zh-TW" altLang="en-US" sz="1600" dirty="0"/>
                        <a:t>規定處罰，並經學校教師評審委員會確認，</a:t>
                      </a:r>
                      <a:r>
                        <a:rPr lang="zh-TW" altLang="en-US" sz="1600" dirty="0">
                          <a:solidFill>
                            <a:srgbClr val="FF0000"/>
                          </a:solidFill>
                        </a:rPr>
                        <a:t>有解聘及終身不得聘任為教師之必要。</a:t>
                      </a:r>
                      <a:endParaRPr lang="en-US" altLang="zh-TW" sz="1600" dirty="0">
                        <a:solidFill>
                          <a:srgbClr val="FF0000"/>
                        </a:solidFill>
                      </a:endParaRPr>
                    </a:p>
                    <a:p>
                      <a:r>
                        <a:rPr lang="zh-TW" altLang="en-US" sz="1600" dirty="0"/>
                        <a:t>十、體罰或霸凌學生，造成其身心嚴重侵害。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6521822"/>
                  </a:ext>
                </a:extLst>
              </a:tr>
              <a:tr h="370840">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t>第 </a:t>
                      </a:r>
                      <a:r>
                        <a:rPr lang="en-US" altLang="zh-TW" sz="1600" dirty="0"/>
                        <a:t>15 </a:t>
                      </a:r>
                      <a:r>
                        <a:rPr lang="zh-TW" altLang="en-US" sz="1600" dirty="0"/>
                        <a:t>條</a:t>
                      </a:r>
                    </a:p>
                    <a:p>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600" dirty="0"/>
                        <a:t>教師有下列各款情形之一者，應予解聘，且應議決一年至四年不得聘任為教師：</a:t>
                      </a:r>
                      <a:endParaRPr lang="en-US" altLang="zh-TW" sz="1600" dirty="0"/>
                    </a:p>
                    <a:p>
                      <a:r>
                        <a:rPr lang="zh-TW" altLang="en-US" sz="1600" dirty="0"/>
                        <a:t>三、體罰或霸凌學生，造成其身心侵害，有解聘之必要</a:t>
                      </a:r>
                    </a:p>
                    <a:p>
                      <a:r>
                        <a:rPr lang="zh-TW" altLang="en-US" sz="1600" dirty="0"/>
                        <a:t>四、經各級</a:t>
                      </a:r>
                      <a:r>
                        <a:rPr lang="zh-TW" altLang="en-US" sz="1600" dirty="0">
                          <a:solidFill>
                            <a:srgbClr val="FF0000"/>
                          </a:solidFill>
                        </a:rPr>
                        <a:t>社政</a:t>
                      </a:r>
                      <a:r>
                        <a:rPr lang="zh-TW" altLang="en-US" sz="1600" dirty="0"/>
                        <a:t>主管機關依</a:t>
                      </a:r>
                      <a:r>
                        <a:rPr lang="zh-TW" altLang="en-US" sz="1600" dirty="0">
                          <a:solidFill>
                            <a:srgbClr val="FF0000"/>
                          </a:solidFill>
                        </a:rPr>
                        <a:t>兒童及少年福利與權益保障法第九十七條</a:t>
                      </a:r>
                      <a:r>
                        <a:rPr lang="zh-TW" altLang="en-US" sz="1600" dirty="0"/>
                        <a:t>規定處罰，並經學校教師評審委員會確認，有解聘之必要。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7137070"/>
                  </a:ext>
                </a:extLst>
              </a:tr>
              <a:tr h="370840">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t>第 </a:t>
                      </a:r>
                      <a:r>
                        <a:rPr lang="en-US" altLang="zh-TW" sz="1600" dirty="0"/>
                        <a:t>16 </a:t>
                      </a:r>
                      <a:r>
                        <a:rPr lang="zh-TW" altLang="en-US" sz="1600" dirty="0"/>
                        <a:t>條</a:t>
                      </a:r>
                    </a:p>
                    <a:p>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600" dirty="0"/>
                        <a:t>教師聘任後，有下列各款情形之一者，應經教師評審委員會審議通過，並報主管機關核准後，予以解聘或不續聘；其情節以資遣為宜者，應依第二十七條規定辦理：</a:t>
                      </a:r>
                      <a:br>
                        <a:rPr lang="zh-TW" altLang="en-US" sz="1600" dirty="0"/>
                      </a:br>
                      <a:r>
                        <a:rPr lang="zh-TW" altLang="en-US" sz="1600" dirty="0"/>
                        <a:t>一、</a:t>
                      </a:r>
                      <a:r>
                        <a:rPr lang="zh-TW" altLang="en-US" sz="1600" b="1" dirty="0">
                          <a:solidFill>
                            <a:srgbClr val="FF0000"/>
                          </a:solidFill>
                        </a:rPr>
                        <a:t>教學不力</a:t>
                      </a:r>
                      <a:r>
                        <a:rPr lang="zh-TW" altLang="en-US" sz="1600" dirty="0"/>
                        <a:t>或不能勝任工作有具體事實。</a:t>
                      </a:r>
                      <a:br>
                        <a:rPr lang="zh-TW" altLang="en-US" sz="1600" dirty="0"/>
                      </a:br>
                      <a:r>
                        <a:rPr lang="zh-TW" altLang="en-US" sz="1600" dirty="0"/>
                        <a:t>二、違反聘約情節重大。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3928221"/>
                  </a:ext>
                </a:extLst>
              </a:tr>
            </a:tbl>
          </a:graphicData>
        </a:graphic>
      </p:graphicFrame>
    </p:spTree>
    <p:extLst>
      <p:ext uri="{BB962C8B-B14F-4D97-AF65-F5344CB8AC3E}">
        <p14:creationId xmlns:p14="http://schemas.microsoft.com/office/powerpoint/2010/main" val="21869200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85E0E8-365B-4CF7-8C6F-F00B1577E290}"/>
              </a:ext>
            </a:extLst>
          </p:cNvPr>
          <p:cNvSpPr>
            <a:spLocks noGrp="1"/>
          </p:cNvSpPr>
          <p:nvPr>
            <p:ph type="title"/>
          </p:nvPr>
        </p:nvSpPr>
        <p:spPr>
          <a:xfrm>
            <a:off x="365760" y="0"/>
            <a:ext cx="10975848" cy="794203"/>
          </a:xfrm>
        </p:spPr>
        <p:txBody>
          <a:bodyPr>
            <a:normAutofit/>
          </a:bodyPr>
          <a:lstStyle/>
          <a:p>
            <a:r>
              <a:rPr lang="zh-TW" altLang="en-US" sz="2400" dirty="0"/>
              <a:t>議處相關法規、函釋</a:t>
            </a:r>
          </a:p>
        </p:txBody>
      </p:sp>
      <p:graphicFrame>
        <p:nvGraphicFramePr>
          <p:cNvPr id="4" name="內容版面配置區 3">
            <a:extLst>
              <a:ext uri="{FF2B5EF4-FFF2-40B4-BE49-F238E27FC236}">
                <a16:creationId xmlns:a16="http://schemas.microsoft.com/office/drawing/2014/main" id="{338B8680-B499-4EF7-889B-5EEF5CF9827E}"/>
              </a:ext>
            </a:extLst>
          </p:cNvPr>
          <p:cNvGraphicFramePr>
            <a:graphicFrameLocks noGrp="1"/>
          </p:cNvGraphicFramePr>
          <p:nvPr>
            <p:ph idx="1"/>
            <p:extLst/>
          </p:nvPr>
        </p:nvGraphicFramePr>
        <p:xfrm>
          <a:off x="0" y="682443"/>
          <a:ext cx="12192001" cy="6131560"/>
        </p:xfrm>
        <a:graphic>
          <a:graphicData uri="http://schemas.openxmlformats.org/drawingml/2006/table">
            <a:tbl>
              <a:tblPr firstRow="1" bandRow="1">
                <a:tableStyleId>{00A15C55-8517-42AA-B614-E9B94910E393}</a:tableStyleId>
              </a:tblPr>
              <a:tblGrid>
                <a:gridCol w="990600">
                  <a:extLst>
                    <a:ext uri="{9D8B030D-6E8A-4147-A177-3AD203B41FA5}">
                      <a16:colId xmlns:a16="http://schemas.microsoft.com/office/drawing/2014/main" val="3820618502"/>
                    </a:ext>
                  </a:extLst>
                </a:gridCol>
                <a:gridCol w="547914">
                  <a:extLst>
                    <a:ext uri="{9D8B030D-6E8A-4147-A177-3AD203B41FA5}">
                      <a16:colId xmlns:a16="http://schemas.microsoft.com/office/drawing/2014/main" val="2997337963"/>
                    </a:ext>
                  </a:extLst>
                </a:gridCol>
                <a:gridCol w="10653487">
                  <a:extLst>
                    <a:ext uri="{9D8B030D-6E8A-4147-A177-3AD203B41FA5}">
                      <a16:colId xmlns:a16="http://schemas.microsoft.com/office/drawing/2014/main" val="3302545657"/>
                    </a:ext>
                  </a:extLst>
                </a:gridCol>
              </a:tblGrid>
              <a:tr h="370840">
                <a:tc gridSpan="2">
                  <a:txBody>
                    <a:bodyPr/>
                    <a:lstStyle/>
                    <a:p>
                      <a:pPr algn="ctr"/>
                      <a:r>
                        <a:rPr lang="zh-TW" altLang="en-US" dirty="0"/>
                        <a:t>法規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dirty="0"/>
                        <a:t>內容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9854565"/>
                  </a:ext>
                </a:extLst>
              </a:tr>
              <a:tr h="155638">
                <a:tc rowSpan="4">
                  <a:txBody>
                    <a:bodyPr/>
                    <a:lstStyle/>
                    <a:p>
                      <a:pPr algn="ctr"/>
                      <a:r>
                        <a:rPr lang="zh-TW" altLang="en-US" sz="1600" dirty="0"/>
                        <a:t>公立高級中等以下學校教師成績考核辦法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en-US" sz="1600" dirty="0"/>
                        <a:t>第</a:t>
                      </a:r>
                      <a:r>
                        <a:rPr lang="en-US" altLang="zh-TW" sz="1600" dirty="0"/>
                        <a:t>6 </a:t>
                      </a:r>
                      <a:r>
                        <a:rPr lang="zh-TW" altLang="en-US" sz="1600" dirty="0"/>
                        <a:t>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600" dirty="0"/>
                        <a:t>四、有下列情形之一，記大過：</a:t>
                      </a:r>
                    </a:p>
                    <a:p>
                      <a:r>
                        <a:rPr lang="zh-TW" altLang="en-US" sz="1600" dirty="0"/>
                        <a:t>（四）體罰、霸凌或其他違法處罰學生，造成學生身心傷害，情節重大，而未達解聘、不續聘或終局停聘之程度。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4625254"/>
                  </a:ext>
                </a:extLst>
              </a:tr>
              <a:tr h="370840">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t>五、有下列情形之一，記過：</a:t>
                      </a:r>
                    </a:p>
                    <a:p>
                      <a:r>
                        <a:rPr lang="zh-TW" altLang="en-US" sz="1600" dirty="0"/>
                        <a:t>（三）體罰、霸凌、不當管教或其他違法處罰學生，造成學生身心傷害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4747210"/>
                  </a:ext>
                </a:extLst>
              </a:tr>
              <a:tr h="370840">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600" dirty="0"/>
                        <a:t>六、有下列情形之一，申誡：</a:t>
                      </a:r>
                      <a:endParaRPr lang="en-US" altLang="zh-TW" sz="1600" dirty="0"/>
                    </a:p>
                    <a:p>
                      <a:r>
                        <a:rPr lang="zh-TW" altLang="en-US" sz="1600" dirty="0"/>
                        <a:t>（八）體罰、霸凌、不當管教或其他違法處罰學生，情節輕微經令其改善仍未改善。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4800838"/>
                  </a:ext>
                </a:extLst>
              </a:tr>
              <a:tr h="370840">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t>第 </a:t>
                      </a:r>
                      <a:r>
                        <a:rPr lang="en-US" altLang="zh-TW" sz="1600" dirty="0"/>
                        <a:t>5 </a:t>
                      </a:r>
                      <a:r>
                        <a:rPr lang="zh-TW" altLang="en-US" sz="1600" dirty="0"/>
                        <a:t>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600" dirty="0"/>
                        <a:t>教師在考核年度內，除本辦法另有規定外，應依下列規定辦理：</a:t>
                      </a:r>
                    </a:p>
                    <a:p>
                      <a:r>
                        <a:rPr lang="zh-TW" altLang="en-US" sz="1600" dirty="0"/>
                        <a:t>四、有性騷擾、性霸凌行為，或違反校園性侵害性騷擾或性霸凌防治準則第六條、第七條或第八條規定，而受申誡以上之懲處者，不得考列前條第一項第一款。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2919235"/>
                  </a:ext>
                </a:extLst>
              </a:tr>
              <a:tr h="370840">
                <a:tc rowSpan="3">
                  <a:txBody>
                    <a:bodyPr/>
                    <a:lstStyle/>
                    <a:p>
                      <a:pPr algn="ctr"/>
                      <a:r>
                        <a:rPr lang="zh-TW" altLang="en-US" sz="1600" dirty="0"/>
                        <a:t>教師法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t>第 </a:t>
                      </a:r>
                      <a:r>
                        <a:rPr lang="en-US" altLang="zh-TW" sz="1600" dirty="0"/>
                        <a:t>14 </a:t>
                      </a:r>
                      <a:r>
                        <a:rPr lang="zh-TW" altLang="en-US" sz="1600" dirty="0"/>
                        <a:t>條</a:t>
                      </a:r>
                    </a:p>
                    <a:p>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600" dirty="0"/>
                        <a:t>教師有下列各款情形之一者，應予解聘，且終身不得聘任為教師：</a:t>
                      </a:r>
                      <a:endParaRPr lang="en-US" altLang="zh-TW" sz="1600" dirty="0"/>
                    </a:p>
                    <a:p>
                      <a:r>
                        <a:rPr lang="zh-TW" altLang="en-US" sz="1600" dirty="0"/>
                        <a:t>七、經各級</a:t>
                      </a:r>
                      <a:r>
                        <a:rPr lang="zh-TW" altLang="en-US" sz="1600" dirty="0">
                          <a:solidFill>
                            <a:srgbClr val="FF0000"/>
                          </a:solidFill>
                        </a:rPr>
                        <a:t>社政</a:t>
                      </a:r>
                      <a:r>
                        <a:rPr lang="zh-TW" altLang="en-US" sz="1600" dirty="0"/>
                        <a:t>主管機關依</a:t>
                      </a:r>
                      <a:r>
                        <a:rPr lang="zh-TW" altLang="en-US" sz="1600" dirty="0">
                          <a:solidFill>
                            <a:srgbClr val="FF0000"/>
                          </a:solidFill>
                        </a:rPr>
                        <a:t>兒童及少年福利與權益保障法第九十七條</a:t>
                      </a:r>
                      <a:r>
                        <a:rPr lang="zh-TW" altLang="en-US" sz="1600" dirty="0"/>
                        <a:t>規定處罰，並經學校教師評審委員會確認，</a:t>
                      </a:r>
                      <a:r>
                        <a:rPr lang="zh-TW" altLang="en-US" sz="1600" dirty="0">
                          <a:solidFill>
                            <a:srgbClr val="FF0000"/>
                          </a:solidFill>
                        </a:rPr>
                        <a:t>有解聘及終身不得聘任為教師之必要。</a:t>
                      </a:r>
                      <a:endParaRPr lang="en-US" altLang="zh-TW" sz="1600" dirty="0">
                        <a:solidFill>
                          <a:srgbClr val="FF0000"/>
                        </a:solidFill>
                      </a:endParaRPr>
                    </a:p>
                    <a:p>
                      <a:r>
                        <a:rPr lang="zh-TW" altLang="en-US" sz="1600" dirty="0"/>
                        <a:t>十、體罰或霸凌學生，造成其身心嚴重侵害。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6521822"/>
                  </a:ext>
                </a:extLst>
              </a:tr>
              <a:tr h="370840">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t>第 </a:t>
                      </a:r>
                      <a:r>
                        <a:rPr lang="en-US" altLang="zh-TW" sz="1600" dirty="0"/>
                        <a:t>15 </a:t>
                      </a:r>
                      <a:r>
                        <a:rPr lang="zh-TW" altLang="en-US" sz="1600" dirty="0"/>
                        <a:t>條</a:t>
                      </a:r>
                    </a:p>
                    <a:p>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600" dirty="0"/>
                        <a:t>教師有下列各款情形之一者，應予解聘，且應議決一年至四年不得聘任為教師：</a:t>
                      </a:r>
                      <a:endParaRPr lang="en-US" altLang="zh-TW" sz="1600" dirty="0"/>
                    </a:p>
                    <a:p>
                      <a:r>
                        <a:rPr lang="zh-TW" altLang="en-US" sz="1600" dirty="0"/>
                        <a:t>三、體罰或霸凌學生，造成其身心侵害，有解聘之必要</a:t>
                      </a:r>
                    </a:p>
                    <a:p>
                      <a:r>
                        <a:rPr lang="zh-TW" altLang="en-US" sz="1600" dirty="0"/>
                        <a:t>四、經各級</a:t>
                      </a:r>
                      <a:r>
                        <a:rPr lang="zh-TW" altLang="en-US" sz="1600" dirty="0">
                          <a:solidFill>
                            <a:srgbClr val="FF0000"/>
                          </a:solidFill>
                        </a:rPr>
                        <a:t>社政</a:t>
                      </a:r>
                      <a:r>
                        <a:rPr lang="zh-TW" altLang="en-US" sz="1600" dirty="0"/>
                        <a:t>主管機關依</a:t>
                      </a:r>
                      <a:r>
                        <a:rPr lang="zh-TW" altLang="en-US" sz="1600" dirty="0">
                          <a:solidFill>
                            <a:srgbClr val="FF0000"/>
                          </a:solidFill>
                        </a:rPr>
                        <a:t>兒童及少年福利與權益保障法第九十七條</a:t>
                      </a:r>
                      <a:r>
                        <a:rPr lang="zh-TW" altLang="en-US" sz="1600" dirty="0"/>
                        <a:t>規定處罰，並經學校教師評審委員會確認，有解聘之必要。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7137070"/>
                  </a:ext>
                </a:extLst>
              </a:tr>
              <a:tr h="370840">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t>第 </a:t>
                      </a:r>
                      <a:r>
                        <a:rPr lang="en-US" altLang="zh-TW" sz="1600" dirty="0"/>
                        <a:t>16 </a:t>
                      </a:r>
                      <a:r>
                        <a:rPr lang="zh-TW" altLang="en-US" sz="1600" dirty="0"/>
                        <a:t>條</a:t>
                      </a:r>
                    </a:p>
                    <a:p>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600" dirty="0"/>
                        <a:t>教師聘任後，有下列各款情形之一者，應經教師評審委員會審議通過，並報主管機關核准後，予以解聘或不續聘；其情節以資遣為宜者，應依第二十七條規定辦理：</a:t>
                      </a:r>
                      <a:br>
                        <a:rPr lang="zh-TW" altLang="en-US" sz="1600" dirty="0"/>
                      </a:br>
                      <a:r>
                        <a:rPr lang="zh-TW" altLang="en-US" sz="1600" dirty="0"/>
                        <a:t>一、</a:t>
                      </a:r>
                      <a:r>
                        <a:rPr lang="zh-TW" altLang="en-US" sz="1600" b="1" dirty="0">
                          <a:solidFill>
                            <a:srgbClr val="FF0000"/>
                          </a:solidFill>
                        </a:rPr>
                        <a:t>教學不力</a:t>
                      </a:r>
                      <a:r>
                        <a:rPr lang="zh-TW" altLang="en-US" sz="1600" dirty="0"/>
                        <a:t>或不能勝任工作有具體事實。</a:t>
                      </a:r>
                      <a:br>
                        <a:rPr lang="zh-TW" altLang="en-US" sz="1600" dirty="0"/>
                      </a:br>
                      <a:r>
                        <a:rPr lang="zh-TW" altLang="en-US" sz="1600" dirty="0"/>
                        <a:t>二、違反聘約情節重大。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3928221"/>
                  </a:ext>
                </a:extLst>
              </a:tr>
            </a:tbl>
          </a:graphicData>
        </a:graphic>
      </p:graphicFrame>
      <p:sp>
        <p:nvSpPr>
          <p:cNvPr id="3" name="文字方塊 2">
            <a:extLst>
              <a:ext uri="{FF2B5EF4-FFF2-40B4-BE49-F238E27FC236}">
                <a16:creationId xmlns:a16="http://schemas.microsoft.com/office/drawing/2014/main" id="{C2D61247-0681-4D48-8997-791294CA984A}"/>
              </a:ext>
            </a:extLst>
          </p:cNvPr>
          <p:cNvSpPr txBox="1"/>
          <p:nvPr/>
        </p:nvSpPr>
        <p:spPr>
          <a:xfrm>
            <a:off x="3793889" y="218470"/>
            <a:ext cx="8398111" cy="6494085"/>
          </a:xfrm>
          <a:prstGeom prst="rect">
            <a:avLst/>
          </a:prstGeom>
          <a:solidFill>
            <a:srgbClr val="00B0F0"/>
          </a:solidFill>
        </p:spPr>
        <p:txBody>
          <a:bodyPr wrap="square" rtlCol="0">
            <a:spAutoFit/>
          </a:bodyPr>
          <a:lstStyle/>
          <a:p>
            <a:pPr algn="ctr"/>
            <a:r>
              <a:rPr lang="zh-TW" altLang="en-US" sz="1600" b="1" u="sng" dirty="0">
                <a:solidFill>
                  <a:srgbClr val="FF0000"/>
                </a:solidFill>
              </a:rPr>
              <a:t> 兒童及少年福利與權益保障法 </a:t>
            </a:r>
            <a:endParaRPr lang="en-US" altLang="zh-TW" sz="1600" b="1" u="sng" dirty="0">
              <a:solidFill>
                <a:srgbClr val="FF0000"/>
              </a:solidFill>
            </a:endParaRPr>
          </a:p>
          <a:p>
            <a:r>
              <a:rPr lang="zh-TW" altLang="en-US" sz="1600" b="1" dirty="0">
                <a:solidFill>
                  <a:srgbClr val="FF0000"/>
                </a:solidFill>
              </a:rPr>
              <a:t>第 </a:t>
            </a:r>
            <a:r>
              <a:rPr lang="en-US" altLang="zh-TW" sz="1600" b="1" dirty="0">
                <a:solidFill>
                  <a:srgbClr val="FF0000"/>
                </a:solidFill>
              </a:rPr>
              <a:t>49 </a:t>
            </a:r>
            <a:r>
              <a:rPr lang="zh-TW" altLang="en-US" sz="1600" b="1" dirty="0">
                <a:solidFill>
                  <a:srgbClr val="FF0000"/>
                </a:solidFill>
              </a:rPr>
              <a:t>條</a:t>
            </a:r>
          </a:p>
          <a:p>
            <a:r>
              <a:rPr lang="zh-TW" altLang="en-US" sz="1600" b="1" dirty="0">
                <a:solidFill>
                  <a:srgbClr val="FF0000"/>
                </a:solidFill>
              </a:rPr>
              <a:t>任何人對於兒童及少年不得有下列行為：</a:t>
            </a:r>
            <a:br>
              <a:rPr lang="zh-TW" altLang="en-US" sz="1600" b="1" dirty="0">
                <a:solidFill>
                  <a:srgbClr val="FF0000"/>
                </a:solidFill>
              </a:rPr>
            </a:br>
            <a:r>
              <a:rPr lang="zh-TW" altLang="en-US" sz="1600" dirty="0">
                <a:solidFill>
                  <a:schemeClr val="bg1"/>
                </a:solidFill>
              </a:rPr>
              <a:t>一、遺棄。</a:t>
            </a:r>
            <a:br>
              <a:rPr lang="zh-TW" altLang="en-US" sz="1600" dirty="0">
                <a:solidFill>
                  <a:schemeClr val="bg1"/>
                </a:solidFill>
              </a:rPr>
            </a:br>
            <a:r>
              <a:rPr lang="zh-TW" altLang="en-US" sz="1600" b="1" dirty="0">
                <a:solidFill>
                  <a:srgbClr val="FF0000"/>
                </a:solidFill>
              </a:rPr>
              <a:t>二、身心虐待。</a:t>
            </a:r>
            <a:br>
              <a:rPr lang="zh-TW" altLang="en-US" sz="1600" b="1" dirty="0">
                <a:solidFill>
                  <a:srgbClr val="FF0000"/>
                </a:solidFill>
              </a:rPr>
            </a:br>
            <a:r>
              <a:rPr lang="zh-TW" altLang="en-US" sz="1600" dirty="0">
                <a:solidFill>
                  <a:schemeClr val="bg1"/>
                </a:solidFill>
              </a:rPr>
              <a:t>三、利用兒童及少年從事有害健康等危害性活動或欺騙之行為。</a:t>
            </a:r>
            <a:br>
              <a:rPr lang="zh-TW" altLang="en-US" sz="1600" dirty="0">
                <a:solidFill>
                  <a:schemeClr val="bg1"/>
                </a:solidFill>
              </a:rPr>
            </a:br>
            <a:r>
              <a:rPr lang="zh-TW" altLang="en-US" sz="1600" dirty="0">
                <a:solidFill>
                  <a:schemeClr val="bg1"/>
                </a:solidFill>
              </a:rPr>
              <a:t>四、利用身心障礙或特殊形體兒童及少年供人參觀。</a:t>
            </a:r>
            <a:br>
              <a:rPr lang="zh-TW" altLang="en-US" sz="1600" dirty="0">
                <a:solidFill>
                  <a:schemeClr val="bg1"/>
                </a:solidFill>
              </a:rPr>
            </a:br>
            <a:r>
              <a:rPr lang="zh-TW" altLang="en-US" sz="1600" dirty="0">
                <a:solidFill>
                  <a:schemeClr val="bg1"/>
                </a:solidFill>
              </a:rPr>
              <a:t>五、利用兒童及少年行乞。</a:t>
            </a:r>
            <a:br>
              <a:rPr lang="zh-TW" altLang="en-US" sz="1600" dirty="0">
                <a:solidFill>
                  <a:schemeClr val="bg1"/>
                </a:solidFill>
              </a:rPr>
            </a:br>
            <a:r>
              <a:rPr lang="zh-TW" altLang="en-US" sz="1600" dirty="0"/>
              <a:t>六、剝奪或妨礙兒童及少年接受國民教育之機會。</a:t>
            </a:r>
            <a:br>
              <a:rPr lang="zh-TW" altLang="en-US" sz="1600" dirty="0"/>
            </a:br>
            <a:r>
              <a:rPr lang="zh-TW" altLang="en-US" sz="1600" dirty="0">
                <a:solidFill>
                  <a:schemeClr val="bg1"/>
                </a:solidFill>
              </a:rPr>
              <a:t>七、強迫兒童及少年婚嫁。</a:t>
            </a:r>
            <a:br>
              <a:rPr lang="zh-TW" altLang="en-US" sz="1600" dirty="0">
                <a:solidFill>
                  <a:schemeClr val="bg1"/>
                </a:solidFill>
              </a:rPr>
            </a:br>
            <a:r>
              <a:rPr lang="zh-TW" altLang="en-US" sz="1600" dirty="0">
                <a:solidFill>
                  <a:schemeClr val="bg1"/>
                </a:solidFill>
              </a:rPr>
              <a:t>八、拐騙、綁架、買賣、質押兒童及少年。</a:t>
            </a:r>
            <a:br>
              <a:rPr lang="zh-TW" altLang="en-US" sz="1600" dirty="0">
                <a:solidFill>
                  <a:schemeClr val="bg1"/>
                </a:solidFill>
              </a:rPr>
            </a:br>
            <a:r>
              <a:rPr lang="zh-TW" altLang="en-US" sz="1600" dirty="0">
                <a:solidFill>
                  <a:schemeClr val="bg1"/>
                </a:solidFill>
              </a:rPr>
              <a:t>九、強迫、引誘、容留或媒介兒童及少年為猥褻行為或性交。</a:t>
            </a:r>
            <a:br>
              <a:rPr lang="zh-TW" altLang="en-US" sz="1600" dirty="0">
                <a:solidFill>
                  <a:schemeClr val="bg1"/>
                </a:solidFill>
              </a:rPr>
            </a:br>
            <a:r>
              <a:rPr lang="zh-TW" altLang="en-US" sz="1600" dirty="0">
                <a:solidFill>
                  <a:schemeClr val="bg1"/>
                </a:solidFill>
              </a:rPr>
              <a:t>十、供應兒童及少年刀械、槍砲、彈藥或其他危險物品。</a:t>
            </a:r>
            <a:br>
              <a:rPr lang="zh-TW" altLang="en-US" sz="1600" dirty="0">
                <a:solidFill>
                  <a:schemeClr val="bg1"/>
                </a:solidFill>
              </a:rPr>
            </a:br>
            <a:r>
              <a:rPr lang="zh-TW" altLang="en-US" sz="1600" dirty="0">
                <a:solidFill>
                  <a:schemeClr val="bg1"/>
                </a:solidFill>
              </a:rPr>
              <a:t>十一、利用兒童及少年拍攝或錄製暴力、血腥、色情、猥褻、性交或其他有害兒童及少年身心健康之出版品、圖畫、錄影節目帶、影片、光碟、磁片、電子訊號、遊戲軟體、網際網路內容或其他物品。</a:t>
            </a:r>
            <a:br>
              <a:rPr lang="zh-TW" altLang="en-US" sz="1600" dirty="0">
                <a:solidFill>
                  <a:schemeClr val="bg1"/>
                </a:solidFill>
              </a:rPr>
            </a:br>
            <a:r>
              <a:rPr lang="zh-TW" altLang="en-US" sz="1600" b="1" dirty="0">
                <a:solidFill>
                  <a:srgbClr val="FF0000"/>
                </a:solidFill>
              </a:rPr>
              <a:t>十二、迫使或誘使兒童及少年處於對其生命、身體易發生立即危險或傷害之環境。</a:t>
            </a:r>
            <a:br>
              <a:rPr lang="zh-TW" altLang="en-US" sz="1600" b="1" dirty="0">
                <a:solidFill>
                  <a:srgbClr val="FF0000"/>
                </a:solidFill>
              </a:rPr>
            </a:br>
            <a:r>
              <a:rPr lang="zh-TW" altLang="en-US" sz="1600" dirty="0"/>
              <a:t>十三、帶領或誘使兒童及少年進入有礙其身心健康之場所。</a:t>
            </a:r>
            <a:br>
              <a:rPr lang="zh-TW" altLang="en-US" sz="1600" dirty="0"/>
            </a:br>
            <a:r>
              <a:rPr lang="zh-TW" altLang="en-US" sz="1600" dirty="0">
                <a:solidFill>
                  <a:schemeClr val="bg1"/>
                </a:solidFill>
              </a:rPr>
              <a:t>十四、強迫、引誘、容留或媒介兒童及少年為自殺行為。</a:t>
            </a:r>
            <a:br>
              <a:rPr lang="zh-TW" altLang="en-US" sz="1600" dirty="0">
                <a:solidFill>
                  <a:schemeClr val="bg1"/>
                </a:solidFill>
              </a:rPr>
            </a:br>
            <a:r>
              <a:rPr lang="zh-TW" altLang="en-US" sz="1600" b="1" dirty="0">
                <a:solidFill>
                  <a:srgbClr val="FF0000"/>
                </a:solidFill>
              </a:rPr>
              <a:t>十五、其他對兒童及少年或利用兒童及少年犯罪或為不正當之行為。</a:t>
            </a:r>
            <a:r>
              <a:rPr lang="zh-TW" altLang="en-US" sz="1600" b="1" dirty="0">
                <a:solidFill>
                  <a:schemeClr val="bg1"/>
                </a:solidFill>
              </a:rPr>
              <a:t/>
            </a:r>
            <a:br>
              <a:rPr lang="zh-TW" altLang="en-US" sz="1600" b="1" dirty="0">
                <a:solidFill>
                  <a:schemeClr val="bg1"/>
                </a:solidFill>
              </a:rPr>
            </a:br>
            <a:r>
              <a:rPr lang="zh-TW" altLang="en-US" sz="1600" dirty="0">
                <a:solidFill>
                  <a:schemeClr val="bg1"/>
                </a:solidFill>
              </a:rPr>
              <a:t>前項行為經直轄市、縣（市）主管機關依第九十七條規定裁罰者，中央主管機關應建立裁罰資料，供政府機關（構）及其他經中央主管機關同意之機構、法人或團體查詢。</a:t>
            </a:r>
          </a:p>
          <a:p>
            <a:endParaRPr lang="en-US" altLang="zh-TW" sz="1600" dirty="0">
              <a:solidFill>
                <a:schemeClr val="bg1"/>
              </a:solidFill>
              <a:hlinkClick r:id="rId3">
                <a:extLst>
                  <a:ext uri="{A12FA001-AC4F-418D-AE19-62706E023703}">
                    <ahyp:hlinkClr xmlns="" xmlns:ahyp="http://schemas.microsoft.com/office/drawing/2018/hyperlinkcolor" val="tx"/>
                  </a:ext>
                </a:extLst>
              </a:hlinkClick>
            </a:endParaRPr>
          </a:p>
          <a:p>
            <a:r>
              <a:rPr lang="zh-TW" altLang="en-US" sz="1600" b="1" dirty="0">
                <a:solidFill>
                  <a:srgbClr val="FF0000"/>
                </a:solidFill>
                <a:hlinkClick r:id="rId3">
                  <a:extLst>
                    <a:ext uri="{A12FA001-AC4F-418D-AE19-62706E023703}">
                      <ahyp:hlinkClr xmlns="" xmlns:ahyp="http://schemas.microsoft.com/office/drawing/2018/hyperlinkcolor" val="tx"/>
                    </a:ext>
                  </a:extLst>
                </a:hlinkClick>
              </a:rPr>
              <a:t>第 </a:t>
            </a:r>
            <a:r>
              <a:rPr lang="en-US" altLang="zh-TW" sz="1600" b="1" dirty="0">
                <a:solidFill>
                  <a:srgbClr val="FF0000"/>
                </a:solidFill>
                <a:hlinkClick r:id="rId3">
                  <a:extLst>
                    <a:ext uri="{A12FA001-AC4F-418D-AE19-62706E023703}">
                      <ahyp:hlinkClr xmlns="" xmlns:ahyp="http://schemas.microsoft.com/office/drawing/2018/hyperlinkcolor" val="tx"/>
                    </a:ext>
                  </a:extLst>
                </a:hlinkClick>
              </a:rPr>
              <a:t>97 </a:t>
            </a:r>
            <a:r>
              <a:rPr lang="zh-TW" altLang="en-US" sz="1600" b="1" dirty="0">
                <a:solidFill>
                  <a:srgbClr val="FF0000"/>
                </a:solidFill>
                <a:hlinkClick r:id="rId3">
                  <a:extLst>
                    <a:ext uri="{A12FA001-AC4F-418D-AE19-62706E023703}">
                      <ahyp:hlinkClr xmlns="" xmlns:ahyp="http://schemas.microsoft.com/office/drawing/2018/hyperlinkcolor" val="tx"/>
                    </a:ext>
                  </a:extLst>
                </a:hlinkClick>
              </a:rPr>
              <a:t>條</a:t>
            </a:r>
            <a:endParaRPr lang="zh-TW" altLang="en-US" sz="1600" b="1" dirty="0">
              <a:solidFill>
                <a:srgbClr val="FF0000"/>
              </a:solidFill>
            </a:endParaRPr>
          </a:p>
          <a:p>
            <a:r>
              <a:rPr lang="zh-TW" altLang="en-US" sz="1600" b="1" dirty="0">
                <a:solidFill>
                  <a:srgbClr val="FF0000"/>
                </a:solidFill>
              </a:rPr>
              <a:t>違反第四十九條第一項各款規定之一者，處新臺幣六萬元以上六十萬元以下罰鍰，並得公布其姓名或名稱。</a:t>
            </a:r>
          </a:p>
        </p:txBody>
      </p:sp>
    </p:spTree>
    <p:extLst>
      <p:ext uri="{BB962C8B-B14F-4D97-AF65-F5344CB8AC3E}">
        <p14:creationId xmlns:p14="http://schemas.microsoft.com/office/powerpoint/2010/main" val="118160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444CBBC2-4DA3-4CFF-8F73-04EB2FD95685}"/>
              </a:ext>
            </a:extLst>
          </p:cNvPr>
          <p:cNvSpPr/>
          <p:nvPr/>
        </p:nvSpPr>
        <p:spPr>
          <a:xfrm>
            <a:off x="4773981" y="3081302"/>
            <a:ext cx="7336638" cy="215744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pic>
        <p:nvPicPr>
          <p:cNvPr id="5" name="內容版面配置區 4">
            <a:extLst>
              <a:ext uri="{FF2B5EF4-FFF2-40B4-BE49-F238E27FC236}">
                <a16:creationId xmlns:a16="http://schemas.microsoft.com/office/drawing/2014/main" id="{DE2B8508-5DF9-4078-AB19-D5C0805F2508}"/>
              </a:ext>
            </a:extLst>
          </p:cNvPr>
          <p:cNvPicPr>
            <a:picLocks noGrp="1" noChangeAspect="1"/>
          </p:cNvPicPr>
          <p:nvPr>
            <p:ph idx="1"/>
          </p:nvPr>
        </p:nvPicPr>
        <p:blipFill rotWithShape="1">
          <a:blip r:embed="rId2"/>
          <a:srcRect b="3988"/>
          <a:stretch/>
        </p:blipFill>
        <p:spPr>
          <a:xfrm>
            <a:off x="0" y="-96715"/>
            <a:ext cx="4712208" cy="6715229"/>
          </a:xfrm>
        </p:spPr>
      </p:pic>
      <p:sp>
        <p:nvSpPr>
          <p:cNvPr id="7" name="圖說文字: 直線 6">
            <a:extLst>
              <a:ext uri="{FF2B5EF4-FFF2-40B4-BE49-F238E27FC236}">
                <a16:creationId xmlns:a16="http://schemas.microsoft.com/office/drawing/2014/main" id="{8DD40099-96B4-4A29-BBA7-4221F6F42526}"/>
              </a:ext>
            </a:extLst>
          </p:cNvPr>
          <p:cNvSpPr/>
          <p:nvPr/>
        </p:nvSpPr>
        <p:spPr>
          <a:xfrm>
            <a:off x="5375250" y="763465"/>
            <a:ext cx="6134100" cy="1198685"/>
          </a:xfrm>
          <a:prstGeom prst="borderCallout1">
            <a:avLst>
              <a:gd name="adj1" fmla="val 50929"/>
              <a:gd name="adj2" fmla="val -161"/>
              <a:gd name="adj3" fmla="val 257314"/>
              <a:gd name="adj4" fmla="val -21761"/>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dirty="0">
                <a:latin typeface="微軟正黑體" panose="020B0604030504040204" pitchFamily="34" charset="-120"/>
                <a:ea typeface="微軟正黑體" panose="020B0604030504040204" pitchFamily="34" charset="-120"/>
              </a:rPr>
              <a:t>三、以言語、文字或其他方式羞辱學生，造成學生心理傷害</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四、體罰學生，有具體事實。</a:t>
            </a:r>
          </a:p>
        </p:txBody>
      </p:sp>
      <p:sp>
        <p:nvSpPr>
          <p:cNvPr id="8" name="文字方塊 7">
            <a:extLst>
              <a:ext uri="{FF2B5EF4-FFF2-40B4-BE49-F238E27FC236}">
                <a16:creationId xmlns:a16="http://schemas.microsoft.com/office/drawing/2014/main" id="{D4BFA80F-8C03-4411-BDD1-CDCEBB5CCC3F}"/>
              </a:ext>
            </a:extLst>
          </p:cNvPr>
          <p:cNvSpPr txBox="1"/>
          <p:nvPr/>
        </p:nvSpPr>
        <p:spPr>
          <a:xfrm>
            <a:off x="6583973" y="301800"/>
            <a:ext cx="2954655" cy="461665"/>
          </a:xfrm>
          <a:prstGeom prst="rect">
            <a:avLst/>
          </a:prstGeom>
          <a:noFill/>
        </p:spPr>
        <p:txBody>
          <a:bodyPr wrap="none" rtlCol="0">
            <a:spAutoFit/>
          </a:bodyPr>
          <a:lstStyle/>
          <a:p>
            <a:pPr algn="ct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教學不力</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解釋令</a:t>
            </a:r>
          </a:p>
        </p:txBody>
      </p:sp>
      <p:sp>
        <p:nvSpPr>
          <p:cNvPr id="9" name="文字方塊 8">
            <a:extLst>
              <a:ext uri="{FF2B5EF4-FFF2-40B4-BE49-F238E27FC236}">
                <a16:creationId xmlns:a16="http://schemas.microsoft.com/office/drawing/2014/main" id="{B6F56FEA-302D-434E-8E90-C2C7DB2BFB92}"/>
              </a:ext>
            </a:extLst>
          </p:cNvPr>
          <p:cNvSpPr txBox="1"/>
          <p:nvPr/>
        </p:nvSpPr>
        <p:spPr>
          <a:xfrm>
            <a:off x="5106975" y="3112276"/>
            <a:ext cx="5908650" cy="400110"/>
          </a:xfrm>
          <a:prstGeom prst="rect">
            <a:avLst/>
          </a:prstGeom>
          <a:noFill/>
        </p:spPr>
        <p:txBody>
          <a:bodyPr wrap="square" rtlCol="0">
            <a:spAutoFit/>
          </a:bodyPr>
          <a:lstStyle/>
          <a:p>
            <a:pPr algn="ctr"/>
            <a:r>
              <a:rPr lang="zh-TW" altLang="en-US" sz="2000" dirty="0"/>
              <a:t>結語</a:t>
            </a:r>
          </a:p>
        </p:txBody>
      </p:sp>
      <p:sp>
        <p:nvSpPr>
          <p:cNvPr id="10" name="文字方塊 9">
            <a:extLst>
              <a:ext uri="{FF2B5EF4-FFF2-40B4-BE49-F238E27FC236}">
                <a16:creationId xmlns:a16="http://schemas.microsoft.com/office/drawing/2014/main" id="{9DD4171E-939B-4323-9FEC-6A10207332A0}"/>
              </a:ext>
            </a:extLst>
          </p:cNvPr>
          <p:cNvSpPr txBox="1"/>
          <p:nvPr/>
        </p:nvSpPr>
        <p:spPr>
          <a:xfrm>
            <a:off x="4897527" y="3474422"/>
            <a:ext cx="7213092" cy="1908215"/>
          </a:xfrm>
          <a:prstGeom prst="rect">
            <a:avLst/>
          </a:prstGeom>
          <a:noFill/>
        </p:spPr>
        <p:txBody>
          <a:bodyPr wrap="square" rtlCol="0">
            <a:spAutoFit/>
          </a:bodyPr>
          <a:lstStyle/>
          <a:p>
            <a:r>
              <a:rPr lang="en-US" altLang="zh-TW" sz="2000" dirty="0"/>
              <a:t>1.</a:t>
            </a:r>
            <a:r>
              <a:rPr lang="zh-TW" altLang="zh-TW" sz="2000" dirty="0"/>
              <a:t>預防勝於事後處理，但亡羊補牢也很重要。</a:t>
            </a:r>
          </a:p>
          <a:p>
            <a:r>
              <a:rPr lang="en-US" altLang="zh-TW" sz="2000" dirty="0"/>
              <a:t>2.</a:t>
            </a:r>
            <a:r>
              <a:rPr lang="zh-TW" altLang="zh-TW" sz="2000" dirty="0"/>
              <a:t>體罰與管教的定義很重要，但不是讓老師從中合理化自己錯誤行為。</a:t>
            </a:r>
          </a:p>
          <a:p>
            <a:r>
              <a:rPr lang="en-US" altLang="zh-TW" sz="2000" dirty="0"/>
              <a:t>3.</a:t>
            </a:r>
            <a:r>
              <a:rPr lang="zh-TW" altLang="zh-TW" sz="2000" dirty="0"/>
              <a:t>除了課程與教學，教師相關法規理解、班級經營、自我情緒控管與親師生溝通也是教師專業化的一環。</a:t>
            </a:r>
          </a:p>
          <a:p>
            <a:endParaRPr lang="zh-TW" altLang="en-US" dirty="0"/>
          </a:p>
        </p:txBody>
      </p:sp>
      <p:sp>
        <p:nvSpPr>
          <p:cNvPr id="11" name="文字方塊 10">
            <a:extLst>
              <a:ext uri="{FF2B5EF4-FFF2-40B4-BE49-F238E27FC236}">
                <a16:creationId xmlns:a16="http://schemas.microsoft.com/office/drawing/2014/main" id="{38FCC6C0-08AD-43E4-AFD1-6841CA989308}"/>
              </a:ext>
            </a:extLst>
          </p:cNvPr>
          <p:cNvSpPr txBox="1"/>
          <p:nvPr/>
        </p:nvSpPr>
        <p:spPr>
          <a:xfrm>
            <a:off x="4835754" y="5382637"/>
            <a:ext cx="7274864" cy="1015663"/>
          </a:xfrm>
          <a:prstGeom prst="rect">
            <a:avLst/>
          </a:prstGeom>
          <a:solidFill>
            <a:schemeClr val="accent4">
              <a:lumMod val="40000"/>
              <a:lumOff val="60000"/>
            </a:schemeClr>
          </a:solidFill>
        </p:spPr>
        <p:txBody>
          <a:bodyPr wrap="square" rtlCol="0">
            <a:spAutoFit/>
          </a:bodyPr>
          <a:lstStyle/>
          <a:p>
            <a:r>
              <a:rPr lang="en-US" altLang="zh-TW" sz="2000" dirty="0">
                <a:latin typeface="PingFang SC" panose="020B0400000000000000" pitchFamily="34" charset="-122"/>
                <a:ea typeface="PingFang SC" panose="020B0400000000000000" pitchFamily="34" charset="-122"/>
              </a:rPr>
              <a:t>【</a:t>
            </a:r>
            <a:r>
              <a:rPr lang="zh-TW" altLang="en-US" sz="2000" dirty="0">
                <a:latin typeface="PingFang SC" panose="020B0400000000000000" pitchFamily="34" charset="-122"/>
                <a:ea typeface="PingFang SC" panose="020B0400000000000000" pitchFamily="34" charset="-122"/>
              </a:rPr>
              <a:t>論語  為政</a:t>
            </a:r>
            <a:r>
              <a:rPr lang="en-US" altLang="zh-TW" sz="2000" dirty="0">
                <a:latin typeface="PingFang SC" panose="020B0400000000000000" pitchFamily="34" charset="-122"/>
                <a:ea typeface="PingFang SC" panose="020B0400000000000000" pitchFamily="34" charset="-122"/>
              </a:rPr>
              <a:t>】</a:t>
            </a:r>
          </a:p>
          <a:p>
            <a:r>
              <a:rPr lang="zh-TW" altLang="en-US" sz="2000" dirty="0">
                <a:latin typeface="PingFang SC" panose="020B0400000000000000" pitchFamily="34" charset="-122"/>
                <a:ea typeface="PingFang SC" panose="020B0400000000000000" pitchFamily="34" charset="-122"/>
              </a:rPr>
              <a:t>  子曰：「道之以政，齊之以刑，民免而無恥；</a:t>
            </a:r>
            <a:r>
              <a:rPr lang="en-US" altLang="zh-TW" sz="2000" dirty="0">
                <a:latin typeface="PingFang SC" panose="020B0400000000000000" pitchFamily="34" charset="-122"/>
                <a:ea typeface="PingFang SC" panose="020B0400000000000000" pitchFamily="34" charset="-122"/>
              </a:rPr>
              <a:t/>
            </a:r>
            <a:br>
              <a:rPr lang="en-US" altLang="zh-TW" sz="2000" dirty="0">
                <a:latin typeface="PingFang SC" panose="020B0400000000000000" pitchFamily="34" charset="-122"/>
                <a:ea typeface="PingFang SC" panose="020B0400000000000000" pitchFamily="34" charset="-122"/>
              </a:rPr>
            </a:br>
            <a:r>
              <a:rPr lang="zh-TW" altLang="en-US" sz="2000" dirty="0">
                <a:latin typeface="PingFang SC" panose="020B0400000000000000" pitchFamily="34" charset="-122"/>
                <a:ea typeface="PingFang SC" panose="020B0400000000000000" pitchFamily="34" charset="-122"/>
              </a:rPr>
              <a:t>              道之以德，齊之以禮，有恥且格。」</a:t>
            </a:r>
          </a:p>
        </p:txBody>
      </p:sp>
    </p:spTree>
    <p:extLst>
      <p:ext uri="{BB962C8B-B14F-4D97-AF65-F5344CB8AC3E}">
        <p14:creationId xmlns:p14="http://schemas.microsoft.com/office/powerpoint/2010/main" val="114239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anim calcmode="lin" valueType="num">
                                      <p:cBhvr>
                                        <p:cTn id="8" dur="400" fill="hold"/>
                                        <p:tgtEl>
                                          <p:spTgt spid="11"/>
                                        </p:tgtEl>
                                        <p:attrNameLst>
                                          <p:attrName>ppt_x</p:attrName>
                                        </p:attrNameLst>
                                      </p:cBhvr>
                                      <p:tavLst>
                                        <p:tav tm="0">
                                          <p:val>
                                            <p:strVal val="#ppt_x"/>
                                          </p:val>
                                        </p:tav>
                                        <p:tav tm="100000">
                                          <p:val>
                                            <p:strVal val="#ppt_x"/>
                                          </p:val>
                                        </p:tav>
                                      </p:tavLst>
                                    </p:anim>
                                    <p:anim calcmode="lin" valueType="num">
                                      <p:cBhvr>
                                        <p:cTn id="9" dur="400" fill="hold"/>
                                        <p:tgtEl>
                                          <p:spTgt spid="1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B9A03B-CAAB-AD41-85A6-18A10F877405}"/>
              </a:ext>
            </a:extLst>
          </p:cNvPr>
          <p:cNvSpPr>
            <a:spLocks noGrp="1"/>
          </p:cNvSpPr>
          <p:nvPr>
            <p:ph type="title"/>
          </p:nvPr>
        </p:nvSpPr>
        <p:spPr/>
        <p:txBody>
          <a:bodyPr/>
          <a:lstStyle/>
          <a:p>
            <a:pPr algn="ctr"/>
            <a:r>
              <a:rPr kumimoji="1" lang="zh-TW" altLang="en-US" dirty="0">
                <a:solidFill>
                  <a:srgbClr val="FF0000"/>
                </a:solidFill>
                <a:latin typeface="PingFang SC" panose="020B0400000000000000" pitchFamily="34" charset="-122"/>
                <a:ea typeface="PingFang SC" panose="020B0400000000000000" pitchFamily="34" charset="-122"/>
              </a:rPr>
              <a:t>校園友善   諸事平安</a:t>
            </a:r>
          </a:p>
        </p:txBody>
      </p:sp>
      <p:pic>
        <p:nvPicPr>
          <p:cNvPr id="5124" name="Picture 4">
            <a:extLst>
              <a:ext uri="{FF2B5EF4-FFF2-40B4-BE49-F238E27FC236}">
                <a16:creationId xmlns:a16="http://schemas.microsoft.com/office/drawing/2014/main" id="{DB905F74-7C36-A446-BAA8-C11FB2F429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602" t="3105" r="-1" b="8925"/>
          <a:stretch/>
        </p:blipFill>
        <p:spPr bwMode="auto">
          <a:xfrm>
            <a:off x="10081911" y="43190"/>
            <a:ext cx="1613428" cy="143763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我家吉工廠- 水族馬達燒掉搶救魚魚... | Facebook">
            <a:extLst>
              <a:ext uri="{FF2B5EF4-FFF2-40B4-BE49-F238E27FC236}">
                <a16:creationId xmlns:a16="http://schemas.microsoft.com/office/drawing/2014/main" id="{73B748EF-ABF9-8F41-9180-E9E25E95B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86" y="203199"/>
            <a:ext cx="1095829" cy="1095829"/>
          </a:xfrm>
          <a:prstGeom prst="rect">
            <a:avLst/>
          </a:prstGeom>
          <a:noFill/>
          <a:extLst>
            <a:ext uri="{909E8E84-426E-40DD-AFC4-6F175D3DCCD1}">
              <a14:hiddenFill xmlns:a14="http://schemas.microsoft.com/office/drawing/2010/main">
                <a:solidFill>
                  <a:srgbClr val="FFFFFF"/>
                </a:solidFill>
              </a14:hiddenFill>
            </a:ext>
          </a:extLst>
        </p:spPr>
      </p:pic>
      <p:pic>
        <p:nvPicPr>
          <p:cNvPr id="4" name="內容版面配置區 3">
            <a:extLst>
              <a:ext uri="{FF2B5EF4-FFF2-40B4-BE49-F238E27FC236}">
                <a16:creationId xmlns:a16="http://schemas.microsoft.com/office/drawing/2014/main" id="{A4F2F9F9-2F7B-1541-9E7D-EA1E6FFA74C1}"/>
              </a:ext>
            </a:extLst>
          </p:cNvPr>
          <p:cNvPicPr>
            <a:picLocks noGrp="1" noChangeAspect="1"/>
          </p:cNvPicPr>
          <p:nvPr>
            <p:ph idx="1"/>
          </p:nvPr>
        </p:nvPicPr>
        <p:blipFill>
          <a:blip r:embed="rId4"/>
          <a:stretch>
            <a:fillRect/>
          </a:stretch>
        </p:blipFill>
        <p:spPr>
          <a:xfrm>
            <a:off x="496661" y="1433738"/>
            <a:ext cx="11201853" cy="4945558"/>
          </a:xfrm>
          <a:prstGeom prst="rect">
            <a:avLst/>
          </a:prstGeom>
        </p:spPr>
      </p:pic>
    </p:spTree>
    <p:extLst>
      <p:ext uri="{BB962C8B-B14F-4D97-AF65-F5344CB8AC3E}">
        <p14:creationId xmlns:p14="http://schemas.microsoft.com/office/powerpoint/2010/main" val="2791916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9AD32D-FF05-44F4-BD4D-9CEE89B71E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標題 3">
            <a:extLst>
              <a:ext uri="{FF2B5EF4-FFF2-40B4-BE49-F238E27FC236}">
                <a16:creationId xmlns:a16="http://schemas.microsoft.com/office/drawing/2014/main" id="{169B3788-2698-E84D-9111-E649937B14F4}"/>
              </a:ext>
            </a:extLst>
          </p:cNvPr>
          <p:cNvSpPr>
            <a:spLocks noGrp="1"/>
          </p:cNvSpPr>
          <p:nvPr>
            <p:ph type="title"/>
          </p:nvPr>
        </p:nvSpPr>
        <p:spPr>
          <a:xfrm>
            <a:off x="2555631" y="1441938"/>
            <a:ext cx="7080738" cy="3974124"/>
          </a:xfrm>
        </p:spPr>
        <p:txBody>
          <a:bodyPr>
            <a:normAutofit/>
          </a:bodyPr>
          <a:lstStyle/>
          <a:p>
            <a:pPr algn="ctr"/>
            <a:r>
              <a:rPr lang="en-US" altLang="zh-TW" sz="5400">
                <a:solidFill>
                  <a:schemeClr val="bg1">
                    <a:lumMod val="95000"/>
                    <a:lumOff val="5000"/>
                  </a:schemeClr>
                </a:solidFill>
              </a:rPr>
              <a:t>End</a:t>
            </a:r>
            <a:endParaRPr lang="zh-TW" altLang="en-US" sz="5400">
              <a:solidFill>
                <a:schemeClr val="bg1">
                  <a:lumMod val="95000"/>
                  <a:lumOff val="5000"/>
                </a:schemeClr>
              </a:solidFill>
            </a:endParaRPr>
          </a:p>
        </p:txBody>
      </p:sp>
    </p:spTree>
    <p:extLst>
      <p:ext uri="{BB962C8B-B14F-4D97-AF65-F5344CB8AC3E}">
        <p14:creationId xmlns:p14="http://schemas.microsoft.com/office/powerpoint/2010/main" val="119815429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標題 3">
            <a:extLst>
              <a:ext uri="{FF2B5EF4-FFF2-40B4-BE49-F238E27FC236}">
                <a16:creationId xmlns:a16="http://schemas.microsoft.com/office/drawing/2014/main" id="{B83D9D47-955D-4706-9D3A-3A3F9B47B6D5}"/>
              </a:ext>
            </a:extLst>
          </p:cNvPr>
          <p:cNvSpPr txBox="1">
            <a:spLocks/>
          </p:cNvSpPr>
          <p:nvPr/>
        </p:nvSpPr>
        <p:spPr>
          <a:xfrm>
            <a:off x="439782" y="203695"/>
            <a:ext cx="5710168" cy="968949"/>
          </a:xfrm>
          <a:prstGeom prst="rect">
            <a:avLst/>
          </a:prstGeom>
        </p:spPr>
        <p:txBody>
          <a:bodyPr/>
          <a:lstStyle>
            <a:lvl1pPr algn="l" defTabSz="914224" rtl="0" eaLnBrk="1" latinLnBrk="0" hangingPunct="1">
              <a:lnSpc>
                <a:spcPct val="90000"/>
              </a:lnSpc>
              <a:spcBef>
                <a:spcPct val="0"/>
              </a:spcBef>
              <a:buNone/>
              <a:defRPr sz="4399" kern="1200">
                <a:solidFill>
                  <a:schemeClr val="tx1"/>
                </a:solidFill>
                <a:latin typeface="+mj-lt"/>
                <a:ea typeface="+mj-ea"/>
                <a:cs typeface="+mj-cs"/>
              </a:defRPr>
            </a:lvl1pPr>
          </a:lstStyle>
          <a:p>
            <a:r>
              <a:rPr lang="zh-TW" altLang="en-US" sz="4800" b="1" dirty="0">
                <a:solidFill>
                  <a:srgbClr val="083C4B"/>
                </a:solidFill>
                <a:latin typeface="微軟正黑體" panose="020B0604030504040204" pitchFamily="34" charset="-120"/>
                <a:ea typeface="微軟正黑體" panose="020B0604030504040204" pitchFamily="34" charset="-120"/>
              </a:rPr>
              <a:t>學務工作就像驚喜包</a:t>
            </a:r>
          </a:p>
        </p:txBody>
      </p:sp>
      <p:sp>
        <p:nvSpPr>
          <p:cNvPr id="115" name="文字方塊 114">
            <a:extLst>
              <a:ext uri="{FF2B5EF4-FFF2-40B4-BE49-F238E27FC236}">
                <a16:creationId xmlns:a16="http://schemas.microsoft.com/office/drawing/2014/main" id="{7177CB7A-0B65-46F5-86B8-CF5A0F4704C4}"/>
              </a:ext>
            </a:extLst>
          </p:cNvPr>
          <p:cNvSpPr txBox="1"/>
          <p:nvPr/>
        </p:nvSpPr>
        <p:spPr>
          <a:xfrm>
            <a:off x="10697463" y="161708"/>
            <a:ext cx="1292662" cy="4234375"/>
          </a:xfrm>
          <a:prstGeom prst="rect">
            <a:avLst/>
          </a:prstGeom>
          <a:noFill/>
        </p:spPr>
        <p:txBody>
          <a:bodyPr vert="eaVert" wrap="square" rtlCol="0">
            <a:spAutoFit/>
          </a:bodyPr>
          <a:lstStyle/>
          <a:p>
            <a:r>
              <a:rPr lang="zh-TW" altLang="en-US" sz="3600" dirty="0">
                <a:solidFill>
                  <a:srgbClr val="FF0000"/>
                </a:solidFill>
                <a:latin typeface="微軟正黑體" panose="020B0604030504040204" pitchFamily="34" charset="-120"/>
                <a:ea typeface="微軟正黑體" panose="020B0604030504040204" pitchFamily="34" charset="-120"/>
              </a:rPr>
              <a:t>想的到、想不到的</a:t>
            </a:r>
            <a:endParaRPr lang="en-US" altLang="zh-TW" sz="3600" dirty="0">
              <a:solidFill>
                <a:srgbClr val="FF0000"/>
              </a:solidFill>
              <a:latin typeface="微軟正黑體" panose="020B0604030504040204" pitchFamily="34" charset="-120"/>
              <a:ea typeface="微軟正黑體" panose="020B0604030504040204" pitchFamily="34" charset="-120"/>
            </a:endParaRPr>
          </a:p>
          <a:p>
            <a:r>
              <a:rPr lang="zh-TW" altLang="en-US" sz="3600" dirty="0">
                <a:solidFill>
                  <a:srgbClr val="FF0000"/>
                </a:solidFill>
                <a:latin typeface="微軟正黑體" panose="020B0604030504040204" pitchFamily="34" charset="-120"/>
                <a:ea typeface="微軟正黑體" panose="020B0604030504040204" pitchFamily="34" charset="-120"/>
              </a:rPr>
              <a:t>都在裡面了</a:t>
            </a:r>
          </a:p>
        </p:txBody>
      </p:sp>
      <p:grpSp>
        <p:nvGrpSpPr>
          <p:cNvPr id="14" name="群組 13">
            <a:extLst>
              <a:ext uri="{FF2B5EF4-FFF2-40B4-BE49-F238E27FC236}">
                <a16:creationId xmlns:a16="http://schemas.microsoft.com/office/drawing/2014/main" id="{051878D6-7246-484B-9474-94FAA948F46C}"/>
              </a:ext>
            </a:extLst>
          </p:cNvPr>
          <p:cNvGrpSpPr/>
          <p:nvPr/>
        </p:nvGrpSpPr>
        <p:grpSpPr>
          <a:xfrm>
            <a:off x="1336709" y="1263495"/>
            <a:ext cx="9344584" cy="5113768"/>
            <a:chOff x="1826759" y="1169366"/>
            <a:chExt cx="9429508" cy="5078640"/>
          </a:xfrm>
        </p:grpSpPr>
        <p:grpSp>
          <p:nvGrpSpPr>
            <p:cNvPr id="13" name="群組 12">
              <a:extLst>
                <a:ext uri="{FF2B5EF4-FFF2-40B4-BE49-F238E27FC236}">
                  <a16:creationId xmlns:a16="http://schemas.microsoft.com/office/drawing/2014/main" id="{F3BC14E8-93E2-45E4-A04A-E36A8DDF6A3D}"/>
                </a:ext>
              </a:extLst>
            </p:cNvPr>
            <p:cNvGrpSpPr/>
            <p:nvPr/>
          </p:nvGrpSpPr>
          <p:grpSpPr>
            <a:xfrm>
              <a:off x="2407026" y="1169366"/>
              <a:ext cx="7382433" cy="5078640"/>
              <a:chOff x="2407026" y="1169366"/>
              <a:chExt cx="7382433" cy="5078640"/>
            </a:xfrm>
          </p:grpSpPr>
          <p:sp>
            <p:nvSpPr>
              <p:cNvPr id="11" name="左中括弧 10">
                <a:extLst>
                  <a:ext uri="{FF2B5EF4-FFF2-40B4-BE49-F238E27FC236}">
                    <a16:creationId xmlns:a16="http://schemas.microsoft.com/office/drawing/2014/main" id="{F3C2E766-3E5A-4D1B-B693-37971D925F69}"/>
                  </a:ext>
                </a:extLst>
              </p:cNvPr>
              <p:cNvSpPr/>
              <p:nvPr/>
            </p:nvSpPr>
            <p:spPr>
              <a:xfrm rot="16200000">
                <a:off x="4843380" y="1301927"/>
                <a:ext cx="2509725" cy="7382433"/>
              </a:xfrm>
              <a:prstGeom prst="leftBracket">
                <a:avLst/>
              </a:prstGeom>
              <a:solidFill>
                <a:schemeClr val="accent4">
                  <a:lumMod val="40000"/>
                  <a:lumOff val="60000"/>
                  <a:alpha val="35000"/>
                </a:schemeClr>
              </a:solidFill>
              <a:ln w="149225">
                <a:solidFill>
                  <a:srgbClr val="083C4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nvGrpSpPr>
              <p:cNvPr id="12" name="群組 11">
                <a:extLst>
                  <a:ext uri="{FF2B5EF4-FFF2-40B4-BE49-F238E27FC236}">
                    <a16:creationId xmlns:a16="http://schemas.microsoft.com/office/drawing/2014/main" id="{25EB9390-6054-4695-BC4A-37074449911B}"/>
                  </a:ext>
                </a:extLst>
              </p:cNvPr>
              <p:cNvGrpSpPr/>
              <p:nvPr/>
            </p:nvGrpSpPr>
            <p:grpSpPr>
              <a:xfrm>
                <a:off x="2634610" y="1169366"/>
                <a:ext cx="7020378" cy="4941775"/>
                <a:chOff x="3970588" y="283777"/>
                <a:chExt cx="7215045" cy="5187033"/>
              </a:xfrm>
            </p:grpSpPr>
            <p:sp>
              <p:nvSpPr>
                <p:cNvPr id="209" name="Oval 16"/>
                <p:cNvSpPr/>
                <p:nvPr/>
              </p:nvSpPr>
              <p:spPr>
                <a:xfrm>
                  <a:off x="7611298" y="283777"/>
                  <a:ext cx="1695545" cy="1615887"/>
                </a:xfrm>
                <a:prstGeom prst="ellipse">
                  <a:avLst/>
                </a:prstGeom>
                <a:solidFill>
                  <a:srgbClr val="CCECFF"/>
                </a:solidFill>
                <a:ln w="12700" cap="flat" cmpd="sng" algn="ctr">
                  <a:noFill/>
                  <a:prstDash val="solid"/>
                  <a:miter lim="800000"/>
                </a:ln>
                <a:effectLst/>
              </p:spPr>
              <p:txBody>
                <a:bodyPr lIns="91435" tIns="45717" rIns="91435" bIns="45717" rtlCol="0" anchor="ctr"/>
                <a:lstStyle/>
                <a:p>
                  <a:pPr algn="ctr" defTabSz="967527">
                    <a:defRPr/>
                  </a:pPr>
                  <a:r>
                    <a:rPr lang="zh-TW" altLang="en-US" sz="2800" b="1" dirty="0">
                      <a:latin typeface="微軟正黑體" panose="020B0604030504040204" pitchFamily="34" charset="-120"/>
                      <a:ea typeface="微軟正黑體" panose="020B0604030504040204" pitchFamily="34" charset="-120"/>
                    </a:rPr>
                    <a:t>交通安全</a:t>
                  </a:r>
                </a:p>
              </p:txBody>
            </p:sp>
            <p:sp>
              <p:nvSpPr>
                <p:cNvPr id="226" name="Oval 33"/>
                <p:cNvSpPr/>
                <p:nvPr/>
              </p:nvSpPr>
              <p:spPr>
                <a:xfrm>
                  <a:off x="4116618" y="855118"/>
                  <a:ext cx="1236490" cy="1212145"/>
                </a:xfrm>
                <a:prstGeom prst="ellipse">
                  <a:avLst/>
                </a:prstGeom>
                <a:solidFill>
                  <a:srgbClr val="CCECFF"/>
                </a:solidFill>
                <a:ln w="12700" cap="flat" cmpd="sng" algn="ctr">
                  <a:noFill/>
                  <a:prstDash val="solid"/>
                  <a:miter lim="800000"/>
                </a:ln>
                <a:effectLst/>
              </p:spPr>
              <p:txBody>
                <a:bodyPr lIns="91435" tIns="45717" rIns="91435" bIns="45717" rtlCol="0" anchor="ctr"/>
                <a:lstStyle/>
                <a:p>
                  <a:pPr algn="ctr" defTabSz="967527">
                    <a:defRPr/>
                  </a:pPr>
                  <a:r>
                    <a:rPr lang="zh-TW" altLang="en-US" sz="2800" b="1" dirty="0">
                      <a:latin typeface="微軟正黑體" panose="020B0604030504040204" pitchFamily="34" charset="-120"/>
                      <a:ea typeface="微軟正黑體" panose="020B0604030504040204" pitchFamily="34" charset="-120"/>
                    </a:rPr>
                    <a:t>社團</a:t>
                  </a:r>
                </a:p>
              </p:txBody>
            </p:sp>
            <p:sp>
              <p:nvSpPr>
                <p:cNvPr id="212" name="Oval 19"/>
                <p:cNvSpPr/>
                <p:nvPr/>
              </p:nvSpPr>
              <p:spPr>
                <a:xfrm>
                  <a:off x="5816114" y="369791"/>
                  <a:ext cx="1539476" cy="1459500"/>
                </a:xfrm>
                <a:prstGeom prst="ellipse">
                  <a:avLst/>
                </a:prstGeom>
                <a:solidFill>
                  <a:srgbClr val="66CCFF"/>
                </a:solidFill>
                <a:ln w="12700" cap="flat" cmpd="sng" algn="ctr">
                  <a:noFill/>
                  <a:prstDash val="solid"/>
                  <a:miter lim="800000"/>
                </a:ln>
                <a:effectLst/>
              </p:spPr>
              <p:txBody>
                <a:bodyPr lIns="91435" tIns="45717" rIns="91435" bIns="45717" rtlCol="0" anchor="ctr"/>
                <a:lstStyle/>
                <a:p>
                  <a:pPr algn="ctr" defTabSz="967527">
                    <a:defRPr/>
                  </a:pPr>
                  <a:r>
                    <a:rPr lang="zh-TW" altLang="en-US" sz="3200" b="1" dirty="0">
                      <a:solidFill>
                        <a:schemeClr val="bg1"/>
                      </a:solidFill>
                      <a:latin typeface="微軟正黑體" panose="020B0604030504040204" pitchFamily="34" charset="-120"/>
                      <a:ea typeface="微軟正黑體" panose="020B0604030504040204" pitchFamily="34" charset="-120"/>
                    </a:rPr>
                    <a:t>銷過</a:t>
                  </a:r>
                </a:p>
              </p:txBody>
            </p:sp>
            <p:sp>
              <p:nvSpPr>
                <p:cNvPr id="227" name="Oval 34"/>
                <p:cNvSpPr/>
                <p:nvPr/>
              </p:nvSpPr>
              <p:spPr>
                <a:xfrm>
                  <a:off x="8423389" y="1799638"/>
                  <a:ext cx="1408977" cy="1408762"/>
                </a:xfrm>
                <a:prstGeom prst="ellipse">
                  <a:avLst/>
                </a:prstGeom>
                <a:solidFill>
                  <a:srgbClr val="66CCFF"/>
                </a:solidFill>
                <a:ln w="12700" cap="flat" cmpd="sng" algn="ctr">
                  <a:noFill/>
                  <a:prstDash val="solid"/>
                  <a:miter lim="800000"/>
                </a:ln>
                <a:effectLst/>
              </p:spPr>
              <p:txBody>
                <a:bodyPr lIns="91435" tIns="45717" rIns="91435" bIns="45717" rtlCol="0" anchor="ctr"/>
                <a:lstStyle/>
                <a:p>
                  <a:pPr algn="ctr" defTabSz="967527">
                    <a:defRPr/>
                  </a:pPr>
                  <a:r>
                    <a:rPr lang="zh-TW" altLang="en-US" sz="2800" b="1" dirty="0">
                      <a:solidFill>
                        <a:schemeClr val="bg1"/>
                      </a:solidFill>
                      <a:latin typeface="微軟正黑體" panose="020B0604030504040204" pitchFamily="34" charset="-120"/>
                      <a:ea typeface="微軟正黑體" panose="020B0604030504040204" pitchFamily="34" charset="-120"/>
                    </a:rPr>
                    <a:t>校園整潔</a:t>
                  </a:r>
                </a:p>
              </p:txBody>
            </p:sp>
            <p:sp>
              <p:nvSpPr>
                <p:cNvPr id="229" name="Oval 36"/>
                <p:cNvSpPr/>
                <p:nvPr/>
              </p:nvSpPr>
              <p:spPr>
                <a:xfrm>
                  <a:off x="3970588" y="2495859"/>
                  <a:ext cx="1274930" cy="1256671"/>
                </a:xfrm>
                <a:prstGeom prst="ellipse">
                  <a:avLst/>
                </a:prstGeom>
                <a:solidFill>
                  <a:srgbClr val="CCECFF"/>
                </a:solidFill>
                <a:ln w="12700" cap="flat" cmpd="sng" algn="ctr">
                  <a:noFill/>
                  <a:prstDash val="solid"/>
                  <a:miter lim="800000"/>
                </a:ln>
                <a:effectLst/>
              </p:spPr>
              <p:txBody>
                <a:bodyPr lIns="91435" tIns="45717" rIns="91435" bIns="45717" rtlCol="0" anchor="ctr"/>
                <a:lstStyle/>
                <a:p>
                  <a:pPr algn="ctr" defTabSz="967527">
                    <a:defRPr/>
                  </a:pPr>
                  <a:r>
                    <a:rPr lang="zh-TW" altLang="en-US" sz="2400" b="1" dirty="0">
                      <a:latin typeface="微軟正黑體" panose="020B0604030504040204" pitchFamily="34" charset="-120"/>
                      <a:ea typeface="微軟正黑體" panose="020B0604030504040204" pitchFamily="34" charset="-120"/>
                    </a:rPr>
                    <a:t>畢業旅行</a:t>
                  </a:r>
                </a:p>
              </p:txBody>
            </p:sp>
            <p:sp>
              <p:nvSpPr>
                <p:cNvPr id="232" name="Oval 44"/>
                <p:cNvSpPr/>
                <p:nvPr/>
              </p:nvSpPr>
              <p:spPr>
                <a:xfrm>
                  <a:off x="6482466" y="1803539"/>
                  <a:ext cx="1835043" cy="1813528"/>
                </a:xfrm>
                <a:prstGeom prst="ellipse">
                  <a:avLst/>
                </a:prstGeom>
                <a:solidFill>
                  <a:srgbClr val="00B0F0"/>
                </a:solidFill>
                <a:ln w="12700" cap="flat" cmpd="sng" algn="ctr">
                  <a:noFill/>
                  <a:prstDash val="solid"/>
                  <a:miter lim="800000"/>
                </a:ln>
                <a:effectLst/>
              </p:spPr>
              <p:txBody>
                <a:bodyPr lIns="91435" tIns="539970" rIns="91435" bIns="45717" rtlCol="0" anchor="ctr"/>
                <a:lstStyle/>
                <a:p>
                  <a:pPr algn="ctr" defTabSz="967527">
                    <a:defRPr/>
                  </a:pPr>
                  <a:r>
                    <a:rPr lang="zh-CN" altLang="en-US" sz="3200" b="1" kern="0" dirty="0">
                      <a:solidFill>
                        <a:schemeClr val="bg1"/>
                      </a:solidFill>
                      <a:latin typeface="微软雅黑" pitchFamily="34" charset="-122"/>
                      <a:ea typeface="微软雅黑" pitchFamily="34" charset="-122"/>
                    </a:rPr>
                    <a:t>學生自治</a:t>
                  </a:r>
                  <a:endParaRPr lang="en-US" altLang="zh-CN" sz="3200" b="1" kern="0" dirty="0">
                    <a:solidFill>
                      <a:schemeClr val="bg1"/>
                    </a:solidFill>
                    <a:latin typeface="微软雅黑" pitchFamily="34" charset="-122"/>
                    <a:ea typeface="微软雅黑" pitchFamily="34" charset="-122"/>
                  </a:endParaRPr>
                </a:p>
                <a:p>
                  <a:pPr algn="ctr" defTabSz="967527">
                    <a:defRPr/>
                  </a:pPr>
                  <a:endParaRPr lang="zh-CN" altLang="en-US" sz="2400" b="1" kern="0" dirty="0">
                    <a:solidFill>
                      <a:schemeClr val="bg1"/>
                    </a:solidFill>
                    <a:latin typeface="微软雅黑" pitchFamily="34" charset="-122"/>
                    <a:ea typeface="微软雅黑" pitchFamily="34" charset="-122"/>
                  </a:endParaRPr>
                </a:p>
              </p:txBody>
            </p:sp>
            <p:sp>
              <p:nvSpPr>
                <p:cNvPr id="233" name="Oval 49"/>
                <p:cNvSpPr/>
                <p:nvPr/>
              </p:nvSpPr>
              <p:spPr>
                <a:xfrm>
                  <a:off x="5124941" y="1829291"/>
                  <a:ext cx="1251645" cy="1251126"/>
                </a:xfrm>
                <a:prstGeom prst="ellipse">
                  <a:avLst/>
                </a:prstGeom>
                <a:solidFill>
                  <a:srgbClr val="0070C0">
                    <a:alpha val="95000"/>
                  </a:srgbClr>
                </a:solidFill>
                <a:ln w="12700" cap="flat" cmpd="sng" algn="ctr">
                  <a:noFill/>
                  <a:prstDash val="solid"/>
                  <a:miter lim="800000"/>
                </a:ln>
                <a:effectLst/>
              </p:spPr>
              <p:txBody>
                <a:bodyPr lIns="91435" tIns="539970" rIns="91435" bIns="45717" rtlCol="0" anchor="ctr"/>
                <a:lstStyle/>
                <a:p>
                  <a:pPr algn="ctr" defTabSz="967527">
                    <a:defRPr/>
                  </a:pPr>
                  <a:r>
                    <a:rPr lang="zh-CN" altLang="en-US" sz="2800" b="1" kern="0" dirty="0">
                      <a:solidFill>
                        <a:schemeClr val="bg1"/>
                      </a:solidFill>
                      <a:latin typeface="微软雅黑" pitchFamily="34" charset="-122"/>
                      <a:ea typeface="微软雅黑" pitchFamily="34" charset="-122"/>
                    </a:rPr>
                    <a:t>防疫</a:t>
                  </a:r>
                  <a:endParaRPr lang="en-US" altLang="zh-CN" sz="2800" b="1" kern="0" dirty="0">
                    <a:solidFill>
                      <a:schemeClr val="bg1"/>
                    </a:solidFill>
                    <a:latin typeface="微软雅黑" pitchFamily="34" charset="-122"/>
                    <a:ea typeface="微软雅黑" pitchFamily="34" charset="-122"/>
                  </a:endParaRPr>
                </a:p>
                <a:p>
                  <a:pPr algn="ctr" defTabSz="967527">
                    <a:defRPr/>
                  </a:pPr>
                  <a:endParaRPr lang="zh-CN" altLang="en-US" sz="3600" b="1" kern="0" dirty="0">
                    <a:solidFill>
                      <a:schemeClr val="bg1"/>
                    </a:solidFill>
                    <a:latin typeface="微软雅黑" pitchFamily="34" charset="-122"/>
                    <a:ea typeface="微软雅黑" pitchFamily="34" charset="-122"/>
                  </a:endParaRPr>
                </a:p>
              </p:txBody>
            </p:sp>
            <p:sp>
              <p:nvSpPr>
                <p:cNvPr id="234" name="Oval 52"/>
                <p:cNvSpPr/>
                <p:nvPr/>
              </p:nvSpPr>
              <p:spPr>
                <a:xfrm>
                  <a:off x="4504391" y="3666138"/>
                  <a:ext cx="1694502" cy="1628816"/>
                </a:xfrm>
                <a:prstGeom prst="ellipse">
                  <a:avLst/>
                </a:prstGeom>
                <a:solidFill>
                  <a:srgbClr val="0070C0">
                    <a:alpha val="95000"/>
                  </a:srgbClr>
                </a:solidFill>
                <a:ln w="12700" cap="flat" cmpd="sng" algn="ctr">
                  <a:noFill/>
                  <a:prstDash val="solid"/>
                  <a:miter lim="800000"/>
                </a:ln>
                <a:effectLst/>
              </p:spPr>
              <p:txBody>
                <a:bodyPr lIns="91435" tIns="539970" rIns="91435" bIns="45717" rtlCol="0" anchor="ctr"/>
                <a:lstStyle/>
                <a:p>
                  <a:pPr algn="ctr" defTabSz="967527">
                    <a:defRPr/>
                  </a:pPr>
                  <a:r>
                    <a:rPr lang="zh-CN" altLang="en-US" sz="3600" b="1" kern="0" dirty="0">
                      <a:solidFill>
                        <a:schemeClr val="bg1"/>
                      </a:solidFill>
                      <a:latin typeface="微软雅黑" pitchFamily="34" charset="-122"/>
                      <a:ea typeface="微软雅黑" pitchFamily="34" charset="-122"/>
                    </a:rPr>
                    <a:t>霸凌防制</a:t>
                  </a:r>
                  <a:endParaRPr lang="en-US" altLang="zh-CN" sz="3600" b="1" kern="0" dirty="0">
                    <a:solidFill>
                      <a:schemeClr val="bg1"/>
                    </a:solidFill>
                    <a:latin typeface="微软雅黑" pitchFamily="34" charset="-122"/>
                    <a:ea typeface="微软雅黑" pitchFamily="34" charset="-122"/>
                  </a:endParaRPr>
                </a:p>
                <a:p>
                  <a:pPr algn="ctr" defTabSz="967527">
                    <a:defRPr/>
                  </a:pPr>
                  <a:endParaRPr lang="zh-CN" altLang="en-US" sz="3600" b="1" kern="0" dirty="0">
                    <a:solidFill>
                      <a:schemeClr val="bg1"/>
                    </a:solidFill>
                    <a:latin typeface="微软雅黑" pitchFamily="34" charset="-122"/>
                    <a:ea typeface="微软雅黑" pitchFamily="34" charset="-122"/>
                  </a:endParaRPr>
                </a:p>
              </p:txBody>
            </p:sp>
            <p:sp>
              <p:nvSpPr>
                <p:cNvPr id="235" name="Oval 39"/>
                <p:cNvSpPr/>
                <p:nvPr/>
              </p:nvSpPr>
              <p:spPr>
                <a:xfrm>
                  <a:off x="9832366" y="883795"/>
                  <a:ext cx="1325966" cy="1326920"/>
                </a:xfrm>
                <a:prstGeom prst="ellipse">
                  <a:avLst/>
                </a:prstGeom>
                <a:solidFill>
                  <a:srgbClr val="00B0F0"/>
                </a:solidFill>
                <a:ln w="12700" cap="flat" cmpd="sng" algn="ctr">
                  <a:noFill/>
                  <a:prstDash val="solid"/>
                  <a:miter lim="800000"/>
                </a:ln>
                <a:effectLst/>
              </p:spPr>
              <p:txBody>
                <a:bodyPr lIns="91435" tIns="539970" rIns="91435" bIns="45717" rtlCol="0" anchor="ctr"/>
                <a:lstStyle/>
                <a:p>
                  <a:pPr algn="ctr"/>
                  <a:r>
                    <a:rPr lang="zh-TW" altLang="en-US" sz="2800" b="1" kern="0" dirty="0">
                      <a:solidFill>
                        <a:schemeClr val="bg1"/>
                      </a:solidFill>
                      <a:latin typeface="微软雅黑" pitchFamily="34" charset="-122"/>
                      <a:ea typeface="微软雅黑" pitchFamily="34" charset="-122"/>
                    </a:rPr>
                    <a:t>性平</a:t>
                  </a:r>
                  <a:endParaRPr lang="en-US" altLang="zh-TW" sz="2800" b="1" kern="0" dirty="0">
                    <a:solidFill>
                      <a:schemeClr val="bg1"/>
                    </a:solidFill>
                    <a:latin typeface="微软雅黑" pitchFamily="34" charset="-122"/>
                    <a:ea typeface="微软雅黑" pitchFamily="34" charset="-122"/>
                  </a:endParaRPr>
                </a:p>
                <a:p>
                  <a:pPr algn="ctr"/>
                  <a:endParaRPr lang="zh-TW" altLang="en-US" sz="3200" b="1" kern="0" dirty="0">
                    <a:solidFill>
                      <a:schemeClr val="bg1"/>
                    </a:solidFill>
                    <a:latin typeface="微软雅黑" pitchFamily="34" charset="-122"/>
                    <a:ea typeface="微软雅黑" pitchFamily="34" charset="-122"/>
                  </a:endParaRPr>
                </a:p>
              </p:txBody>
            </p:sp>
            <p:sp>
              <p:nvSpPr>
                <p:cNvPr id="211" name="Oval 18"/>
                <p:cNvSpPr/>
                <p:nvPr/>
              </p:nvSpPr>
              <p:spPr>
                <a:xfrm>
                  <a:off x="9776656" y="2383667"/>
                  <a:ext cx="1408977" cy="1461005"/>
                </a:xfrm>
                <a:prstGeom prst="ellipse">
                  <a:avLst/>
                </a:prstGeom>
                <a:solidFill>
                  <a:srgbClr val="CCECFF"/>
                </a:solidFill>
                <a:ln w="12700" cap="flat" cmpd="sng" algn="ctr">
                  <a:noFill/>
                  <a:prstDash val="solid"/>
                  <a:miter lim="800000"/>
                </a:ln>
                <a:effectLst/>
              </p:spPr>
              <p:txBody>
                <a:bodyPr lIns="91435" tIns="45717" rIns="91435" bIns="45717" rtlCol="0" anchor="ctr"/>
                <a:lstStyle/>
                <a:p>
                  <a:r>
                    <a:rPr lang="zh-TW" altLang="en-US" sz="2800" b="1" dirty="0">
                      <a:latin typeface="微軟正黑體" panose="020B0604030504040204" pitchFamily="34" charset="-120"/>
                      <a:ea typeface="微軟正黑體" panose="020B0604030504040204" pitchFamily="34" charset="-120"/>
                    </a:rPr>
                    <a:t>服儀管理</a:t>
                  </a:r>
                </a:p>
              </p:txBody>
            </p:sp>
            <p:sp>
              <p:nvSpPr>
                <p:cNvPr id="231" name="Oval 54"/>
                <p:cNvSpPr/>
                <p:nvPr/>
              </p:nvSpPr>
              <p:spPr>
                <a:xfrm>
                  <a:off x="6282719" y="3776165"/>
                  <a:ext cx="1292662" cy="1408762"/>
                </a:xfrm>
                <a:prstGeom prst="ellipse">
                  <a:avLst/>
                </a:prstGeom>
                <a:solidFill>
                  <a:srgbClr val="66CCFF"/>
                </a:solidFill>
                <a:ln w="12700" cap="flat" cmpd="sng" algn="ctr">
                  <a:noFill/>
                  <a:prstDash val="solid"/>
                  <a:miter lim="800000"/>
                </a:ln>
                <a:effectLst/>
              </p:spPr>
              <p:txBody>
                <a:bodyPr lIns="91435" tIns="45717" rIns="91435" bIns="45717" rtlCol="0" anchor="ctr"/>
                <a:lstStyle/>
                <a:p>
                  <a:pPr algn="ctr" defTabSz="967527">
                    <a:defRPr/>
                  </a:pPr>
                  <a:r>
                    <a:rPr lang="zh-TW" altLang="en-US" sz="3600" b="1" dirty="0">
                      <a:solidFill>
                        <a:schemeClr val="bg1"/>
                      </a:solidFill>
                      <a:latin typeface="微軟正黑體" panose="020B0604030504040204" pitchFamily="34" charset="-120"/>
                      <a:ea typeface="微軟正黑體" panose="020B0604030504040204" pitchFamily="34" charset="-120"/>
                    </a:rPr>
                    <a:t>管教</a:t>
                  </a:r>
                </a:p>
              </p:txBody>
            </p:sp>
            <p:sp>
              <p:nvSpPr>
                <p:cNvPr id="225" name="Oval 32"/>
                <p:cNvSpPr/>
                <p:nvPr/>
              </p:nvSpPr>
              <p:spPr>
                <a:xfrm>
                  <a:off x="7866989" y="3467215"/>
                  <a:ext cx="1408977" cy="1408762"/>
                </a:xfrm>
                <a:prstGeom prst="ellipse">
                  <a:avLst/>
                </a:prstGeom>
                <a:solidFill>
                  <a:srgbClr val="0D77C3"/>
                </a:solidFill>
                <a:ln w="12700" cap="flat" cmpd="sng" algn="ctr">
                  <a:noFill/>
                  <a:prstDash val="solid"/>
                  <a:miter lim="800000"/>
                </a:ln>
                <a:effectLst/>
              </p:spPr>
              <p:txBody>
                <a:bodyPr lIns="91435" tIns="45717" rIns="91435" bIns="45717" rtlCol="0" anchor="ctr"/>
                <a:lstStyle/>
                <a:p>
                  <a:pPr algn="ctr" defTabSz="967527">
                    <a:defRPr/>
                  </a:pPr>
                  <a:r>
                    <a:rPr lang="zh-TW" altLang="en-US" sz="2800" b="1" dirty="0">
                      <a:solidFill>
                        <a:schemeClr val="bg1"/>
                      </a:solidFill>
                      <a:latin typeface="微軟正黑體" panose="020B0604030504040204" pitchFamily="34" charset="-120"/>
                      <a:ea typeface="微軟正黑體" panose="020B0604030504040204" pitchFamily="34" charset="-120"/>
                    </a:rPr>
                    <a:t>體育競賽</a:t>
                  </a:r>
                </a:p>
              </p:txBody>
            </p:sp>
            <p:sp>
              <p:nvSpPr>
                <p:cNvPr id="208" name="Oval 15"/>
                <p:cNvSpPr/>
                <p:nvPr/>
              </p:nvSpPr>
              <p:spPr>
                <a:xfrm>
                  <a:off x="9301052" y="3991044"/>
                  <a:ext cx="1423623" cy="1479766"/>
                </a:xfrm>
                <a:prstGeom prst="ellipse">
                  <a:avLst/>
                </a:prstGeom>
                <a:solidFill>
                  <a:srgbClr val="00B0F0"/>
                </a:solidFill>
                <a:ln w="12700" cap="flat" cmpd="sng" algn="ctr">
                  <a:noFill/>
                  <a:prstDash val="solid"/>
                  <a:miter lim="800000"/>
                </a:ln>
                <a:effectLst/>
              </p:spPr>
              <p:txBody>
                <a:bodyPr lIns="91435" tIns="45717" rIns="91435" bIns="45717" rtlCol="0" anchor="ctr"/>
                <a:lstStyle/>
                <a:p>
                  <a:pPr algn="ctr" defTabSz="967527">
                    <a:defRPr/>
                  </a:pPr>
                  <a:r>
                    <a:rPr lang="zh-TW" altLang="en-US" sz="2800" b="1" dirty="0">
                      <a:solidFill>
                        <a:schemeClr val="bg1"/>
                      </a:solidFill>
                      <a:latin typeface="微軟正黑體" panose="020B0604030504040204" pitchFamily="34" charset="-120"/>
                      <a:ea typeface="微軟正黑體" panose="020B0604030504040204" pitchFamily="34" charset="-120"/>
                    </a:rPr>
                    <a:t>學生作息</a:t>
                  </a:r>
                </a:p>
              </p:txBody>
            </p:sp>
          </p:grpSp>
        </p:grpSp>
        <p:sp>
          <p:nvSpPr>
            <p:cNvPr id="9" name="矩形: 圓角 8">
              <a:extLst>
                <a:ext uri="{FF2B5EF4-FFF2-40B4-BE49-F238E27FC236}">
                  <a16:creationId xmlns:a16="http://schemas.microsoft.com/office/drawing/2014/main" id="{BC48DEB5-EC7A-403E-9F54-2D9DF854FC3C}"/>
                </a:ext>
              </a:extLst>
            </p:cNvPr>
            <p:cNvSpPr/>
            <p:nvPr/>
          </p:nvSpPr>
          <p:spPr>
            <a:xfrm rot="19084801">
              <a:off x="1826759" y="2314991"/>
              <a:ext cx="117013" cy="1683277"/>
            </a:xfrm>
            <a:prstGeom prst="roundRect">
              <a:avLst/>
            </a:prstGeom>
            <a:solidFill>
              <a:srgbClr val="083C4B"/>
            </a:solidFill>
            <a:ln w="76200">
              <a:solidFill>
                <a:srgbClr val="083C4B"/>
              </a:solidFill>
            </a:ln>
          </p:spPr>
          <p:style>
            <a:lnRef idx="1">
              <a:schemeClr val="accent5"/>
            </a:lnRef>
            <a:fillRef idx="3">
              <a:schemeClr val="accent5"/>
            </a:fillRef>
            <a:effectRef idx="2">
              <a:schemeClr val="accent5"/>
            </a:effectRef>
            <a:fontRef idx="minor">
              <a:schemeClr val="lt1"/>
            </a:fontRef>
          </p:style>
          <p:txBody>
            <a:bodyPr lIns="91424" tIns="45713" rIns="91424" bIns="45713" rtlCol="0" anchor="ctr"/>
            <a:lstStyle/>
            <a:p>
              <a:pPr algn="ctr" defTabSz="914224"/>
              <a:endParaRPr lang="zh-TW" altLang="en-US" sz="1866" dirty="0">
                <a:solidFill>
                  <a:srgbClr val="FFFFFF"/>
                </a:solidFill>
                <a:latin typeface="Calibri"/>
              </a:endParaRPr>
            </a:p>
          </p:txBody>
        </p:sp>
        <p:sp>
          <p:nvSpPr>
            <p:cNvPr id="160" name="矩形: 圓角 159">
              <a:extLst>
                <a:ext uri="{FF2B5EF4-FFF2-40B4-BE49-F238E27FC236}">
                  <a16:creationId xmlns:a16="http://schemas.microsoft.com/office/drawing/2014/main" id="{2F2F822E-079B-4669-8D15-2A3674719D5F}"/>
                </a:ext>
              </a:extLst>
            </p:cNvPr>
            <p:cNvSpPr/>
            <p:nvPr/>
          </p:nvSpPr>
          <p:spPr>
            <a:xfrm rot="2753850">
              <a:off x="10356122" y="2372380"/>
              <a:ext cx="117013" cy="1683277"/>
            </a:xfrm>
            <a:prstGeom prst="roundRect">
              <a:avLst/>
            </a:prstGeom>
            <a:solidFill>
              <a:srgbClr val="083C4B"/>
            </a:solidFill>
            <a:ln w="76200">
              <a:solidFill>
                <a:srgbClr val="083C4B"/>
              </a:solidFill>
            </a:ln>
          </p:spPr>
          <p:style>
            <a:lnRef idx="1">
              <a:schemeClr val="accent5"/>
            </a:lnRef>
            <a:fillRef idx="3">
              <a:schemeClr val="accent5"/>
            </a:fillRef>
            <a:effectRef idx="2">
              <a:schemeClr val="accent5"/>
            </a:effectRef>
            <a:fontRef idx="minor">
              <a:schemeClr val="lt1"/>
            </a:fontRef>
          </p:style>
          <p:txBody>
            <a:bodyPr lIns="91424" tIns="45713" rIns="91424" bIns="45713" rtlCol="0" anchor="ctr"/>
            <a:lstStyle/>
            <a:p>
              <a:pPr algn="ctr" defTabSz="914224"/>
              <a:endParaRPr lang="zh-TW" altLang="en-US" sz="1866" dirty="0">
                <a:solidFill>
                  <a:srgbClr val="FFFFFF"/>
                </a:solidFill>
                <a:latin typeface="Calibri"/>
              </a:endParaRPr>
            </a:p>
          </p:txBody>
        </p:sp>
      </p:grpSp>
      <p:sp>
        <p:nvSpPr>
          <p:cNvPr id="2" name="投影片編號版面配置區 1">
            <a:extLst>
              <a:ext uri="{FF2B5EF4-FFF2-40B4-BE49-F238E27FC236}">
                <a16:creationId xmlns:a16="http://schemas.microsoft.com/office/drawing/2014/main" id="{C5576EDE-2DD0-4A57-8C02-0093BD0A9D6F}"/>
              </a:ext>
            </a:extLst>
          </p:cNvPr>
          <p:cNvSpPr>
            <a:spLocks noGrp="1"/>
          </p:cNvSpPr>
          <p:nvPr>
            <p:ph type="sldNum" sz="quarter" idx="4"/>
          </p:nvPr>
        </p:nvSpPr>
        <p:spPr/>
        <p:txBody>
          <a:bodyPr/>
          <a:lstStyle/>
          <a:p>
            <a:fld id="{70C262CF-5CC9-4929-99CD-9F101191856B}" type="slidenum">
              <a:rPr lang="en-GB" smtClean="0"/>
              <a:t>2</a:t>
            </a:fld>
            <a:endParaRPr lang="en-GB" dirty="0"/>
          </a:p>
        </p:txBody>
      </p:sp>
    </p:spTree>
    <p:extLst>
      <p:ext uri="{BB962C8B-B14F-4D97-AF65-F5344CB8AC3E}">
        <p14:creationId xmlns:p14="http://schemas.microsoft.com/office/powerpoint/2010/main" val="26276860"/>
      </p:ext>
    </p:extLst>
  </p:cSld>
  <p:clrMapOvr>
    <a:masterClrMapping/>
  </p:clrMapOvr>
  <mc:AlternateContent xmlns:mc="http://schemas.openxmlformats.org/markup-compatibility/2006" xmlns:p14="http://schemas.microsoft.com/office/powerpoint/2010/main">
    <mc:Choice Requires="p14">
      <p:transition p14:dur="0" advTm="3068"/>
    </mc:Choice>
    <mc:Fallback xmlns="">
      <p:transition advTm="306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E7F799D0-85A5-4EEC-A042-79D938776B16}"/>
              </a:ext>
            </a:extLst>
          </p:cNvPr>
          <p:cNvSpPr txBox="1">
            <a:spLocks/>
          </p:cNvSpPr>
          <p:nvPr/>
        </p:nvSpPr>
        <p:spPr>
          <a:xfrm>
            <a:off x="1066800" y="575358"/>
            <a:ext cx="10058400" cy="1371600"/>
          </a:xfrm>
          <a:prstGeom prst="rect">
            <a:avLst/>
          </a:prstGeom>
        </p:spPr>
        <p:txBody>
          <a:bodyPr vert="horz" lIns="68589" tIns="34295" rIns="68589" bIns="34295" rtlCol="0" anchor="ctr">
            <a:normAutofit/>
          </a:bodyPr>
          <a:lstStyle>
            <a:lvl1pPr algn="ctr" defTabSz="914224" rtl="0" eaLnBrk="1" latinLnBrk="0" hangingPunct="1">
              <a:lnSpc>
                <a:spcPct val="90000"/>
              </a:lnSpc>
              <a:spcBef>
                <a:spcPct val="0"/>
              </a:spcBef>
              <a:buNone/>
              <a:defRPr sz="3999" kern="1200">
                <a:solidFill>
                  <a:schemeClr val="tx1"/>
                </a:solidFill>
                <a:latin typeface="+mj-lt"/>
                <a:ea typeface="+mj-ea"/>
                <a:cs typeface="+mj-cs"/>
              </a:defRPr>
            </a:lvl1pPr>
          </a:lstStyle>
          <a:p>
            <a:r>
              <a:rPr lang="zh-TW" altLang="en-US" sz="5400" b="1" dirty="0">
                <a:solidFill>
                  <a:srgbClr val="083C4B"/>
                </a:solidFill>
                <a:latin typeface="微軟正黑體" panose="020B0604030504040204" pitchFamily="34" charset="-120"/>
                <a:ea typeface="微軟正黑體" panose="020B0604030504040204" pitchFamily="34" charset="-120"/>
                <a:cs typeface="+mn-cs"/>
              </a:rPr>
              <a:t>怎麼在充滿驚喜</a:t>
            </a:r>
            <a:r>
              <a:rPr lang="en-US" altLang="zh-TW" sz="5400" b="1" dirty="0">
                <a:solidFill>
                  <a:srgbClr val="083C4B"/>
                </a:solidFill>
                <a:latin typeface="微軟正黑體" panose="020B0604030504040204" pitchFamily="34" charset="-120"/>
                <a:ea typeface="微軟正黑體" panose="020B0604030504040204" pitchFamily="34" charset="-120"/>
                <a:cs typeface="+mn-cs"/>
              </a:rPr>
              <a:t>(</a:t>
            </a:r>
            <a:r>
              <a:rPr lang="zh-TW" altLang="en-US" sz="5400" b="1" dirty="0">
                <a:solidFill>
                  <a:srgbClr val="083C4B"/>
                </a:solidFill>
                <a:latin typeface="微軟正黑體" panose="020B0604030504040204" pitchFamily="34" charset="-120"/>
                <a:ea typeface="微軟正黑體" panose="020B0604030504040204" pitchFamily="34" charset="-120"/>
                <a:cs typeface="+mn-cs"/>
              </a:rPr>
              <a:t>嚇</a:t>
            </a:r>
            <a:r>
              <a:rPr lang="en-US" altLang="zh-TW" sz="5400" b="1" dirty="0">
                <a:solidFill>
                  <a:srgbClr val="083C4B"/>
                </a:solidFill>
                <a:latin typeface="微軟正黑體" panose="020B0604030504040204" pitchFamily="34" charset="-120"/>
                <a:ea typeface="微軟正黑體" panose="020B0604030504040204" pitchFamily="34" charset="-120"/>
                <a:cs typeface="+mn-cs"/>
              </a:rPr>
              <a:t>)</a:t>
            </a:r>
            <a:r>
              <a:rPr lang="zh-TW" altLang="en-US" sz="5400" b="1" dirty="0">
                <a:solidFill>
                  <a:srgbClr val="083C4B"/>
                </a:solidFill>
                <a:latin typeface="微軟正黑體" panose="020B0604030504040204" pitchFamily="34" charset="-120"/>
                <a:ea typeface="微軟正黑體" panose="020B0604030504040204" pitchFamily="34" charset="-120"/>
                <a:cs typeface="+mn-cs"/>
              </a:rPr>
              <a:t>中活下去</a:t>
            </a:r>
            <a:r>
              <a:rPr lang="en-US" altLang="zh-TW" sz="5400" b="1" dirty="0">
                <a:solidFill>
                  <a:srgbClr val="083C4B"/>
                </a:solidFill>
                <a:latin typeface="微軟正黑體" panose="020B0604030504040204" pitchFamily="34" charset="-120"/>
                <a:ea typeface="微軟正黑體" panose="020B0604030504040204" pitchFamily="34" charset="-120"/>
                <a:cs typeface="+mn-cs"/>
              </a:rPr>
              <a:t>?</a:t>
            </a:r>
            <a:endParaRPr lang="zh-TW" altLang="en-US" sz="5400" b="1" dirty="0">
              <a:solidFill>
                <a:srgbClr val="083C4B"/>
              </a:solidFill>
              <a:latin typeface="微軟正黑體" panose="020B0604030504040204" pitchFamily="34" charset="-120"/>
              <a:ea typeface="微軟正黑體" panose="020B0604030504040204" pitchFamily="34" charset="-120"/>
              <a:cs typeface="+mn-cs"/>
            </a:endParaRPr>
          </a:p>
        </p:txBody>
      </p:sp>
      <p:pic>
        <p:nvPicPr>
          <p:cNvPr id="3076" name="Picture 4" descr="10 Tips for Creating a Great “How-To” Video – AnimationVideo">
            <a:extLst>
              <a:ext uri="{FF2B5EF4-FFF2-40B4-BE49-F238E27FC236}">
                <a16:creationId xmlns:a16="http://schemas.microsoft.com/office/drawing/2014/main" id="{4A0B02F6-9363-4654-B093-34C0B848A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9869" y="3986171"/>
            <a:ext cx="5912262" cy="265579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接箭头连接符 9">
            <a:extLst>
              <a:ext uri="{FF2B5EF4-FFF2-40B4-BE49-F238E27FC236}">
                <a16:creationId xmlns:a16="http://schemas.microsoft.com/office/drawing/2014/main" id="{1DC74F91-FA1C-46B7-B787-BBF4DE00CEC5}"/>
              </a:ext>
            </a:extLst>
          </p:cNvPr>
          <p:cNvCxnSpPr>
            <a:cxnSpLocks/>
          </p:cNvCxnSpPr>
          <p:nvPr/>
        </p:nvCxnSpPr>
        <p:spPr>
          <a:xfrm>
            <a:off x="1066800" y="3223587"/>
            <a:ext cx="10326914" cy="51767"/>
          </a:xfrm>
          <a:prstGeom prst="straightConnector1">
            <a:avLst/>
          </a:prstGeom>
          <a:ln w="152400">
            <a:solidFill>
              <a:srgbClr val="75B6E5">
                <a:alpha val="52941"/>
              </a:srgbClr>
            </a:solidFill>
            <a:miter lim="800000"/>
            <a:tailEnd type="arrow"/>
          </a:ln>
        </p:spPr>
        <p:style>
          <a:lnRef idx="1">
            <a:schemeClr val="accent1"/>
          </a:lnRef>
          <a:fillRef idx="0">
            <a:schemeClr val="accent1"/>
          </a:fillRef>
          <a:effectRef idx="0">
            <a:schemeClr val="accent1"/>
          </a:effectRef>
          <a:fontRef idx="minor">
            <a:schemeClr val="tx1"/>
          </a:fontRef>
        </p:style>
      </p:cxnSp>
      <p:sp>
        <p:nvSpPr>
          <p:cNvPr id="10" name="Oval 4">
            <a:extLst>
              <a:ext uri="{FF2B5EF4-FFF2-40B4-BE49-F238E27FC236}">
                <a16:creationId xmlns:a16="http://schemas.microsoft.com/office/drawing/2014/main" id="{FCD5B6CE-1A19-4903-87AD-C05D5E185CE0}"/>
              </a:ext>
            </a:extLst>
          </p:cNvPr>
          <p:cNvSpPr/>
          <p:nvPr/>
        </p:nvSpPr>
        <p:spPr>
          <a:xfrm>
            <a:off x="1511281" y="2909014"/>
            <a:ext cx="626375" cy="62914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1218804" fontAlgn="base">
              <a:spcBef>
                <a:spcPct val="0"/>
              </a:spcBef>
              <a:spcAft>
                <a:spcPct val="0"/>
              </a:spcAft>
            </a:pPr>
            <a:endParaRPr lang="en-US" sz="3199" dirty="0">
              <a:solidFill>
                <a:prstClr val="white">
                  <a:lumMod val="95000"/>
                </a:prstClr>
              </a:solidFill>
              <a:latin typeface="Calibri"/>
            </a:endParaRPr>
          </a:p>
        </p:txBody>
      </p:sp>
      <p:sp>
        <p:nvSpPr>
          <p:cNvPr id="11" name="Rectangle 4">
            <a:extLst>
              <a:ext uri="{FF2B5EF4-FFF2-40B4-BE49-F238E27FC236}">
                <a16:creationId xmlns:a16="http://schemas.microsoft.com/office/drawing/2014/main" id="{2BAEA6EA-5B4C-4D1F-AA05-3430F6A92E5E}"/>
              </a:ext>
            </a:extLst>
          </p:cNvPr>
          <p:cNvSpPr txBox="1">
            <a:spLocks noChangeArrowheads="1"/>
          </p:cNvSpPr>
          <p:nvPr/>
        </p:nvSpPr>
        <p:spPr bwMode="auto">
          <a:xfrm>
            <a:off x="1511284" y="3059112"/>
            <a:ext cx="639297" cy="342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804" fontAlgn="base">
              <a:spcBef>
                <a:spcPct val="0"/>
              </a:spcBef>
              <a:spcAft>
                <a:spcPct val="0"/>
              </a:spcAft>
            </a:pPr>
            <a:r>
              <a:rPr lang="en-US" altLang="zh-CN" sz="2666" dirty="0">
                <a:solidFill>
                  <a:prstClr val="white"/>
                </a:solidFill>
                <a:latin typeface="方正兰亭黑简体" panose="02000000000000000000" pitchFamily="2" charset="-122"/>
                <a:ea typeface="方正兰亭黑简体" panose="02000000000000000000" pitchFamily="2" charset="-122"/>
              </a:rPr>
              <a:t>01</a:t>
            </a:r>
            <a:endParaRPr lang="zh-CN" altLang="en-US" sz="2666" dirty="0">
              <a:solidFill>
                <a:prstClr val="white"/>
              </a:solidFill>
              <a:latin typeface="方正兰亭黑简体" panose="02000000000000000000" pitchFamily="2" charset="-122"/>
              <a:ea typeface="方正兰亭黑简体" panose="02000000000000000000" pitchFamily="2" charset="-122"/>
            </a:endParaRPr>
          </a:p>
        </p:txBody>
      </p:sp>
      <p:sp>
        <p:nvSpPr>
          <p:cNvPr id="12" name="Oval 4">
            <a:extLst>
              <a:ext uri="{FF2B5EF4-FFF2-40B4-BE49-F238E27FC236}">
                <a16:creationId xmlns:a16="http://schemas.microsoft.com/office/drawing/2014/main" id="{9BAE6E15-545D-42B5-8F6B-1FEF61D4A11C}"/>
              </a:ext>
            </a:extLst>
          </p:cNvPr>
          <p:cNvSpPr/>
          <p:nvPr/>
        </p:nvSpPr>
        <p:spPr>
          <a:xfrm>
            <a:off x="4558993" y="2958663"/>
            <a:ext cx="626375" cy="629146"/>
          </a:xfrm>
          <a:prstGeom prst="ellipse">
            <a:avLst/>
          </a:prstGeom>
          <a:solidFill>
            <a:srgbClr val="0D77C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1218804" fontAlgn="base">
              <a:spcBef>
                <a:spcPct val="0"/>
              </a:spcBef>
              <a:spcAft>
                <a:spcPct val="0"/>
              </a:spcAft>
            </a:pPr>
            <a:endParaRPr lang="en-US" sz="3199" dirty="0">
              <a:solidFill>
                <a:prstClr val="white">
                  <a:lumMod val="95000"/>
                </a:prstClr>
              </a:solidFill>
              <a:latin typeface="Calibri"/>
            </a:endParaRPr>
          </a:p>
        </p:txBody>
      </p:sp>
      <p:sp>
        <p:nvSpPr>
          <p:cNvPr id="13" name="Rectangle 4">
            <a:extLst>
              <a:ext uri="{FF2B5EF4-FFF2-40B4-BE49-F238E27FC236}">
                <a16:creationId xmlns:a16="http://schemas.microsoft.com/office/drawing/2014/main" id="{979A36E4-32C5-4267-A60D-E8C1D05E57BB}"/>
              </a:ext>
            </a:extLst>
          </p:cNvPr>
          <p:cNvSpPr txBox="1">
            <a:spLocks noChangeArrowheads="1"/>
          </p:cNvSpPr>
          <p:nvPr/>
        </p:nvSpPr>
        <p:spPr bwMode="auto">
          <a:xfrm>
            <a:off x="4558996" y="3108759"/>
            <a:ext cx="639297" cy="342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804" fontAlgn="base">
              <a:spcBef>
                <a:spcPct val="0"/>
              </a:spcBef>
              <a:spcAft>
                <a:spcPct val="0"/>
              </a:spcAft>
            </a:pPr>
            <a:r>
              <a:rPr lang="en-US" altLang="zh-CN" sz="2666" dirty="0">
                <a:solidFill>
                  <a:prstClr val="white"/>
                </a:solidFill>
                <a:latin typeface="方正兰亭黑简体" panose="02000000000000000000" pitchFamily="2" charset="-122"/>
                <a:ea typeface="方正兰亭黑简体" panose="02000000000000000000" pitchFamily="2" charset="-122"/>
              </a:rPr>
              <a:t>02</a:t>
            </a:r>
            <a:endParaRPr lang="zh-CN" altLang="en-US" sz="2666" dirty="0">
              <a:solidFill>
                <a:prstClr val="white"/>
              </a:solidFill>
              <a:latin typeface="方正兰亭黑简体" panose="02000000000000000000" pitchFamily="2" charset="-122"/>
              <a:ea typeface="方正兰亭黑简体" panose="02000000000000000000" pitchFamily="2" charset="-122"/>
            </a:endParaRPr>
          </a:p>
        </p:txBody>
      </p:sp>
      <p:sp>
        <p:nvSpPr>
          <p:cNvPr id="14" name="Oval 4">
            <a:extLst>
              <a:ext uri="{FF2B5EF4-FFF2-40B4-BE49-F238E27FC236}">
                <a16:creationId xmlns:a16="http://schemas.microsoft.com/office/drawing/2014/main" id="{CE63F946-AE99-4C7F-8077-459B261B83C9}"/>
              </a:ext>
            </a:extLst>
          </p:cNvPr>
          <p:cNvSpPr/>
          <p:nvPr/>
        </p:nvSpPr>
        <p:spPr>
          <a:xfrm>
            <a:off x="7485079" y="2954230"/>
            <a:ext cx="626375" cy="629146"/>
          </a:xfrm>
          <a:prstGeom prst="ellipse">
            <a:avLst/>
          </a:prstGeom>
          <a:solidFill>
            <a:srgbClr val="0D77C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1218804" fontAlgn="base">
              <a:spcBef>
                <a:spcPct val="0"/>
              </a:spcBef>
              <a:spcAft>
                <a:spcPct val="0"/>
              </a:spcAft>
            </a:pPr>
            <a:endParaRPr lang="en-US" sz="3199" dirty="0">
              <a:solidFill>
                <a:prstClr val="white">
                  <a:lumMod val="95000"/>
                </a:prstClr>
              </a:solidFill>
              <a:latin typeface="Calibri"/>
            </a:endParaRPr>
          </a:p>
        </p:txBody>
      </p:sp>
      <p:sp>
        <p:nvSpPr>
          <p:cNvPr id="15" name="Rectangle 4">
            <a:extLst>
              <a:ext uri="{FF2B5EF4-FFF2-40B4-BE49-F238E27FC236}">
                <a16:creationId xmlns:a16="http://schemas.microsoft.com/office/drawing/2014/main" id="{762046FE-BAEF-47AE-9837-59B53B04F486}"/>
              </a:ext>
            </a:extLst>
          </p:cNvPr>
          <p:cNvSpPr txBox="1">
            <a:spLocks noChangeArrowheads="1"/>
          </p:cNvSpPr>
          <p:nvPr/>
        </p:nvSpPr>
        <p:spPr bwMode="auto">
          <a:xfrm>
            <a:off x="7485082" y="3104327"/>
            <a:ext cx="639297" cy="342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804" fontAlgn="base">
              <a:spcBef>
                <a:spcPct val="0"/>
              </a:spcBef>
              <a:spcAft>
                <a:spcPct val="0"/>
              </a:spcAft>
            </a:pPr>
            <a:r>
              <a:rPr lang="en-US" altLang="zh-CN" sz="2666" dirty="0">
                <a:solidFill>
                  <a:prstClr val="white"/>
                </a:solidFill>
                <a:latin typeface="方正兰亭黑简体" panose="02000000000000000000" pitchFamily="2" charset="-122"/>
                <a:ea typeface="方正兰亭黑简体" panose="02000000000000000000" pitchFamily="2" charset="-122"/>
              </a:rPr>
              <a:t>03</a:t>
            </a:r>
            <a:endParaRPr lang="zh-CN" altLang="en-US" sz="2666" dirty="0">
              <a:solidFill>
                <a:prstClr val="white"/>
              </a:solidFill>
              <a:latin typeface="方正兰亭黑简体" panose="02000000000000000000" pitchFamily="2" charset="-122"/>
              <a:ea typeface="方正兰亭黑简体" panose="02000000000000000000" pitchFamily="2" charset="-122"/>
            </a:endParaRPr>
          </a:p>
        </p:txBody>
      </p:sp>
      <p:sp>
        <p:nvSpPr>
          <p:cNvPr id="2" name="矩形 1">
            <a:extLst>
              <a:ext uri="{FF2B5EF4-FFF2-40B4-BE49-F238E27FC236}">
                <a16:creationId xmlns:a16="http://schemas.microsoft.com/office/drawing/2014/main" id="{00157CB1-BB1F-4842-A875-5E679571C7A7}"/>
              </a:ext>
            </a:extLst>
          </p:cNvPr>
          <p:cNvSpPr/>
          <p:nvPr/>
        </p:nvSpPr>
        <p:spPr>
          <a:xfrm>
            <a:off x="2267424" y="2150220"/>
            <a:ext cx="1744889" cy="954107"/>
          </a:xfrm>
          <a:prstGeom prst="rect">
            <a:avLst/>
          </a:prstGeom>
          <a:noFill/>
        </p:spPr>
        <p:txBody>
          <a:bodyPr wrap="square">
            <a:spAutoFit/>
          </a:bodyPr>
          <a:lstStyle/>
          <a:p>
            <a:pPr lvl="0" algn="ctr"/>
            <a:r>
              <a:rPr lang="zh-TW" altLang="en-US" sz="2800" b="1" dirty="0">
                <a:solidFill>
                  <a:schemeClr val="tx2">
                    <a:lumMod val="75000"/>
                  </a:schemeClr>
                </a:solidFill>
                <a:latin typeface="微軟正黑體" panose="020B0604030504040204" pitchFamily="34" charset="-120"/>
                <a:ea typeface="微軟正黑體" panose="020B0604030504040204" pitchFamily="34" charset="-120"/>
              </a:rPr>
              <a:t>心態調適</a:t>
            </a:r>
            <a:endParaRPr lang="en-US" altLang="zh-TW" sz="2800" b="1" dirty="0">
              <a:solidFill>
                <a:schemeClr val="tx2">
                  <a:lumMod val="75000"/>
                </a:schemeClr>
              </a:solidFill>
              <a:latin typeface="微軟正黑體" panose="020B0604030504040204" pitchFamily="34" charset="-120"/>
              <a:ea typeface="微軟正黑體" panose="020B0604030504040204" pitchFamily="34" charset="-120"/>
            </a:endParaRPr>
          </a:p>
          <a:p>
            <a:pPr lvl="0" algn="ctr"/>
            <a:r>
              <a:rPr lang="zh-TW" altLang="en-US" sz="2800" b="1" dirty="0">
                <a:solidFill>
                  <a:schemeClr val="tx2">
                    <a:lumMod val="75000"/>
                  </a:schemeClr>
                </a:solidFill>
                <a:latin typeface="微軟正黑體" panose="020B0604030504040204" pitchFamily="34" charset="-120"/>
                <a:ea typeface="微軟正黑體" panose="020B0604030504040204" pitchFamily="34" charset="-120"/>
              </a:rPr>
              <a:t>認清事實</a:t>
            </a:r>
          </a:p>
        </p:txBody>
      </p:sp>
      <p:sp>
        <p:nvSpPr>
          <p:cNvPr id="4" name="矩形 3">
            <a:extLst>
              <a:ext uri="{FF2B5EF4-FFF2-40B4-BE49-F238E27FC236}">
                <a16:creationId xmlns:a16="http://schemas.microsoft.com/office/drawing/2014/main" id="{33F360EF-8565-46E2-A528-E79BA72FA5E4}"/>
              </a:ext>
            </a:extLst>
          </p:cNvPr>
          <p:cNvSpPr/>
          <p:nvPr/>
        </p:nvSpPr>
        <p:spPr>
          <a:xfrm>
            <a:off x="5406961" y="2437561"/>
            <a:ext cx="1980029" cy="523220"/>
          </a:xfrm>
          <a:prstGeom prst="rect">
            <a:avLst/>
          </a:prstGeom>
          <a:noFill/>
        </p:spPr>
        <p:txBody>
          <a:bodyPr wrap="none">
            <a:spAutoFit/>
          </a:bodyPr>
          <a:lstStyle/>
          <a:p>
            <a:r>
              <a:rPr lang="zh-TW" altLang="en-US" sz="2800" b="1" dirty="0">
                <a:solidFill>
                  <a:schemeClr val="tx2">
                    <a:lumMod val="75000"/>
                  </a:schemeClr>
                </a:solidFill>
                <a:latin typeface="微軟正黑體" panose="020B0604030504040204" pitchFamily="34" charset="-120"/>
                <a:ea typeface="微軟正黑體" panose="020B0604030504040204" pitchFamily="34" charset="-120"/>
              </a:rPr>
              <a:t>系統性工作</a:t>
            </a:r>
            <a:endParaRPr lang="en-US" altLang="zh-TW" sz="2800" b="1" dirty="0">
              <a:solidFill>
                <a:schemeClr val="tx2">
                  <a:lumMod val="75000"/>
                </a:schemeClr>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9707B723-2A32-4F6C-8277-863C139F0A9E}"/>
              </a:ext>
            </a:extLst>
          </p:cNvPr>
          <p:cNvSpPr/>
          <p:nvPr/>
        </p:nvSpPr>
        <p:spPr>
          <a:xfrm>
            <a:off x="8333047" y="2275191"/>
            <a:ext cx="2339102" cy="954107"/>
          </a:xfrm>
          <a:prstGeom prst="rect">
            <a:avLst/>
          </a:prstGeom>
          <a:noFill/>
        </p:spPr>
        <p:txBody>
          <a:bodyPr wrap="none">
            <a:spAutoFit/>
          </a:bodyPr>
          <a:lstStyle/>
          <a:p>
            <a:pPr lvl="0"/>
            <a:r>
              <a:rPr lang="zh-TW" altLang="en-US" sz="2800" b="1" dirty="0">
                <a:solidFill>
                  <a:schemeClr val="tx2">
                    <a:lumMod val="75000"/>
                  </a:schemeClr>
                </a:solidFill>
                <a:latin typeface="微軟正黑體" panose="020B0604030504040204" pitchFamily="34" charset="-120"/>
                <a:ea typeface="微軟正黑體" panose="020B0604030504040204" pitchFamily="34" charset="-120"/>
              </a:rPr>
              <a:t>尊重系統裡的</a:t>
            </a:r>
            <a:endParaRPr lang="en-US" altLang="zh-TW" sz="2800" b="1" dirty="0">
              <a:solidFill>
                <a:schemeClr val="tx2">
                  <a:lumMod val="75000"/>
                </a:schemeClr>
              </a:solidFill>
              <a:latin typeface="微軟正黑體" panose="020B0604030504040204" pitchFamily="34" charset="-120"/>
              <a:ea typeface="微軟正黑體" panose="020B0604030504040204" pitchFamily="34" charset="-120"/>
            </a:endParaRPr>
          </a:p>
          <a:p>
            <a:pPr lvl="0" algn="ctr"/>
            <a:r>
              <a:rPr lang="zh-TW" altLang="en-US" sz="2800" b="1" dirty="0">
                <a:solidFill>
                  <a:schemeClr val="tx2">
                    <a:lumMod val="75000"/>
                  </a:schemeClr>
                </a:solidFill>
                <a:latin typeface="微軟正黑體" panose="020B0604030504040204" pitchFamily="34" charset="-120"/>
                <a:ea typeface="微軟正黑體" panose="020B0604030504040204" pitchFamily="34" charset="-120"/>
              </a:rPr>
              <a:t>每個人</a:t>
            </a:r>
          </a:p>
        </p:txBody>
      </p:sp>
      <p:sp>
        <p:nvSpPr>
          <p:cNvPr id="3" name="投影片編號版面配置區 2">
            <a:extLst>
              <a:ext uri="{FF2B5EF4-FFF2-40B4-BE49-F238E27FC236}">
                <a16:creationId xmlns:a16="http://schemas.microsoft.com/office/drawing/2014/main" id="{CFE76C56-17CF-4BE2-9326-6E6A68F0C2E8}"/>
              </a:ext>
            </a:extLst>
          </p:cNvPr>
          <p:cNvSpPr>
            <a:spLocks noGrp="1"/>
          </p:cNvSpPr>
          <p:nvPr>
            <p:ph type="sldNum" sz="quarter" idx="4"/>
          </p:nvPr>
        </p:nvSpPr>
        <p:spPr/>
        <p:txBody>
          <a:bodyPr/>
          <a:lstStyle/>
          <a:p>
            <a:fld id="{70C262CF-5CC9-4929-99CD-9F101191856B}" type="slidenum">
              <a:rPr lang="en-GB" smtClean="0"/>
              <a:t>3</a:t>
            </a:fld>
            <a:endParaRPr lang="en-GB"/>
          </a:p>
        </p:txBody>
      </p:sp>
    </p:spTree>
    <p:extLst>
      <p:ext uri="{BB962C8B-B14F-4D97-AF65-F5344CB8AC3E}">
        <p14:creationId xmlns:p14="http://schemas.microsoft.com/office/powerpoint/2010/main" val="2675491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231A7A-BCCA-FA40-92A8-53B4523315B6}"/>
              </a:ext>
            </a:extLst>
          </p:cNvPr>
          <p:cNvSpPr>
            <a:spLocks noGrp="1"/>
          </p:cNvSpPr>
          <p:nvPr>
            <p:ph type="title"/>
          </p:nvPr>
        </p:nvSpPr>
        <p:spPr>
          <a:xfrm>
            <a:off x="1070428" y="420914"/>
            <a:ext cx="10515600" cy="1325563"/>
          </a:xfrm>
        </p:spPr>
        <p:txBody>
          <a:bodyPr/>
          <a:lstStyle/>
          <a:p>
            <a:pPr algn="ctr"/>
            <a:r>
              <a:rPr kumimoji="1" lang="zh-TW" altLang="en-US" dirty="0"/>
              <a:t>就算是英雄，也需要盟友！</a:t>
            </a:r>
          </a:p>
        </p:txBody>
      </p:sp>
      <p:pic>
        <p:nvPicPr>
          <p:cNvPr id="2052" name="Picture 4" descr="正義聯盟：不再黑暗糾結，讓DC宇宙變成正向明亮的的八大看點！┃電影專題- 雀雀看電影">
            <a:extLst>
              <a:ext uri="{FF2B5EF4-FFF2-40B4-BE49-F238E27FC236}">
                <a16:creationId xmlns:a16="http://schemas.microsoft.com/office/drawing/2014/main" id="{21D75256-C955-FB4C-BB9E-E99C12874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59379"/>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to watch the X-Men movies in order: chronological and release explained  | TechRadar">
            <a:extLst>
              <a:ext uri="{FF2B5EF4-FFF2-40B4-BE49-F238E27FC236}">
                <a16:creationId xmlns:a16="http://schemas.microsoft.com/office/drawing/2014/main" id="{6DE8177C-556A-8B4C-AEA2-C11C818F6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559379"/>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075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4">
            <a:extLst>
              <a:ext uri="{FF2B5EF4-FFF2-40B4-BE49-F238E27FC236}">
                <a16:creationId xmlns:a16="http://schemas.microsoft.com/office/drawing/2014/main" id="{33F944AA-0BF4-4559-A830-DB91725D1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36"/>
            <a:ext cx="12192000" cy="6903672"/>
          </a:xfrm>
          <a:prstGeom prst="rect">
            <a:avLst/>
          </a:prstGeom>
          <a:blipFill>
            <a:blip r:embed="rId4">
              <a:alphaModFix amt="49000"/>
            </a:blip>
            <a:stretch>
              <a:fillRect/>
            </a:stretch>
          </a:blipFill>
          <a:ln>
            <a:noFill/>
          </a:ln>
          <a:effectLst>
            <a:outerShdw blurRad="292100" dist="139700" dir="2700000" algn="tl" rotWithShape="0">
              <a:srgbClr val="333333">
                <a:alpha val="65000"/>
              </a:srgbClr>
            </a:outerShdw>
          </a:effectLst>
        </p:spPr>
      </p:pic>
      <p:sp>
        <p:nvSpPr>
          <p:cNvPr id="6" name="文字方塊 5">
            <a:extLst>
              <a:ext uri="{FF2B5EF4-FFF2-40B4-BE49-F238E27FC236}">
                <a16:creationId xmlns:a16="http://schemas.microsoft.com/office/drawing/2014/main" id="{6BB0E656-79E6-4CBF-9622-ECF5A83165FF}"/>
              </a:ext>
            </a:extLst>
          </p:cNvPr>
          <p:cNvSpPr txBox="1"/>
          <p:nvPr/>
        </p:nvSpPr>
        <p:spPr>
          <a:xfrm>
            <a:off x="496249" y="388509"/>
            <a:ext cx="6753101" cy="3970318"/>
          </a:xfrm>
          <a:prstGeom prst="rect">
            <a:avLst/>
          </a:prstGeom>
          <a:noFill/>
        </p:spPr>
        <p:txBody>
          <a:bodyPr wrap="square" rtlCol="0">
            <a:spAutoFit/>
          </a:bodyPr>
          <a:lstStyle/>
          <a:p>
            <a:r>
              <a:rPr lang="zh-TW" altLang="en-US"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t>既然不小心被推入海裡，</a:t>
            </a:r>
            <a:r>
              <a:rPr lang="en-US" altLang="zh-TW"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t/>
            </a:r>
            <a:br>
              <a:rPr lang="en-US" altLang="zh-TW"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br>
            <a:r>
              <a:rPr lang="zh-TW" altLang="en-US"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t>那就好好欣賞這片汪洋風光吧!</a:t>
            </a:r>
            <a:r>
              <a:rPr lang="en-US" altLang="zh-TW"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t/>
            </a:r>
            <a:br>
              <a:rPr lang="en-US" altLang="zh-TW"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br>
            <a:r>
              <a:rPr lang="en-US" altLang="zh-TW"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t/>
            </a:r>
            <a:br>
              <a:rPr lang="en-US" altLang="zh-TW"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br>
            <a:r>
              <a:rPr lang="zh-TW" altLang="en-US"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t>沿途或許有暴風巨浪，</a:t>
            </a:r>
            <a:endParaRPr lang="en-US" altLang="zh-TW"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endParaRPr>
          </a:p>
          <a:p>
            <a:r>
              <a:rPr lang="zh-TW" altLang="en-US"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t>但也有一群堅毅無比的夥伴同行。</a:t>
            </a:r>
            <a:r>
              <a:rPr lang="en-US" altLang="zh-TW"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t/>
            </a:r>
            <a:br>
              <a:rPr lang="en-US" altLang="zh-TW"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br>
            <a:r>
              <a:rPr lang="en-US" altLang="zh-TW"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t/>
            </a:r>
            <a:br>
              <a:rPr lang="en-US" altLang="zh-TW"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br>
            <a:r>
              <a:rPr lang="zh-CN" altLang="en-US"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t>系統工作</a:t>
            </a:r>
            <a:r>
              <a:rPr lang="zh-TW" altLang="en-US"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t>不孤單</a:t>
            </a:r>
            <a:r>
              <a:rPr lang="en-US" altLang="zh-TW" sz="3600" b="1" dirty="0">
                <a:solidFill>
                  <a:schemeClr val="bg1"/>
                </a:solidFill>
                <a:latin typeface="微軟正黑體" panose="020B0604030504040204" pitchFamily="34" charset="-120"/>
                <a:ea typeface="微軟正黑體" panose="020B0604030504040204" pitchFamily="34" charset="-120"/>
                <a:cs typeface="Calibri Light" panose="020F0302020204030204" pitchFamily="34" charset="0"/>
              </a:rPr>
              <a:t>!</a:t>
            </a:r>
          </a:p>
        </p:txBody>
      </p:sp>
      <p:sp>
        <p:nvSpPr>
          <p:cNvPr id="2" name="投影片編號版面配置區 1">
            <a:extLst>
              <a:ext uri="{FF2B5EF4-FFF2-40B4-BE49-F238E27FC236}">
                <a16:creationId xmlns:a16="http://schemas.microsoft.com/office/drawing/2014/main" id="{F658A11C-18B0-4C2E-9654-DAF08E403E3B}"/>
              </a:ext>
            </a:extLst>
          </p:cNvPr>
          <p:cNvSpPr>
            <a:spLocks noGrp="1"/>
          </p:cNvSpPr>
          <p:nvPr>
            <p:ph type="sldNum" sz="quarter" idx="4"/>
          </p:nvPr>
        </p:nvSpPr>
        <p:spPr/>
        <p:txBody>
          <a:bodyPr/>
          <a:lstStyle/>
          <a:p>
            <a:fld id="{70C262CF-5CC9-4929-99CD-9F101191856B}" type="slidenum">
              <a:rPr lang="en-GB" smtClean="0"/>
              <a:t>5</a:t>
            </a:fld>
            <a:endParaRPr lang="en-GB"/>
          </a:p>
        </p:txBody>
      </p:sp>
    </p:spTree>
    <p:extLst>
      <p:ext uri="{BB962C8B-B14F-4D97-AF65-F5344CB8AC3E}">
        <p14:creationId xmlns:p14="http://schemas.microsoft.com/office/powerpoint/2010/main" val="1661548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92AC55C3-967A-AA48-B1F5-E4E7EDA1AA9B}"/>
              </a:ext>
            </a:extLst>
          </p:cNvPr>
          <p:cNvSpPr>
            <a:spLocks noGrp="1"/>
          </p:cNvSpPr>
          <p:nvPr>
            <p:ph type="title"/>
          </p:nvPr>
        </p:nvSpPr>
        <p:spPr>
          <a:xfrm>
            <a:off x="914400" y="1396289"/>
            <a:ext cx="4792980" cy="1325563"/>
          </a:xfrm>
        </p:spPr>
        <p:txBody>
          <a:bodyPr vert="horz" lIns="91440" tIns="45720" rIns="91440" bIns="45720" rtlCol="0" anchor="ctr">
            <a:normAutofit/>
          </a:bodyPr>
          <a:lstStyle/>
          <a:p>
            <a:pPr algn="ctr"/>
            <a:r>
              <a:rPr lang="zh-TW" altLang="en-US" b="1" kern="1200" dirty="0">
                <a:solidFill>
                  <a:schemeClr val="tx1"/>
                </a:solidFill>
                <a:latin typeface="+mj-lt"/>
                <a:ea typeface="+mj-ea"/>
                <a:cs typeface="+mj-cs"/>
              </a:rPr>
              <a:t>校園疑似體罰案件處理</a:t>
            </a:r>
            <a:endParaRPr lang="en-US" altLang="zh-TW" kern="1200" dirty="0">
              <a:solidFill>
                <a:schemeClr val="tx1"/>
              </a:solidFill>
              <a:latin typeface="+mj-lt"/>
              <a:ea typeface="+mj-ea"/>
              <a:cs typeface="+mj-cs"/>
            </a:endParaRPr>
          </a:p>
        </p:txBody>
      </p:sp>
      <p:sp>
        <p:nvSpPr>
          <p:cNvPr id="7" name="內容版面配置區 6">
            <a:extLst>
              <a:ext uri="{FF2B5EF4-FFF2-40B4-BE49-F238E27FC236}">
                <a16:creationId xmlns:a16="http://schemas.microsoft.com/office/drawing/2014/main" id="{43BCF7C3-F165-3D43-A851-CDD549759F76}"/>
              </a:ext>
            </a:extLst>
          </p:cNvPr>
          <p:cNvSpPr>
            <a:spLocks noGrp="1"/>
          </p:cNvSpPr>
          <p:nvPr>
            <p:ph sz="half" idx="2"/>
          </p:nvPr>
        </p:nvSpPr>
        <p:spPr>
          <a:xfrm>
            <a:off x="285750" y="2871982"/>
            <a:ext cx="5526129" cy="3502692"/>
          </a:xfrm>
        </p:spPr>
        <p:txBody>
          <a:bodyPr vert="horz" lIns="91440" tIns="45720" rIns="91440" bIns="45720" rtlCol="0" anchor="t">
            <a:normAutofit/>
          </a:bodyPr>
          <a:lstStyle/>
          <a:p>
            <a:r>
              <a:rPr lang="zh-TW" altLang="en-US" sz="1800" dirty="0">
                <a:effectLst/>
              </a:rPr>
              <a:t>管教：指教師基於第十點之目的，對學生須強化或導正之行為，所實施之各種有利或不利之集體或個別處置。</a:t>
            </a:r>
            <a:endParaRPr lang="en-US" altLang="zh-TW" sz="1800" dirty="0"/>
          </a:p>
          <a:p>
            <a:r>
              <a:rPr lang="zh-TW" altLang="en-US" sz="1800" dirty="0">
                <a:effectLst/>
              </a:rPr>
              <a:t>處罰：指教師於教育過程中，為減少學生不當或違規行為，對學生所實施之各種不利處置，包括合法妥當以及違法或不當之處置；違法之處罰包括體罰、誹謗、公然侮辱、恐嚇及身心虐待等（參照附表一）。</a:t>
            </a:r>
            <a:endParaRPr lang="en-US" altLang="zh-TW" sz="1800" dirty="0"/>
          </a:p>
          <a:p>
            <a:r>
              <a:rPr lang="zh-TW" altLang="en-US" sz="1800" dirty="0">
                <a:effectLst/>
              </a:rPr>
              <a:t>體罰：指教師於教育過程中，基於處罰之目的，親自、責令學生自己或第三者對學生身體施加強制力，或責令學生採取特定身體動作，使學生身體客觀上受到痛苦或身心受到侵害之行為（參照附表一）。</a:t>
            </a:r>
            <a:endParaRPr lang="en-US" altLang="zh-TW" sz="1800" dirty="0"/>
          </a:p>
          <a:p>
            <a:endParaRPr lang="en-US" altLang="zh-TW" sz="1500" dirty="0"/>
          </a:p>
        </p:txBody>
      </p:sp>
      <p:sp>
        <p:nvSpPr>
          <p:cNvPr id="16" name="Freeform: Shape 11">
            <a:extLst>
              <a:ext uri="{FF2B5EF4-FFF2-40B4-BE49-F238E27FC236}">
                <a16:creationId xmlns:a16="http://schemas.microsoft.com/office/drawing/2014/main" id="{4F74D28C-3268-4E35-8EE1-D92CB4A85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3">
            <a:extLst>
              <a:ext uri="{FF2B5EF4-FFF2-40B4-BE49-F238E27FC236}">
                <a16:creationId xmlns:a16="http://schemas.microsoft.com/office/drawing/2014/main" id="{58D44E42-C462-4105-BC86-FE75B4E3C4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846"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圖片 4" descr="一張含有 文字 的圖片&#10;&#10;自動產生的描述">
            <a:extLst>
              <a:ext uri="{FF2B5EF4-FFF2-40B4-BE49-F238E27FC236}">
                <a16:creationId xmlns:a16="http://schemas.microsoft.com/office/drawing/2014/main" id="{5DEEA43F-66D6-9044-9836-D263C23FCBE9}"/>
              </a:ext>
            </a:extLst>
          </p:cNvPr>
          <p:cNvPicPr>
            <a:picLocks noChangeAspect="1"/>
          </p:cNvPicPr>
          <p:nvPr/>
        </p:nvPicPr>
        <p:blipFill>
          <a:blip r:embed="rId2"/>
          <a:stretch>
            <a:fillRect/>
          </a:stretch>
        </p:blipFill>
        <p:spPr>
          <a:xfrm>
            <a:off x="7800975" y="546745"/>
            <a:ext cx="4105275" cy="4298717"/>
          </a:xfrm>
          <a:prstGeom prst="rect">
            <a:avLst/>
          </a:prstGeom>
        </p:spPr>
      </p:pic>
    </p:spTree>
    <p:extLst>
      <p:ext uri="{BB962C8B-B14F-4D97-AF65-F5344CB8AC3E}">
        <p14:creationId xmlns:p14="http://schemas.microsoft.com/office/powerpoint/2010/main" val="16926740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DA0233-72B4-2748-8996-04BBD38B025A}"/>
              </a:ext>
            </a:extLst>
          </p:cNvPr>
          <p:cNvSpPr>
            <a:spLocks noGrp="1"/>
          </p:cNvSpPr>
          <p:nvPr>
            <p:ph type="title"/>
          </p:nvPr>
        </p:nvSpPr>
        <p:spPr>
          <a:xfrm>
            <a:off x="838200" y="365126"/>
            <a:ext cx="10515600" cy="796018"/>
          </a:xfrm>
        </p:spPr>
        <p:txBody>
          <a:bodyPr>
            <a:normAutofit/>
          </a:bodyPr>
          <a:lstStyle/>
          <a:p>
            <a:r>
              <a:rPr lang="zh-TW" altLang="zh-TW" sz="2800" dirty="0">
                <a:latin typeface="Arial" panose="020B0604020202020204" pitchFamily="34" charset="0"/>
                <a:ea typeface="標楷體"/>
              </a:rPr>
              <a:t>附表一、教師違法處罰措施參考表</a:t>
            </a:r>
            <a:endParaRPr kumimoji="1" lang="zh-TW" altLang="en-US" sz="2800" dirty="0"/>
          </a:p>
        </p:txBody>
      </p:sp>
      <p:graphicFrame>
        <p:nvGraphicFramePr>
          <p:cNvPr id="5" name="內容版面配置區 4">
            <a:extLst>
              <a:ext uri="{FF2B5EF4-FFF2-40B4-BE49-F238E27FC236}">
                <a16:creationId xmlns:a16="http://schemas.microsoft.com/office/drawing/2014/main" id="{69C36EA4-4118-A546-91A1-71BFB7A2B080}"/>
              </a:ext>
            </a:extLst>
          </p:cNvPr>
          <p:cNvGraphicFramePr>
            <a:graphicFrameLocks noGrp="1"/>
          </p:cNvGraphicFramePr>
          <p:nvPr>
            <p:ph sz="half" idx="1"/>
            <p:extLst>
              <p:ext uri="{D42A27DB-BD31-4B8C-83A1-F6EECF244321}">
                <p14:modId xmlns:p14="http://schemas.microsoft.com/office/powerpoint/2010/main" val="3104665260"/>
              </p:ext>
            </p:extLst>
          </p:nvPr>
        </p:nvGraphicFramePr>
        <p:xfrm>
          <a:off x="838199" y="1161143"/>
          <a:ext cx="10802258" cy="5196115"/>
        </p:xfrm>
        <a:graphic>
          <a:graphicData uri="http://schemas.openxmlformats.org/drawingml/2006/table">
            <a:tbl>
              <a:tblPr firstRow="1" firstCol="1" bandRow="1">
                <a:tableStyleId>{5C22544A-7EE6-4342-B048-85BDC9FD1C3A}</a:tableStyleId>
              </a:tblPr>
              <a:tblGrid>
                <a:gridCol w="3487267">
                  <a:extLst>
                    <a:ext uri="{9D8B030D-6E8A-4147-A177-3AD203B41FA5}">
                      <a16:colId xmlns:a16="http://schemas.microsoft.com/office/drawing/2014/main" val="2401068182"/>
                    </a:ext>
                  </a:extLst>
                </a:gridCol>
                <a:gridCol w="7314991">
                  <a:extLst>
                    <a:ext uri="{9D8B030D-6E8A-4147-A177-3AD203B41FA5}">
                      <a16:colId xmlns:a16="http://schemas.microsoft.com/office/drawing/2014/main" val="4197607933"/>
                    </a:ext>
                  </a:extLst>
                </a:gridCol>
              </a:tblGrid>
              <a:tr h="382445">
                <a:tc>
                  <a:txBody>
                    <a:bodyPr/>
                    <a:lstStyle/>
                    <a:p>
                      <a:pPr algn="ctr"/>
                      <a:r>
                        <a:rPr lang="zh-TW" sz="1800" kern="0" dirty="0">
                          <a:solidFill>
                            <a:srgbClr val="FFFF00"/>
                          </a:solidFill>
                          <a:effectLst/>
                        </a:rPr>
                        <a:t>違法處罰之類型</a:t>
                      </a:r>
                      <a:endParaRPr lang="zh-TW" sz="1800" kern="150" dirty="0">
                        <a:solidFill>
                          <a:srgbClr val="FFFF00"/>
                        </a:solidFill>
                        <a:effectLst/>
                        <a:latin typeface="Times New Roman" panose="02020603050405020304" pitchFamily="18" charset="0"/>
                        <a:ea typeface="新細明體" panose="02020500000000000000" pitchFamily="18" charset="-120"/>
                      </a:endParaRPr>
                    </a:p>
                  </a:txBody>
                  <a:tcPr marL="63883" marR="63883" marT="0" marB="0" anchor="ctr"/>
                </a:tc>
                <a:tc>
                  <a:txBody>
                    <a:bodyPr/>
                    <a:lstStyle/>
                    <a:p>
                      <a:pPr algn="ctr"/>
                      <a:r>
                        <a:rPr lang="zh-TW" sz="1800" kern="0" dirty="0">
                          <a:solidFill>
                            <a:srgbClr val="FFFF00"/>
                          </a:solidFill>
                          <a:effectLst/>
                        </a:rPr>
                        <a:t>違法處罰之行為態樣例示</a:t>
                      </a:r>
                      <a:endParaRPr lang="zh-TW" sz="1800" kern="150" dirty="0">
                        <a:solidFill>
                          <a:srgbClr val="FFFF00"/>
                        </a:solidFill>
                        <a:effectLst/>
                        <a:latin typeface="Times New Roman" panose="02020603050405020304" pitchFamily="18" charset="0"/>
                        <a:ea typeface="新細明體" panose="02020500000000000000" pitchFamily="18" charset="-120"/>
                      </a:endParaRPr>
                    </a:p>
                  </a:txBody>
                  <a:tcPr marL="63883" marR="63883" marT="0" marB="0" anchor="ctr"/>
                </a:tc>
                <a:extLst>
                  <a:ext uri="{0D108BD9-81ED-4DB2-BD59-A6C34878D82A}">
                    <a16:rowId xmlns:a16="http://schemas.microsoft.com/office/drawing/2014/main" val="2282432276"/>
                  </a:ext>
                </a:extLst>
              </a:tr>
              <a:tr h="764891">
                <a:tc>
                  <a:txBody>
                    <a:bodyPr/>
                    <a:lstStyle/>
                    <a:p>
                      <a:pPr algn="just"/>
                      <a:r>
                        <a:rPr lang="zh-TW" sz="1800" kern="0">
                          <a:effectLst/>
                        </a:rPr>
                        <a:t>教師親自對學生身體施加強制力之體罰</a:t>
                      </a:r>
                      <a:endParaRPr lang="zh-TW" sz="1800" kern="150">
                        <a:effectLst/>
                        <a:latin typeface="Times New Roman" panose="02020603050405020304" pitchFamily="18" charset="0"/>
                        <a:ea typeface="新細明體" panose="02020500000000000000" pitchFamily="18" charset="-120"/>
                      </a:endParaRPr>
                    </a:p>
                  </a:txBody>
                  <a:tcPr marL="63883" marR="63883" marT="0" marB="0" anchor="ctr"/>
                </a:tc>
                <a:tc>
                  <a:txBody>
                    <a:bodyPr/>
                    <a:lstStyle/>
                    <a:p>
                      <a:pPr marR="39370" algn="just"/>
                      <a:r>
                        <a:rPr lang="zh-TW" sz="1800" kern="0" dirty="0">
                          <a:effectLst/>
                        </a:rPr>
                        <a:t>例如毆打、鞭打、打耳光、打手心、打臀部或責打身體其他部位等</a:t>
                      </a:r>
                      <a:endParaRPr lang="zh-TW" sz="1800" kern="150" dirty="0">
                        <a:effectLst/>
                        <a:latin typeface="Times New Roman" panose="02020603050405020304" pitchFamily="18" charset="0"/>
                        <a:ea typeface="新細明體" panose="02020500000000000000" pitchFamily="18" charset="-120"/>
                      </a:endParaRPr>
                    </a:p>
                  </a:txBody>
                  <a:tcPr marL="63883" marR="63883" marT="0" marB="0" anchor="ctr"/>
                </a:tc>
                <a:extLst>
                  <a:ext uri="{0D108BD9-81ED-4DB2-BD59-A6C34878D82A}">
                    <a16:rowId xmlns:a16="http://schemas.microsoft.com/office/drawing/2014/main" val="2955694641"/>
                  </a:ext>
                </a:extLst>
              </a:tr>
              <a:tr h="1147338">
                <a:tc>
                  <a:txBody>
                    <a:bodyPr/>
                    <a:lstStyle/>
                    <a:p>
                      <a:pPr algn="just"/>
                      <a:r>
                        <a:rPr lang="zh-TW" sz="1800" kern="0" dirty="0">
                          <a:effectLst/>
                        </a:rPr>
                        <a:t>教師責令學生自己或第三者對學生身體施加強制力之體罰</a:t>
                      </a:r>
                      <a:endParaRPr lang="zh-TW" sz="1800" kern="150" dirty="0">
                        <a:effectLst/>
                        <a:latin typeface="Times New Roman" panose="02020603050405020304" pitchFamily="18" charset="0"/>
                        <a:ea typeface="新細明體" panose="02020500000000000000" pitchFamily="18" charset="-120"/>
                      </a:endParaRPr>
                    </a:p>
                  </a:txBody>
                  <a:tcPr marL="63883" marR="63883" marT="0" marB="0" anchor="ctr"/>
                </a:tc>
                <a:tc>
                  <a:txBody>
                    <a:bodyPr/>
                    <a:lstStyle/>
                    <a:p>
                      <a:pPr marR="39370" algn="just"/>
                      <a:r>
                        <a:rPr lang="zh-TW" sz="1800" kern="0" dirty="0">
                          <a:effectLst/>
                        </a:rPr>
                        <a:t>例如</a:t>
                      </a:r>
                      <a:r>
                        <a:rPr lang="zh-TW" sz="1800" kern="150" dirty="0">
                          <a:effectLst/>
                        </a:rPr>
                        <a:t>命學生自打耳光或互打耳光等</a:t>
                      </a:r>
                      <a:endParaRPr lang="zh-TW" sz="1800" kern="150" dirty="0">
                        <a:effectLst/>
                        <a:latin typeface="Times New Roman" panose="02020603050405020304" pitchFamily="18" charset="0"/>
                        <a:ea typeface="新細明體" panose="02020500000000000000" pitchFamily="18" charset="-120"/>
                      </a:endParaRPr>
                    </a:p>
                  </a:txBody>
                  <a:tcPr marL="63883" marR="63883" marT="0" marB="0" anchor="ctr"/>
                </a:tc>
                <a:extLst>
                  <a:ext uri="{0D108BD9-81ED-4DB2-BD59-A6C34878D82A}">
                    <a16:rowId xmlns:a16="http://schemas.microsoft.com/office/drawing/2014/main" val="2076701865"/>
                  </a:ext>
                </a:extLst>
              </a:tr>
              <a:tr h="1147338">
                <a:tc>
                  <a:txBody>
                    <a:bodyPr/>
                    <a:lstStyle/>
                    <a:p>
                      <a:pPr algn="just"/>
                      <a:r>
                        <a:rPr lang="zh-TW" sz="1800" kern="0" dirty="0">
                          <a:effectLst/>
                        </a:rPr>
                        <a:t>責令學生採取特定身體動作之體罰</a:t>
                      </a:r>
                      <a:endParaRPr lang="zh-TW" sz="1800" kern="150" dirty="0">
                        <a:effectLst/>
                        <a:latin typeface="Times New Roman" panose="02020603050405020304" pitchFamily="18" charset="0"/>
                        <a:ea typeface="新細明體" panose="02020500000000000000" pitchFamily="18" charset="-120"/>
                      </a:endParaRPr>
                    </a:p>
                  </a:txBody>
                  <a:tcPr marL="63883" marR="63883" marT="0" marB="0" anchor="ctr"/>
                </a:tc>
                <a:tc>
                  <a:txBody>
                    <a:bodyPr/>
                    <a:lstStyle/>
                    <a:p>
                      <a:pPr marR="39370" algn="just"/>
                      <a:r>
                        <a:rPr lang="zh-TW" sz="1800" kern="0" dirty="0">
                          <a:effectLst/>
                        </a:rPr>
                        <a:t>例如交互蹲跳、半蹲、罰跪、蛙跳</a:t>
                      </a:r>
                      <a:r>
                        <a:rPr lang="zh-TW" sz="1800" kern="150" dirty="0">
                          <a:effectLst/>
                        </a:rPr>
                        <a:t>、</a:t>
                      </a:r>
                      <a:r>
                        <a:rPr lang="zh-TW" sz="1800" kern="0" dirty="0">
                          <a:effectLst/>
                        </a:rPr>
                        <a:t>兔跳、學鴨子走路、提水桶過肩、單腳支撐地面</a:t>
                      </a:r>
                      <a:r>
                        <a:rPr lang="zh-TW" sz="1800" kern="150" dirty="0">
                          <a:effectLst/>
                        </a:rPr>
                        <a:t>、</a:t>
                      </a:r>
                      <a:r>
                        <a:rPr lang="zh-TW" sz="1800" u="sng" kern="150" dirty="0">
                          <a:effectLst/>
                        </a:rPr>
                        <a:t>上下樓梯</a:t>
                      </a:r>
                      <a:r>
                        <a:rPr lang="zh-TW" sz="1800" kern="0" dirty="0">
                          <a:effectLst/>
                        </a:rPr>
                        <a:t>或其他類似之身體動作等</a:t>
                      </a:r>
                      <a:endParaRPr lang="zh-TW" sz="1800" kern="150" dirty="0">
                        <a:effectLst/>
                        <a:latin typeface="Times New Roman" panose="02020603050405020304" pitchFamily="18" charset="0"/>
                        <a:ea typeface="新細明體" panose="02020500000000000000" pitchFamily="18" charset="-120"/>
                      </a:endParaRPr>
                    </a:p>
                  </a:txBody>
                  <a:tcPr marL="63883" marR="63883" marT="0" marB="0" anchor="ctr"/>
                </a:tc>
                <a:extLst>
                  <a:ext uri="{0D108BD9-81ED-4DB2-BD59-A6C34878D82A}">
                    <a16:rowId xmlns:a16="http://schemas.microsoft.com/office/drawing/2014/main" val="1354699100"/>
                  </a:ext>
                </a:extLst>
              </a:tr>
              <a:tr h="764891">
                <a:tc>
                  <a:txBody>
                    <a:bodyPr/>
                    <a:lstStyle/>
                    <a:p>
                      <a:pPr algn="just"/>
                      <a:r>
                        <a:rPr lang="zh-TW" sz="1800" kern="0" dirty="0">
                          <a:effectLst/>
                        </a:rPr>
                        <a:t>體罰以外之違法處罰</a:t>
                      </a:r>
                      <a:endParaRPr lang="zh-TW" sz="1800" kern="150" dirty="0">
                        <a:effectLst/>
                        <a:latin typeface="Times New Roman" panose="02020603050405020304" pitchFamily="18" charset="0"/>
                        <a:ea typeface="新細明體" panose="02020500000000000000" pitchFamily="18" charset="-120"/>
                      </a:endParaRPr>
                    </a:p>
                  </a:txBody>
                  <a:tcPr marL="63883" marR="63883" marT="0" marB="0" anchor="ctr"/>
                </a:tc>
                <a:tc>
                  <a:txBody>
                    <a:bodyPr/>
                    <a:lstStyle/>
                    <a:p>
                      <a:pPr marR="39370" algn="just"/>
                      <a:r>
                        <a:rPr lang="zh-TW" sz="1800" kern="0" dirty="0">
                          <a:effectLst/>
                        </a:rPr>
                        <a:t>例如誹謗、公然</a:t>
                      </a:r>
                      <a:r>
                        <a:rPr lang="zh-TW" sz="1800" kern="150" dirty="0">
                          <a:effectLst/>
                        </a:rPr>
                        <a:t>侮辱、恐嚇、身心虐待、罰款、非暫時保管之沒收或沒入學生物品等</a:t>
                      </a:r>
                      <a:endParaRPr lang="zh-TW" sz="1800" kern="150" dirty="0">
                        <a:effectLst/>
                        <a:latin typeface="Times New Roman" panose="02020603050405020304" pitchFamily="18" charset="0"/>
                        <a:ea typeface="新細明體" panose="02020500000000000000" pitchFamily="18" charset="-120"/>
                      </a:endParaRPr>
                    </a:p>
                  </a:txBody>
                  <a:tcPr marL="63883" marR="63883" marT="0" marB="0" anchor="ctr"/>
                </a:tc>
                <a:extLst>
                  <a:ext uri="{0D108BD9-81ED-4DB2-BD59-A6C34878D82A}">
                    <a16:rowId xmlns:a16="http://schemas.microsoft.com/office/drawing/2014/main" val="3143524995"/>
                  </a:ext>
                </a:extLst>
              </a:tr>
              <a:tr h="989212">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zh-TW" sz="1800" b="1" kern="1200" dirty="0">
                          <a:solidFill>
                            <a:schemeClr val="lt1"/>
                          </a:solidFill>
                          <a:effectLst/>
                          <a:latin typeface="+mn-lt"/>
                          <a:ea typeface="+mn-ea"/>
                          <a:cs typeface="+mn-cs"/>
                        </a:rPr>
                        <a:t>本表僅屬舉例說明之性質，其未列入之情形，符合法定要件（基於處罰之目的、使學生身體客觀上受到痛苦或身心受到侵害等要件）者，仍為違法處罰。</a:t>
                      </a:r>
                    </a:p>
                  </a:txBody>
                  <a:tcPr marL="63883" marR="63883" marT="0" marB="0" anchor="ctr"/>
                </a:tc>
                <a:tc hMerge="1">
                  <a:txBody>
                    <a:bodyPr/>
                    <a:lstStyle/>
                    <a:p>
                      <a:pPr marR="39370" algn="just"/>
                      <a:endParaRPr lang="zh-TW" sz="1100" kern="150" dirty="0">
                        <a:effectLst/>
                        <a:latin typeface="Times New Roman" panose="02020603050405020304" pitchFamily="18" charset="0"/>
                        <a:ea typeface="新細明體" panose="02020500000000000000" pitchFamily="18" charset="-120"/>
                      </a:endParaRPr>
                    </a:p>
                  </a:txBody>
                  <a:tcPr marL="63883" marR="63883" marT="0" marB="0" anchor="ctr"/>
                </a:tc>
                <a:extLst>
                  <a:ext uri="{0D108BD9-81ED-4DB2-BD59-A6C34878D82A}">
                    <a16:rowId xmlns:a16="http://schemas.microsoft.com/office/drawing/2014/main" val="1374100470"/>
                  </a:ext>
                </a:extLst>
              </a:tr>
            </a:tbl>
          </a:graphicData>
        </a:graphic>
      </p:graphicFrame>
    </p:spTree>
    <p:extLst>
      <p:ext uri="{BB962C8B-B14F-4D97-AF65-F5344CB8AC3E}">
        <p14:creationId xmlns:p14="http://schemas.microsoft.com/office/powerpoint/2010/main" val="3628494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6">
            <a:extLst>
              <a:ext uri="{FF2B5EF4-FFF2-40B4-BE49-F238E27FC236}">
                <a16:creationId xmlns:a16="http://schemas.microsoft.com/office/drawing/2014/main" id="{6CCBE8FD-04B8-6443-83B7-8C7E5646CB0C}"/>
              </a:ext>
            </a:extLst>
          </p:cNvPr>
          <p:cNvGraphicFramePr>
            <a:graphicFrameLocks noGrp="1"/>
          </p:cNvGraphicFramePr>
          <p:nvPr/>
        </p:nvGraphicFramePr>
        <p:xfrm>
          <a:off x="198462" y="1291952"/>
          <a:ext cx="11993544" cy="5061061"/>
        </p:xfrm>
        <a:graphic>
          <a:graphicData uri="http://schemas.openxmlformats.org/drawingml/2006/table">
            <a:tbl>
              <a:tblPr firstRow="1" bandRow="1">
                <a:tableStyleId>{93296810-A885-4BE3-A3E7-6D5BEEA58F35}</a:tableStyleId>
              </a:tblPr>
              <a:tblGrid>
                <a:gridCol w="715944">
                  <a:extLst>
                    <a:ext uri="{9D8B030D-6E8A-4147-A177-3AD203B41FA5}">
                      <a16:colId xmlns:a16="http://schemas.microsoft.com/office/drawing/2014/main" val="1042105772"/>
                    </a:ext>
                  </a:extLst>
                </a:gridCol>
                <a:gridCol w="1032933">
                  <a:extLst>
                    <a:ext uri="{9D8B030D-6E8A-4147-A177-3AD203B41FA5}">
                      <a16:colId xmlns:a16="http://schemas.microsoft.com/office/drawing/2014/main" val="1810694180"/>
                    </a:ext>
                  </a:extLst>
                </a:gridCol>
                <a:gridCol w="1337734">
                  <a:extLst>
                    <a:ext uri="{9D8B030D-6E8A-4147-A177-3AD203B41FA5}">
                      <a16:colId xmlns:a16="http://schemas.microsoft.com/office/drawing/2014/main" val="399980376"/>
                    </a:ext>
                  </a:extLst>
                </a:gridCol>
                <a:gridCol w="1320800">
                  <a:extLst>
                    <a:ext uri="{9D8B030D-6E8A-4147-A177-3AD203B41FA5}">
                      <a16:colId xmlns:a16="http://schemas.microsoft.com/office/drawing/2014/main" val="2561531181"/>
                    </a:ext>
                  </a:extLst>
                </a:gridCol>
                <a:gridCol w="1405466">
                  <a:extLst>
                    <a:ext uri="{9D8B030D-6E8A-4147-A177-3AD203B41FA5}">
                      <a16:colId xmlns:a16="http://schemas.microsoft.com/office/drawing/2014/main" val="1217052298"/>
                    </a:ext>
                  </a:extLst>
                </a:gridCol>
                <a:gridCol w="389467">
                  <a:extLst>
                    <a:ext uri="{9D8B030D-6E8A-4147-A177-3AD203B41FA5}">
                      <a16:colId xmlns:a16="http://schemas.microsoft.com/office/drawing/2014/main" val="3780402023"/>
                    </a:ext>
                  </a:extLst>
                </a:gridCol>
                <a:gridCol w="398585">
                  <a:extLst>
                    <a:ext uri="{9D8B030D-6E8A-4147-A177-3AD203B41FA5}">
                      <a16:colId xmlns:a16="http://schemas.microsoft.com/office/drawing/2014/main" val="1312966013"/>
                    </a:ext>
                  </a:extLst>
                </a:gridCol>
                <a:gridCol w="3118338">
                  <a:extLst>
                    <a:ext uri="{9D8B030D-6E8A-4147-A177-3AD203B41FA5}">
                      <a16:colId xmlns:a16="http://schemas.microsoft.com/office/drawing/2014/main" val="4169625390"/>
                    </a:ext>
                  </a:extLst>
                </a:gridCol>
                <a:gridCol w="2274277">
                  <a:extLst>
                    <a:ext uri="{9D8B030D-6E8A-4147-A177-3AD203B41FA5}">
                      <a16:colId xmlns:a16="http://schemas.microsoft.com/office/drawing/2014/main" val="3228387967"/>
                    </a:ext>
                  </a:extLst>
                </a:gridCol>
              </a:tblGrid>
              <a:tr h="429006">
                <a:tc rowSpan="5">
                  <a:txBody>
                    <a:bodyPr/>
                    <a:lstStyle/>
                    <a:p>
                      <a:r>
                        <a:rPr lang="zh-TW" altLang="en-US" sz="1600" b="1" dirty="0">
                          <a:solidFill>
                            <a:schemeClr val="tx1"/>
                          </a:solidFill>
                        </a:rPr>
                        <a:t>疑似體罰案件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rowSpan="9">
                  <a:txBody>
                    <a:bodyPr/>
                    <a:lstStyle/>
                    <a:p>
                      <a:r>
                        <a:rPr lang="en-US" altLang="zh-TW" sz="1600" b="0" kern="1200" dirty="0">
                          <a:solidFill>
                            <a:schemeClr val="tx1"/>
                          </a:solidFill>
                          <a:effectLst/>
                          <a:latin typeface="+mn-lt"/>
                          <a:ea typeface="+mn-ea"/>
                          <a:cs typeface="+mn-cs"/>
                        </a:rPr>
                        <a:t>1.</a:t>
                      </a:r>
                      <a:r>
                        <a:rPr lang="zh-TW" altLang="zh-TW" sz="1600" b="0" kern="1200" dirty="0">
                          <a:solidFill>
                            <a:schemeClr val="tx1"/>
                          </a:solidFill>
                          <a:effectLst/>
                          <a:latin typeface="+mn-lt"/>
                          <a:ea typeface="+mn-ea"/>
                          <a:cs typeface="+mn-cs"/>
                        </a:rPr>
                        <a:t>知悉</a:t>
                      </a:r>
                      <a:r>
                        <a:rPr lang="en-US" altLang="zh-TW" sz="1600" b="0" u="sng" kern="1200" dirty="0">
                          <a:solidFill>
                            <a:schemeClr val="tx1"/>
                          </a:solidFill>
                          <a:effectLst/>
                          <a:latin typeface="+mn-lt"/>
                          <a:ea typeface="+mn-ea"/>
                          <a:cs typeface="+mn-cs"/>
                        </a:rPr>
                        <a:t>24</a:t>
                      </a:r>
                      <a:r>
                        <a:rPr lang="zh-TW" altLang="zh-TW" sz="1600" b="0" u="sng" kern="1200" dirty="0">
                          <a:solidFill>
                            <a:schemeClr val="tx1"/>
                          </a:solidFill>
                          <a:effectLst/>
                          <a:latin typeface="+mn-lt"/>
                          <a:ea typeface="+mn-ea"/>
                          <a:cs typeface="+mn-cs"/>
                        </a:rPr>
                        <a:t>小時內</a:t>
                      </a:r>
                      <a:r>
                        <a:rPr lang="zh-TW" altLang="zh-TW" sz="1600" b="0" kern="1200" dirty="0">
                          <a:solidFill>
                            <a:schemeClr val="tx1"/>
                          </a:solidFill>
                          <a:effectLst/>
                          <a:latin typeface="+mn-lt"/>
                          <a:ea typeface="+mn-ea"/>
                          <a:cs typeface="+mn-cs"/>
                        </a:rPr>
                        <a:t>進行校安通報</a:t>
                      </a:r>
                      <a:endParaRPr lang="en-US" altLang="zh-TW" sz="1600" b="0" kern="1200" dirty="0">
                        <a:solidFill>
                          <a:schemeClr val="tx1"/>
                        </a:solidFill>
                        <a:effectLst/>
                        <a:latin typeface="+mn-lt"/>
                        <a:ea typeface="+mn-ea"/>
                        <a:cs typeface="+mn-cs"/>
                      </a:endParaRPr>
                    </a:p>
                    <a:p>
                      <a:r>
                        <a:rPr lang="en-US" altLang="zh-TW" sz="1600" b="0" kern="1200" dirty="0">
                          <a:solidFill>
                            <a:schemeClr val="tx1"/>
                          </a:solidFill>
                          <a:effectLst/>
                          <a:latin typeface="+mn-lt"/>
                          <a:ea typeface="+mn-ea"/>
                          <a:cs typeface="+mn-cs"/>
                        </a:rPr>
                        <a:t>2.</a:t>
                      </a:r>
                      <a:r>
                        <a:rPr lang="zh-TW" altLang="zh-TW" sz="1600" b="0" kern="1200" dirty="0">
                          <a:solidFill>
                            <a:schemeClr val="tx1"/>
                          </a:solidFill>
                          <a:effectLst/>
                          <a:latin typeface="+mn-lt"/>
                          <a:ea typeface="+mn-ea"/>
                          <a:cs typeface="+mn-cs"/>
                        </a:rPr>
                        <a:t>依兒童及少年福利與權益保障法向社政主管機關通報。</a:t>
                      </a:r>
                      <a:r>
                        <a:rPr lang="zh-TW" altLang="zh-TW" sz="1600" b="0" dirty="0">
                          <a:solidFill>
                            <a:schemeClr val="tx1"/>
                          </a:solidFill>
                          <a:effectLst/>
                        </a:rPr>
                        <a:t> </a:t>
                      </a:r>
                      <a:endParaRPr lang="en-US" altLang="zh-TW" sz="1600" b="0" dirty="0">
                        <a:solidFill>
                          <a:schemeClr val="tx1"/>
                        </a:solidFill>
                        <a:effectLst/>
                      </a:endParaRPr>
                    </a:p>
                    <a:p>
                      <a:r>
                        <a:rPr lang="en-US" altLang="zh-TW" sz="1600" b="0" kern="1200" dirty="0">
                          <a:solidFill>
                            <a:schemeClr val="tx1"/>
                          </a:solidFill>
                          <a:effectLst/>
                          <a:latin typeface="+mn-lt"/>
                          <a:ea typeface="+mn-ea"/>
                          <a:cs typeface="+mn-cs"/>
                        </a:rPr>
                        <a:t>3.</a:t>
                      </a:r>
                      <a:r>
                        <a:rPr lang="zh-TW" altLang="zh-TW" sz="1600" b="0" kern="1200" dirty="0">
                          <a:solidFill>
                            <a:schemeClr val="tx1"/>
                          </a:solidFill>
                          <a:effectLst/>
                          <a:latin typeface="+mn-lt"/>
                          <a:ea typeface="+mn-ea"/>
                          <a:cs typeface="+mn-cs"/>
                        </a:rPr>
                        <a:t>接獲檢舉後</a:t>
                      </a:r>
                      <a:r>
                        <a:rPr lang="en-US" altLang="zh-TW" sz="1600" b="0" kern="1200" dirty="0">
                          <a:solidFill>
                            <a:schemeClr val="tx1"/>
                          </a:solidFill>
                          <a:effectLst/>
                          <a:latin typeface="+mn-lt"/>
                          <a:ea typeface="+mn-ea"/>
                          <a:cs typeface="+mn-cs"/>
                        </a:rPr>
                        <a:t>20</a:t>
                      </a:r>
                      <a:r>
                        <a:rPr lang="zh-TW" altLang="zh-TW" sz="1600" b="0" kern="1200" dirty="0">
                          <a:solidFill>
                            <a:schemeClr val="tx1"/>
                          </a:solidFill>
                          <a:effectLst/>
                          <a:latin typeface="+mn-lt"/>
                          <a:ea typeface="+mn-ea"/>
                          <a:cs typeface="+mn-cs"/>
                        </a:rPr>
                        <a:t>日內，以</a:t>
                      </a:r>
                      <a:r>
                        <a:rPr lang="zh-TW" altLang="zh-TW" sz="1600" b="0" u="sng" kern="1200" dirty="0">
                          <a:solidFill>
                            <a:schemeClr val="tx1"/>
                          </a:solidFill>
                          <a:effectLst/>
                          <a:latin typeface="+mn-lt"/>
                          <a:ea typeface="+mn-ea"/>
                          <a:cs typeface="+mn-cs"/>
                        </a:rPr>
                        <a:t>書面</a:t>
                      </a:r>
                      <a:r>
                        <a:rPr lang="zh-TW" altLang="zh-TW" sz="1600" b="0" kern="1200" dirty="0">
                          <a:solidFill>
                            <a:schemeClr val="tx1"/>
                          </a:solidFill>
                          <a:effectLst/>
                          <a:latin typeface="+mn-lt"/>
                          <a:ea typeface="+mn-ea"/>
                          <a:cs typeface="+mn-cs"/>
                        </a:rPr>
                        <a:t>通知檢舉人</a:t>
                      </a:r>
                      <a:r>
                        <a:rPr lang="zh-TW" altLang="zh-TW" sz="1600" b="0" u="sng" kern="1200" dirty="0">
                          <a:solidFill>
                            <a:schemeClr val="tx1"/>
                          </a:solidFill>
                          <a:effectLst/>
                          <a:latin typeface="+mn-lt"/>
                          <a:ea typeface="+mn-ea"/>
                          <a:cs typeface="+mn-cs"/>
                        </a:rPr>
                        <a:t>是否受理</a:t>
                      </a:r>
                      <a:r>
                        <a:rPr lang="zh-TW" altLang="zh-TW" sz="1600" b="0" kern="1200" dirty="0">
                          <a:solidFill>
                            <a:schemeClr val="lt1"/>
                          </a:solidFill>
                          <a:effectLst/>
                          <a:latin typeface="+mn-lt"/>
                          <a:ea typeface="+mn-ea"/>
                          <a:cs typeface="+mn-cs"/>
                        </a:rPr>
                        <a:t>。</a:t>
                      </a:r>
                      <a:r>
                        <a:rPr lang="zh-TW" altLang="zh-TW" sz="1600" b="0" dirty="0">
                          <a:effectLst/>
                        </a:rPr>
                        <a:t> </a:t>
                      </a:r>
                      <a:endParaRPr lang="zh-TW" alt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rowSpan="6">
                  <a:txBody>
                    <a:bodyPr/>
                    <a:lstStyle/>
                    <a:p>
                      <a:r>
                        <a:rPr lang="en-US" altLang="zh-TW" sz="1600" b="0" u="sng" kern="1200" dirty="0">
                          <a:solidFill>
                            <a:schemeClr val="tx1"/>
                          </a:solidFill>
                          <a:effectLst/>
                          <a:latin typeface="+mn-lt"/>
                          <a:ea typeface="+mn-ea"/>
                          <a:cs typeface="+mn-cs"/>
                        </a:rPr>
                        <a:t>5</a:t>
                      </a:r>
                      <a:r>
                        <a:rPr lang="zh-TW" altLang="zh-TW" sz="1600" b="0" u="sng" kern="1200" dirty="0">
                          <a:solidFill>
                            <a:schemeClr val="tx1"/>
                          </a:solidFill>
                          <a:effectLst/>
                          <a:latin typeface="+mn-lt"/>
                          <a:ea typeface="+mn-ea"/>
                          <a:cs typeface="+mn-cs"/>
                        </a:rPr>
                        <a:t>日內</a:t>
                      </a:r>
                      <a:r>
                        <a:rPr lang="zh-TW" altLang="zh-TW" sz="1600" b="0" kern="1200" dirty="0">
                          <a:solidFill>
                            <a:schemeClr val="tx1"/>
                          </a:solidFill>
                          <a:effectLst/>
                          <a:latin typeface="+mn-lt"/>
                          <a:ea typeface="+mn-ea"/>
                          <a:cs typeface="+mn-cs"/>
                        </a:rPr>
                        <a:t>召開</a:t>
                      </a:r>
                      <a:r>
                        <a:rPr lang="zh-TW" altLang="zh-TW" sz="1600" b="0" kern="1200" dirty="0">
                          <a:solidFill>
                            <a:srgbClr val="FF0000"/>
                          </a:solidFill>
                          <a:effectLst/>
                          <a:latin typeface="+mn-lt"/>
                          <a:ea typeface="+mn-ea"/>
                          <a:cs typeface="+mn-cs"/>
                        </a:rPr>
                        <a:t>校園事件處理會議</a:t>
                      </a:r>
                      <a:r>
                        <a:rPr lang="zh-TW" altLang="zh-TW" sz="1600" b="0" kern="1200" dirty="0">
                          <a:solidFill>
                            <a:schemeClr val="tx1"/>
                          </a:solidFill>
                          <a:effectLst/>
                          <a:latin typeface="+mn-lt"/>
                          <a:ea typeface="+mn-ea"/>
                          <a:cs typeface="+mn-cs"/>
                        </a:rPr>
                        <a:t>（以下簡稱</a:t>
                      </a:r>
                      <a:r>
                        <a:rPr lang="zh-TW" altLang="zh-TW" sz="1600" b="0" u="sng" kern="1200" dirty="0">
                          <a:solidFill>
                            <a:schemeClr val="tx1"/>
                          </a:solidFill>
                          <a:effectLst/>
                          <a:latin typeface="+mn-lt"/>
                          <a:ea typeface="+mn-ea"/>
                          <a:cs typeface="+mn-cs"/>
                        </a:rPr>
                        <a:t>校事會議</a:t>
                      </a:r>
                      <a:r>
                        <a:rPr lang="zh-TW" altLang="zh-TW" sz="1600" b="0" kern="1200" dirty="0">
                          <a:solidFill>
                            <a:schemeClr val="tx1"/>
                          </a:solidFill>
                          <a:effectLst/>
                          <a:latin typeface="+mn-lt"/>
                          <a:ea typeface="+mn-ea"/>
                          <a:cs typeface="+mn-cs"/>
                        </a:rPr>
                        <a:t>）審議。</a:t>
                      </a:r>
                      <a:r>
                        <a:rPr lang="zh-TW" altLang="zh-TW" sz="1600" b="0" dirty="0">
                          <a:solidFill>
                            <a:schemeClr val="tx1"/>
                          </a:solidFill>
                          <a:effectLst/>
                        </a:rPr>
                        <a:t> </a:t>
                      </a:r>
                      <a:endParaRPr lang="zh-TW"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6">
                  <a:txBody>
                    <a:bodyPr/>
                    <a:lstStyle/>
                    <a:p>
                      <a:r>
                        <a:rPr lang="en-US" altLang="zh-TW" sz="1600" b="0" kern="1200" dirty="0">
                          <a:solidFill>
                            <a:schemeClr val="tx1"/>
                          </a:solidFill>
                          <a:effectLst/>
                          <a:latin typeface="+mn-lt"/>
                          <a:ea typeface="+mn-ea"/>
                          <a:cs typeface="+mn-cs"/>
                        </a:rPr>
                        <a:t>1.</a:t>
                      </a:r>
                      <a:r>
                        <a:rPr lang="zh-TW" altLang="zh-TW" sz="1600" b="0" kern="1200" dirty="0">
                          <a:solidFill>
                            <a:schemeClr val="tx1"/>
                          </a:solidFill>
                          <a:effectLst/>
                          <a:latin typeface="+mn-lt"/>
                          <a:ea typeface="+mn-ea"/>
                          <a:cs typeface="+mn-cs"/>
                        </a:rPr>
                        <a:t>校事會議應組成調查小組，成員以</a:t>
                      </a:r>
                      <a:r>
                        <a:rPr lang="en-US" altLang="zh-TW" sz="1600" b="0" kern="1200" dirty="0">
                          <a:solidFill>
                            <a:schemeClr val="tx1"/>
                          </a:solidFill>
                          <a:effectLst/>
                          <a:latin typeface="+mn-lt"/>
                          <a:ea typeface="+mn-ea"/>
                          <a:cs typeface="+mn-cs"/>
                        </a:rPr>
                        <a:t>3</a:t>
                      </a:r>
                      <a:r>
                        <a:rPr lang="zh-TW" altLang="zh-TW" sz="1600" b="0" kern="1200" dirty="0">
                          <a:solidFill>
                            <a:schemeClr val="tx1"/>
                          </a:solidFill>
                          <a:effectLst/>
                          <a:latin typeface="+mn-lt"/>
                          <a:ea typeface="+mn-ea"/>
                          <a:cs typeface="+mn-cs"/>
                        </a:rPr>
                        <a:t>人或</a:t>
                      </a:r>
                      <a:r>
                        <a:rPr lang="en-US" altLang="zh-TW" sz="1600" b="0" kern="1200" dirty="0">
                          <a:solidFill>
                            <a:schemeClr val="tx1"/>
                          </a:solidFill>
                          <a:effectLst/>
                          <a:latin typeface="+mn-lt"/>
                          <a:ea typeface="+mn-ea"/>
                          <a:cs typeface="+mn-cs"/>
                        </a:rPr>
                        <a:t>5</a:t>
                      </a:r>
                      <a:r>
                        <a:rPr lang="zh-TW" altLang="zh-TW" sz="1600" b="0" kern="1200" dirty="0">
                          <a:solidFill>
                            <a:schemeClr val="tx1"/>
                          </a:solidFill>
                          <a:effectLst/>
                          <a:latin typeface="+mn-lt"/>
                          <a:ea typeface="+mn-ea"/>
                          <a:cs typeface="+mn-cs"/>
                        </a:rPr>
                        <a:t>人為原則。</a:t>
                      </a:r>
                      <a:endParaRPr lang="en-US" altLang="zh-TW" sz="1600" b="0" kern="1200" dirty="0">
                        <a:solidFill>
                          <a:schemeClr val="tx1"/>
                        </a:solidFill>
                        <a:effectLst/>
                        <a:latin typeface="+mn-lt"/>
                        <a:ea typeface="+mn-ea"/>
                        <a:cs typeface="+mn-cs"/>
                      </a:endParaRPr>
                    </a:p>
                    <a:p>
                      <a:r>
                        <a:rPr lang="en-US" altLang="zh-TW" sz="1600" b="0" kern="1200" dirty="0">
                          <a:solidFill>
                            <a:schemeClr val="tx1"/>
                          </a:solidFill>
                          <a:effectLst/>
                          <a:latin typeface="+mn-lt"/>
                          <a:ea typeface="+mn-ea"/>
                          <a:cs typeface="+mn-cs"/>
                        </a:rPr>
                        <a:t>2.</a:t>
                      </a:r>
                      <a:r>
                        <a:rPr lang="zh-TW" altLang="en-US" sz="1600" b="0" kern="1200" dirty="0">
                          <a:solidFill>
                            <a:schemeClr val="tx1"/>
                          </a:solidFill>
                          <a:effectLst/>
                          <a:latin typeface="+mn-lt"/>
                          <a:ea typeface="+mn-ea"/>
                          <a:cs typeface="+mn-cs"/>
                        </a:rPr>
                        <a:t>不可與校事會議人員重複</a:t>
                      </a:r>
                      <a:r>
                        <a:rPr lang="zh-TW" altLang="zh-TW" sz="1600" dirty="0">
                          <a:solidFill>
                            <a:schemeClr val="tx1"/>
                          </a:solidFill>
                          <a:effectLst/>
                        </a:rPr>
                        <a:t> </a:t>
                      </a:r>
                      <a:r>
                        <a:rPr lang="zh-TW" altLang="en-US" sz="1600" dirty="0">
                          <a:solidFill>
                            <a:schemeClr val="tx1"/>
                          </a:solidFill>
                          <a:effectLst/>
                        </a:rPr>
                        <a:t>。</a:t>
                      </a:r>
                      <a:endParaRPr lang="zh-TW"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6">
                  <a:txBody>
                    <a:bodyPr/>
                    <a:lstStyle/>
                    <a:p>
                      <a:r>
                        <a:rPr lang="en-US" altLang="zh-TW" sz="1600" b="1" u="none" kern="1200" dirty="0">
                          <a:solidFill>
                            <a:srgbClr val="FF0000"/>
                          </a:solidFill>
                          <a:effectLst/>
                          <a:latin typeface="+mn-lt"/>
                          <a:ea typeface="+mn-ea"/>
                          <a:cs typeface="+mn-cs"/>
                        </a:rPr>
                        <a:t>30</a:t>
                      </a:r>
                      <a:r>
                        <a:rPr lang="zh-TW" altLang="zh-TW" sz="1600" b="1" u="none" kern="1200" dirty="0">
                          <a:solidFill>
                            <a:srgbClr val="FF0000"/>
                          </a:solidFill>
                          <a:effectLst/>
                          <a:latin typeface="+mn-lt"/>
                          <a:ea typeface="+mn-ea"/>
                          <a:cs typeface="+mn-cs"/>
                        </a:rPr>
                        <a:t>日內</a:t>
                      </a:r>
                      <a:r>
                        <a:rPr lang="zh-TW" altLang="zh-TW" sz="1600" b="1" u="none" kern="1200" dirty="0">
                          <a:solidFill>
                            <a:schemeClr val="tx1"/>
                          </a:solidFill>
                          <a:effectLst/>
                          <a:latin typeface="+mn-lt"/>
                          <a:ea typeface="+mn-ea"/>
                          <a:cs typeface="+mn-cs"/>
                        </a:rPr>
                        <a:t>完成調查；得予延長，</a:t>
                      </a:r>
                      <a:r>
                        <a:rPr lang="zh-TW" altLang="zh-TW" sz="1600" b="1" u="none" kern="1200" dirty="0">
                          <a:solidFill>
                            <a:srgbClr val="FF0000"/>
                          </a:solidFill>
                          <a:effectLst/>
                          <a:latin typeface="+mn-lt"/>
                          <a:ea typeface="+mn-ea"/>
                          <a:cs typeface="+mn-cs"/>
                        </a:rPr>
                        <a:t>延長期間不得逾</a:t>
                      </a:r>
                      <a:r>
                        <a:rPr lang="en-US" altLang="zh-TW" sz="1600" b="1" u="none" kern="1200" dirty="0">
                          <a:solidFill>
                            <a:srgbClr val="FF0000"/>
                          </a:solidFill>
                          <a:effectLst/>
                          <a:latin typeface="+mn-lt"/>
                          <a:ea typeface="+mn-ea"/>
                          <a:cs typeface="+mn-cs"/>
                        </a:rPr>
                        <a:t>30</a:t>
                      </a:r>
                      <a:r>
                        <a:rPr lang="zh-TW" altLang="zh-TW" sz="1600" b="1" u="none" kern="1200" dirty="0">
                          <a:solidFill>
                            <a:srgbClr val="FF0000"/>
                          </a:solidFill>
                          <a:effectLst/>
                          <a:latin typeface="+mn-lt"/>
                          <a:ea typeface="+mn-ea"/>
                          <a:cs typeface="+mn-cs"/>
                        </a:rPr>
                        <a:t>日</a:t>
                      </a:r>
                      <a:r>
                        <a:rPr lang="zh-TW" altLang="zh-TW" sz="1600" b="1" u="none" kern="1200" dirty="0">
                          <a:solidFill>
                            <a:schemeClr val="tx1"/>
                          </a:solidFill>
                          <a:effectLst/>
                          <a:latin typeface="+mn-lt"/>
                          <a:ea typeface="+mn-ea"/>
                          <a:cs typeface="+mn-cs"/>
                        </a:rPr>
                        <a:t>，並應通知教師。</a:t>
                      </a:r>
                      <a:r>
                        <a:rPr lang="zh-TW" altLang="zh-TW" sz="1600" u="none" dirty="0">
                          <a:effectLst/>
                        </a:rPr>
                        <a:t> </a:t>
                      </a:r>
                      <a:endParaRPr lang="zh-TW" altLang="en-US" sz="16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rowSpan="2">
                  <a:txBody>
                    <a:bodyPr/>
                    <a:lstStyle/>
                    <a:p>
                      <a:r>
                        <a:rPr lang="zh-TW" altLang="en-US" sz="1600" b="0" dirty="0">
                          <a:solidFill>
                            <a:schemeClr val="tx1"/>
                          </a:solidFill>
                        </a:rPr>
                        <a:t>屬實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2">
                  <a:txBody>
                    <a:bodyPr/>
                    <a:lstStyle/>
                    <a:p>
                      <a:r>
                        <a:rPr lang="zh-TW" altLang="en-US" sz="1600" b="0" dirty="0">
                          <a:solidFill>
                            <a:schemeClr val="tx1"/>
                          </a:solidFill>
                          <a:effectLst/>
                        </a:rPr>
                        <a:t>送教評會</a:t>
                      </a:r>
                      <a:endParaRPr lang="zh-TW"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zh-TW" altLang="en-US" sz="1600" b="0" kern="1200">
                          <a:solidFill>
                            <a:schemeClr val="tx1"/>
                          </a:solidFill>
                          <a:effectLst/>
                          <a:latin typeface="+mn-lt"/>
                          <a:ea typeface="+mn-ea"/>
                          <a:cs typeface="+mn-cs"/>
                        </a:rPr>
                        <a:t>涉</a:t>
                      </a:r>
                      <a:r>
                        <a:rPr lang="zh-TW" altLang="zh-TW" sz="1600" b="0" kern="1200">
                          <a:solidFill>
                            <a:schemeClr val="tx1"/>
                          </a:solidFill>
                          <a:effectLst/>
                          <a:latin typeface="+mn-lt"/>
                          <a:ea typeface="+mn-ea"/>
                          <a:cs typeface="+mn-cs"/>
                        </a:rPr>
                        <a:t>教師法第</a:t>
                      </a:r>
                      <a:r>
                        <a:rPr lang="en-US" altLang="zh-TW" sz="1600" b="0" kern="1200">
                          <a:solidFill>
                            <a:schemeClr val="tx1"/>
                          </a:solidFill>
                          <a:effectLst/>
                          <a:latin typeface="+mn-lt"/>
                          <a:ea typeface="+mn-ea"/>
                          <a:cs typeface="+mn-cs"/>
                        </a:rPr>
                        <a:t>14</a:t>
                      </a:r>
                      <a:r>
                        <a:rPr lang="zh-TW" altLang="zh-TW" sz="1600" b="0" kern="1200">
                          <a:solidFill>
                            <a:schemeClr val="tx1"/>
                          </a:solidFill>
                          <a:effectLst/>
                          <a:latin typeface="+mn-lt"/>
                          <a:ea typeface="+mn-ea"/>
                          <a:cs typeface="+mn-cs"/>
                        </a:rPr>
                        <a:t>、</a:t>
                      </a:r>
                      <a:r>
                        <a:rPr lang="en-US" altLang="zh-TW" sz="1600" b="0" kern="1200">
                          <a:solidFill>
                            <a:schemeClr val="tx1"/>
                          </a:solidFill>
                          <a:effectLst/>
                          <a:latin typeface="+mn-lt"/>
                          <a:ea typeface="+mn-ea"/>
                          <a:cs typeface="+mn-cs"/>
                        </a:rPr>
                        <a:t>15</a:t>
                      </a:r>
                      <a:r>
                        <a:rPr lang="zh-TW" altLang="zh-TW" sz="1600" b="0" kern="1200">
                          <a:solidFill>
                            <a:schemeClr val="tx1"/>
                          </a:solidFill>
                          <a:effectLst/>
                          <a:latin typeface="+mn-lt"/>
                          <a:ea typeface="+mn-ea"/>
                          <a:cs typeface="+mn-cs"/>
                        </a:rPr>
                        <a:t>或</a:t>
                      </a:r>
                      <a:r>
                        <a:rPr lang="en-US" altLang="zh-TW" sz="1600" b="0" kern="1200">
                          <a:solidFill>
                            <a:schemeClr val="tx1"/>
                          </a:solidFill>
                          <a:effectLst/>
                          <a:latin typeface="+mn-lt"/>
                          <a:ea typeface="+mn-ea"/>
                          <a:cs typeface="+mn-cs"/>
                        </a:rPr>
                        <a:t>18</a:t>
                      </a:r>
                      <a:r>
                        <a:rPr lang="zh-TW" altLang="zh-TW" sz="1600" b="0" kern="1200">
                          <a:solidFill>
                            <a:schemeClr val="tx1"/>
                          </a:solidFill>
                          <a:effectLst/>
                          <a:latin typeface="+mn-lt"/>
                          <a:ea typeface="+mn-ea"/>
                          <a:cs typeface="+mn-cs"/>
                        </a:rPr>
                        <a:t>條規定</a:t>
                      </a:r>
                      <a:r>
                        <a:rPr lang="zh-TW" altLang="zh-TW" sz="1600" b="0">
                          <a:solidFill>
                            <a:schemeClr val="tx1"/>
                          </a:solidFill>
                          <a:effectLst/>
                        </a:rPr>
                        <a:t> </a:t>
                      </a:r>
                      <a:endParaRPr lang="zh-TW"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zh-TW" altLang="en-US" sz="1600" b="0" dirty="0">
                          <a:solidFill>
                            <a:schemeClr val="tx1"/>
                          </a:solidFill>
                        </a:rPr>
                        <a:t>停聘、解聘程序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461413433"/>
                  </a:ext>
                </a:extLst>
              </a:tr>
              <a:tr h="682813">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r>
                        <a:rPr lang="zh-TW" altLang="en-US" sz="1600" b="0" kern="1200" dirty="0">
                          <a:solidFill>
                            <a:schemeClr val="tx1"/>
                          </a:solidFill>
                          <a:effectLst/>
                          <a:latin typeface="+mn-lt"/>
                          <a:ea typeface="+mn-ea"/>
                          <a:cs typeface="+mn-cs"/>
                        </a:rPr>
                        <a:t>未達</a:t>
                      </a:r>
                      <a:r>
                        <a:rPr lang="zh-TW" altLang="zh-TW" sz="1600" b="0" kern="1200" dirty="0">
                          <a:solidFill>
                            <a:schemeClr val="tx1"/>
                          </a:solidFill>
                          <a:effectLst/>
                          <a:latin typeface="+mn-lt"/>
                          <a:ea typeface="+mn-ea"/>
                          <a:cs typeface="+mn-cs"/>
                        </a:rPr>
                        <a:t>教師法第</a:t>
                      </a:r>
                      <a:r>
                        <a:rPr lang="en-US" altLang="zh-TW" sz="1600" b="0" kern="1200" dirty="0">
                          <a:solidFill>
                            <a:schemeClr val="tx1"/>
                          </a:solidFill>
                          <a:effectLst/>
                          <a:latin typeface="+mn-lt"/>
                          <a:ea typeface="+mn-ea"/>
                          <a:cs typeface="+mn-cs"/>
                        </a:rPr>
                        <a:t>14</a:t>
                      </a:r>
                      <a:r>
                        <a:rPr lang="zh-TW" altLang="zh-TW" sz="1600" b="0" kern="1200" dirty="0">
                          <a:solidFill>
                            <a:schemeClr val="tx1"/>
                          </a:solidFill>
                          <a:effectLst/>
                          <a:latin typeface="+mn-lt"/>
                          <a:ea typeface="+mn-ea"/>
                          <a:cs typeface="+mn-cs"/>
                        </a:rPr>
                        <a:t>、</a:t>
                      </a:r>
                      <a:r>
                        <a:rPr lang="en-US" altLang="zh-TW" sz="1600" b="0" kern="1200" dirty="0">
                          <a:solidFill>
                            <a:schemeClr val="tx1"/>
                          </a:solidFill>
                          <a:effectLst/>
                          <a:latin typeface="+mn-lt"/>
                          <a:ea typeface="+mn-ea"/>
                          <a:cs typeface="+mn-cs"/>
                        </a:rPr>
                        <a:t>15</a:t>
                      </a:r>
                      <a:r>
                        <a:rPr lang="zh-TW" altLang="zh-TW" sz="1600" b="0" kern="1200" dirty="0">
                          <a:solidFill>
                            <a:schemeClr val="tx1"/>
                          </a:solidFill>
                          <a:effectLst/>
                          <a:latin typeface="+mn-lt"/>
                          <a:ea typeface="+mn-ea"/>
                          <a:cs typeface="+mn-cs"/>
                        </a:rPr>
                        <a:t>或</a:t>
                      </a:r>
                      <a:r>
                        <a:rPr lang="en-US" altLang="zh-TW" sz="1600" b="0" kern="1200" dirty="0">
                          <a:solidFill>
                            <a:schemeClr val="tx1"/>
                          </a:solidFill>
                          <a:effectLst/>
                          <a:latin typeface="+mn-lt"/>
                          <a:ea typeface="+mn-ea"/>
                          <a:cs typeface="+mn-cs"/>
                        </a:rPr>
                        <a:t>18</a:t>
                      </a:r>
                      <a:r>
                        <a:rPr lang="zh-TW" altLang="zh-TW" sz="1600" b="0" kern="1200" dirty="0">
                          <a:solidFill>
                            <a:schemeClr val="tx1"/>
                          </a:solidFill>
                          <a:effectLst/>
                          <a:latin typeface="+mn-lt"/>
                          <a:ea typeface="+mn-ea"/>
                          <a:cs typeface="+mn-cs"/>
                        </a:rPr>
                        <a:t>條規定</a:t>
                      </a:r>
                      <a:r>
                        <a:rPr lang="zh-TW" altLang="zh-TW" sz="1600" b="0" dirty="0">
                          <a:solidFill>
                            <a:schemeClr val="tx1"/>
                          </a:solidFill>
                          <a:effectLst/>
                        </a:rPr>
                        <a:t> </a:t>
                      </a:r>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zh-TW" altLang="zh-TW" sz="1600" kern="1200" dirty="0">
                          <a:solidFill>
                            <a:schemeClr val="dk1"/>
                          </a:solidFill>
                          <a:effectLst/>
                          <a:latin typeface="+mn-lt"/>
                          <a:ea typeface="+mn-ea"/>
                          <a:cs typeface="+mn-cs"/>
                        </a:rPr>
                        <a:t>教師成績考核會審議</a:t>
                      </a:r>
                      <a:r>
                        <a:rPr lang="zh-TW" altLang="zh-TW" sz="1600" dirty="0">
                          <a:effectLst/>
                        </a:rPr>
                        <a:t> </a:t>
                      </a:r>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460549241"/>
                  </a:ext>
                </a:extLst>
              </a:tr>
              <a:tr h="45158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rowSpan="4">
                  <a:txBody>
                    <a:bodyPr/>
                    <a:lstStyle/>
                    <a:p>
                      <a:r>
                        <a:rPr lang="zh-TW" altLang="en-US" sz="1600" dirty="0"/>
                        <a:t>不屬實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r>
                        <a:rPr lang="zh-TW" altLang="en-US" sz="1600"/>
                        <a:t>亦無涉及不當管教</a:t>
                      </a:r>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zh-TW" altLang="en-US"/>
                    </a:p>
                  </a:txBody>
                  <a:tcPr/>
                </a:tc>
                <a:tc>
                  <a:txBody>
                    <a:bodyPr/>
                    <a:lstStyle/>
                    <a:p>
                      <a:r>
                        <a:rPr lang="zh-TW" altLang="en-US" sz="1600" dirty="0"/>
                        <a:t>結案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27053623"/>
                  </a:ext>
                </a:extLst>
              </a:tr>
              <a:tr h="34942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2">
                  <a:txBody>
                    <a:bodyPr/>
                    <a:lstStyle/>
                    <a:p>
                      <a:r>
                        <a:rPr lang="zh-TW" altLang="en-US" sz="1600" dirty="0"/>
                        <a:t>涉不當管教</a:t>
                      </a:r>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zh-TW" altLang="en-US"/>
                    </a:p>
                  </a:txBody>
                  <a:tcPr/>
                </a:tc>
                <a:tc>
                  <a:txBody>
                    <a:bodyPr/>
                    <a:lstStyle/>
                    <a:p>
                      <a:r>
                        <a:rPr lang="zh-TW" altLang="zh-TW" sz="1600" kern="1200" dirty="0">
                          <a:solidFill>
                            <a:schemeClr val="dk1"/>
                          </a:solidFill>
                          <a:effectLst/>
                          <a:latin typeface="+mn-lt"/>
                          <a:ea typeface="+mn-ea"/>
                          <a:cs typeface="+mn-cs"/>
                        </a:rPr>
                        <a:t>教師成績考核會審議</a:t>
                      </a:r>
                      <a:r>
                        <a:rPr lang="zh-TW" altLang="zh-TW" sz="1600" dirty="0">
                          <a:effectLst/>
                        </a:rPr>
                        <a:t> </a:t>
                      </a:r>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35748966"/>
                  </a:ext>
                </a:extLst>
              </a:tr>
              <a:tr h="349429">
                <a:tc vMerge="1">
                  <a:txBody>
                    <a:bodyPr/>
                    <a:lstStyle/>
                    <a:p>
                      <a:r>
                        <a:rPr lang="zh-TW" altLang="en-US" sz="1600" b="1" dirty="0">
                          <a:solidFill>
                            <a:schemeClr val="tx1"/>
                          </a:solidFill>
                        </a:rPr>
                        <a:t>疑似師對生霸凌案件</a:t>
                      </a:r>
                      <a:endParaRPr lang="zh-TW" alt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rowSpan="2" gridSpan="2">
                  <a:txBody>
                    <a:bodyPr/>
                    <a:lstStyle/>
                    <a:p>
                      <a:r>
                        <a:rPr lang="zh-TW" altLang="en-US" sz="1600" dirty="0"/>
                        <a:t>涉霸凌</a:t>
                      </a:r>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hMerge="1">
                  <a:txBody>
                    <a:bodyPr/>
                    <a:lstStyle/>
                    <a:p>
                      <a:endParaRPr lang="zh-TW" altLang="en-US"/>
                    </a:p>
                  </a:txBody>
                  <a:tcPr/>
                </a:tc>
                <a:tc rowSpan="2">
                  <a:txBody>
                    <a:bodyPr/>
                    <a:lstStyle/>
                    <a:p>
                      <a:r>
                        <a:rPr lang="zh-TW" altLang="en-US" sz="1600" dirty="0"/>
                        <a:t>轉因應小組審議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03050949"/>
                  </a:ext>
                </a:extLst>
              </a:tr>
              <a:tr h="268958">
                <a:tc rowSpan="4">
                  <a:txBody>
                    <a:bodyPr/>
                    <a:lstStyle/>
                    <a:p>
                      <a:r>
                        <a:rPr lang="zh-TW" altLang="en-US" sz="1600" b="1" dirty="0">
                          <a:solidFill>
                            <a:schemeClr val="tx1"/>
                          </a:solidFill>
                        </a:rPr>
                        <a:t>疑似</a:t>
                      </a:r>
                      <a:r>
                        <a:rPr lang="zh-TW" altLang="en-US" sz="1600" b="1" dirty="0">
                          <a:solidFill>
                            <a:schemeClr val="bg1"/>
                          </a:solidFill>
                        </a:rPr>
                        <a:t>師對生</a:t>
                      </a:r>
                      <a:r>
                        <a:rPr lang="zh-TW" altLang="en-US" sz="1600" b="1" dirty="0">
                          <a:solidFill>
                            <a:schemeClr val="tx1"/>
                          </a:solidFill>
                        </a:rPr>
                        <a:t>霸凌案件</a:t>
                      </a:r>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vMerge="1">
                  <a:txBody>
                    <a:bodyPr/>
                    <a:lstStyle/>
                    <a:p>
                      <a:endParaRPr lang="zh-TW" altLang="en-US" dirty="0"/>
                    </a:p>
                  </a:txBody>
                  <a:tcPr/>
                </a:tc>
                <a:tc vMerge="1">
                  <a:txBody>
                    <a:bodyPr/>
                    <a:lstStyle/>
                    <a:p>
                      <a:r>
                        <a:rPr lang="zh-TW" altLang="zh-TW" sz="1600" b="1" kern="1200" dirty="0">
                          <a:solidFill>
                            <a:schemeClr val="dk1"/>
                          </a:solidFill>
                          <a:effectLst/>
                          <a:latin typeface="+mn-lt"/>
                          <a:ea typeface="+mn-ea"/>
                          <a:cs typeface="+mn-cs"/>
                        </a:rPr>
                        <a:t>個工作日</a:t>
                      </a:r>
                      <a:r>
                        <a:rPr lang="zh-TW" altLang="zh-TW" sz="1600" kern="1200" dirty="0">
                          <a:solidFill>
                            <a:schemeClr val="dk1"/>
                          </a:solidFill>
                          <a:effectLst/>
                          <a:latin typeface="+mn-lt"/>
                          <a:ea typeface="+mn-ea"/>
                          <a:cs typeface="+mn-cs"/>
                        </a:rPr>
                        <a:t>內召開防制</a:t>
                      </a:r>
                      <a:r>
                        <a:rPr lang="zh-TW" altLang="zh-TW" sz="1600" kern="1200" dirty="0">
                          <a:solidFill>
                            <a:srgbClr val="FF0000"/>
                          </a:solidFill>
                          <a:effectLst/>
                          <a:latin typeface="+mn-lt"/>
                          <a:ea typeface="+mn-ea"/>
                          <a:cs typeface="+mn-cs"/>
                        </a:rPr>
                        <a:t>校園霸凌因應小組</a:t>
                      </a:r>
                      <a:r>
                        <a:rPr lang="en-US" altLang="zh-TW" sz="1600" kern="1200" dirty="0">
                          <a:solidFill>
                            <a:schemeClr val="dk1"/>
                          </a:solidFill>
                          <a:effectLst/>
                          <a:latin typeface="+mn-lt"/>
                          <a:ea typeface="+mn-ea"/>
                          <a:cs typeface="+mn-cs"/>
                        </a:rPr>
                        <a:t>(</a:t>
                      </a:r>
                      <a:r>
                        <a:rPr lang="zh-TW" altLang="zh-TW" sz="1600" kern="1200" dirty="0">
                          <a:solidFill>
                            <a:schemeClr val="dk1"/>
                          </a:solidFill>
                          <a:effectLst/>
                          <a:latin typeface="+mn-lt"/>
                          <a:ea typeface="+mn-ea"/>
                          <a:cs typeface="+mn-cs"/>
                        </a:rPr>
                        <a:t>以下簡稱</a:t>
                      </a:r>
                      <a:r>
                        <a:rPr lang="zh-TW" altLang="zh-TW" sz="1600" b="1" u="sng" kern="1200" dirty="0">
                          <a:solidFill>
                            <a:schemeClr val="dk1"/>
                          </a:solidFill>
                          <a:effectLst/>
                          <a:latin typeface="+mn-lt"/>
                          <a:ea typeface="+mn-ea"/>
                          <a:cs typeface="+mn-cs"/>
                        </a:rPr>
                        <a:t>因應小組</a:t>
                      </a:r>
                      <a:r>
                        <a:rPr lang="en-US" altLang="zh-TW" sz="1600" kern="1200" dirty="0">
                          <a:solidFill>
                            <a:schemeClr val="dk1"/>
                          </a:solidFill>
                          <a:effectLst/>
                          <a:latin typeface="+mn-lt"/>
                          <a:ea typeface="+mn-ea"/>
                          <a:cs typeface="+mn-cs"/>
                        </a:rPr>
                        <a:t>)</a:t>
                      </a:r>
                      <a:r>
                        <a:rPr lang="zh-TW" altLang="zh-TW" sz="1600" kern="1200" dirty="0">
                          <a:solidFill>
                            <a:srgbClr val="FF0000"/>
                          </a:solidFill>
                          <a:effectLst/>
                          <a:latin typeface="+mn-lt"/>
                          <a:ea typeface="+mn-ea"/>
                          <a:cs typeface="+mn-cs"/>
                        </a:rPr>
                        <a:t>會議</a:t>
                      </a:r>
                      <a:r>
                        <a:rPr lang="zh-TW" altLang="zh-TW" sz="1600" kern="1200" dirty="0">
                          <a:solidFill>
                            <a:schemeClr val="dk1"/>
                          </a:solidFill>
                          <a:effectLst/>
                          <a:latin typeface="+mn-lt"/>
                          <a:ea typeface="+mn-ea"/>
                          <a:cs typeface="+mn-cs"/>
                        </a:rPr>
                        <a:t>審議。</a:t>
                      </a:r>
                      <a:r>
                        <a:rPr lang="zh-TW" altLang="zh-TW" sz="1600" dirty="0">
                          <a:effectLst/>
                        </a:rPr>
                        <a:t> </a:t>
                      </a:r>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r>
                        <a:rPr lang="en-US" altLang="zh-TW" sz="1600" b="0" kern="1200" dirty="0">
                          <a:solidFill>
                            <a:schemeClr val="tx1"/>
                          </a:solidFill>
                          <a:effectLst/>
                          <a:latin typeface="+mn-lt"/>
                          <a:ea typeface="+mn-ea"/>
                          <a:cs typeface="+mn-cs"/>
                        </a:rPr>
                        <a:t>1.</a:t>
                      </a:r>
                      <a:r>
                        <a:rPr lang="zh-TW" altLang="en-US" sz="1600" b="0" kern="1200" dirty="0">
                          <a:solidFill>
                            <a:schemeClr val="tx1"/>
                          </a:solidFill>
                          <a:effectLst/>
                          <a:latin typeface="+mn-lt"/>
                          <a:ea typeface="+mn-ea"/>
                          <a:cs typeface="+mn-cs"/>
                        </a:rPr>
                        <a:t>可組調查小組，由因應小組指派委員</a:t>
                      </a:r>
                      <a:r>
                        <a:rPr lang="en-US" sz="1600" b="0" kern="1200" dirty="0">
                          <a:solidFill>
                            <a:schemeClr val="tx1"/>
                          </a:solidFill>
                          <a:effectLst/>
                          <a:latin typeface="+mn-lt"/>
                          <a:ea typeface="+mn-ea"/>
                          <a:cs typeface="+mn-cs"/>
                        </a:rPr>
                        <a:t>3</a:t>
                      </a:r>
                      <a:r>
                        <a:rPr lang="zh-TW" altLang="en-US" sz="1600" b="0" kern="1200" dirty="0">
                          <a:solidFill>
                            <a:schemeClr val="tx1"/>
                          </a:solidFill>
                          <a:effectLst/>
                          <a:latin typeface="+mn-lt"/>
                          <a:ea typeface="+mn-ea"/>
                          <a:cs typeface="+mn-cs"/>
                        </a:rPr>
                        <a:t>人以上組成調查小組。</a:t>
                      </a:r>
                    </a:p>
                    <a:p>
                      <a:r>
                        <a:rPr lang="en-US" altLang="zh-TW" sz="1600" b="0" kern="1200" dirty="0">
                          <a:solidFill>
                            <a:schemeClr val="tx1"/>
                          </a:solidFill>
                          <a:effectLst/>
                          <a:latin typeface="+mn-lt"/>
                          <a:ea typeface="+mn-ea"/>
                          <a:cs typeface="+mn-cs"/>
                        </a:rPr>
                        <a:t>2.</a:t>
                      </a:r>
                      <a:r>
                        <a:rPr lang="zh-TW" altLang="en-US" sz="1600" b="1" kern="1200" dirty="0">
                          <a:solidFill>
                            <a:schemeClr val="tx1"/>
                          </a:solidFill>
                          <a:effectLst/>
                          <a:latin typeface="+mn-lt"/>
                          <a:ea typeface="+mn-ea"/>
                          <a:cs typeface="+mn-cs"/>
                        </a:rPr>
                        <a:t>亦可不組調查小組，由因應小組直接進行調查</a:t>
                      </a:r>
                      <a:r>
                        <a:rPr lang="zh-TW" altLang="en-US" sz="1600" b="0" kern="1200" dirty="0">
                          <a:solidFill>
                            <a:schemeClr val="tx1"/>
                          </a:solidFill>
                          <a:effectLst/>
                          <a:latin typeface="+mn-lt"/>
                          <a:ea typeface="+mn-ea"/>
                          <a:cs typeface="+mn-cs"/>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r>
                        <a:rPr lang="zh-TW" altLang="zh-TW" sz="1600" u="none" kern="1200" dirty="0">
                          <a:solidFill>
                            <a:schemeClr val="dk1"/>
                          </a:solidFill>
                          <a:effectLst/>
                          <a:latin typeface="+mn-lt"/>
                          <a:ea typeface="+mn-ea"/>
                          <a:cs typeface="+mn-cs"/>
                        </a:rPr>
                        <a:t>申請調查、檢舉、移送之次日起</a:t>
                      </a:r>
                      <a:r>
                        <a:rPr lang="zh-TW" altLang="zh-TW" sz="1600" b="1" u="none" kern="1200" dirty="0">
                          <a:solidFill>
                            <a:schemeClr val="dk1"/>
                          </a:solidFill>
                          <a:effectLst/>
                          <a:latin typeface="+mn-lt"/>
                          <a:ea typeface="+mn-ea"/>
                          <a:cs typeface="+mn-cs"/>
                        </a:rPr>
                        <a:t>二個月</a:t>
                      </a:r>
                      <a:r>
                        <a:rPr lang="zh-TW" altLang="zh-TW" sz="1600" u="none" kern="1200" dirty="0">
                          <a:solidFill>
                            <a:schemeClr val="dk1"/>
                          </a:solidFill>
                          <a:effectLst/>
                          <a:latin typeface="+mn-lt"/>
                          <a:ea typeface="+mn-ea"/>
                          <a:cs typeface="+mn-cs"/>
                        </a:rPr>
                        <a:t>內完成調查；得延長，延長以</a:t>
                      </a:r>
                      <a:r>
                        <a:rPr lang="zh-TW" altLang="zh-TW" sz="1600" b="1" u="none" kern="1200" dirty="0">
                          <a:solidFill>
                            <a:schemeClr val="dk1"/>
                          </a:solidFill>
                          <a:effectLst/>
                          <a:latin typeface="+mn-lt"/>
                          <a:ea typeface="+mn-ea"/>
                          <a:cs typeface="+mn-cs"/>
                        </a:rPr>
                        <a:t>二次</a:t>
                      </a:r>
                      <a:r>
                        <a:rPr lang="zh-TW" altLang="zh-TW" sz="1600" u="none" kern="1200" dirty="0">
                          <a:solidFill>
                            <a:schemeClr val="dk1"/>
                          </a:solidFill>
                          <a:effectLst/>
                          <a:latin typeface="+mn-lt"/>
                          <a:ea typeface="+mn-ea"/>
                          <a:cs typeface="+mn-cs"/>
                        </a:rPr>
                        <a:t>為限，每次不得逾</a:t>
                      </a:r>
                      <a:r>
                        <a:rPr lang="zh-TW" altLang="zh-TW" sz="1600" b="1" u="none" kern="1200" dirty="0">
                          <a:solidFill>
                            <a:schemeClr val="dk1"/>
                          </a:solidFill>
                          <a:effectLst/>
                          <a:latin typeface="+mn-lt"/>
                          <a:ea typeface="+mn-ea"/>
                          <a:cs typeface="+mn-cs"/>
                        </a:rPr>
                        <a:t>一個月</a:t>
                      </a:r>
                      <a:r>
                        <a:rPr lang="zh-TW" altLang="zh-TW" sz="1600" u="none" kern="1200" dirty="0">
                          <a:solidFill>
                            <a:schemeClr val="dk1"/>
                          </a:solidFill>
                          <a:effectLst/>
                          <a:latin typeface="+mn-lt"/>
                          <a:ea typeface="+mn-ea"/>
                          <a:cs typeface="+mn-cs"/>
                        </a:rPr>
                        <a:t>，並應通知申請人及行為人。</a:t>
                      </a:r>
                      <a:r>
                        <a:rPr lang="zh-TW" altLang="zh-TW" sz="1600" u="none" dirty="0">
                          <a:effectLst/>
                        </a:rPr>
                        <a:t> </a:t>
                      </a:r>
                      <a:endParaRPr lang="zh-TW" altLang="en-US" sz="1600" u="non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vMerge="1">
                  <a:txBody>
                    <a:bodyPr/>
                    <a:lstStyle/>
                    <a:p>
                      <a:r>
                        <a:rPr lang="zh-TW" altLang="en-US" sz="1600" dirty="0"/>
                        <a:t>不屬實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vMerge="1">
                  <a:txBody>
                    <a:bodyPr/>
                    <a:lstStyle/>
                    <a:p>
                      <a:endParaRPr lang="zh-TW" altLang="en-US"/>
                    </a:p>
                  </a:txBody>
                  <a:tcPr/>
                </a:tc>
                <a:tc hMerge="1" vMerge="1">
                  <a:txBody>
                    <a:bodyPr/>
                    <a:lstStyle/>
                    <a:p>
                      <a:endParaRPr lang="zh-TW" altLang="en-US"/>
                    </a:p>
                  </a:txBody>
                  <a:tcPr/>
                </a:tc>
                <a:tc vMerge="1">
                  <a:txBody>
                    <a:bodyPr/>
                    <a:lstStyle/>
                    <a:p>
                      <a:r>
                        <a:rPr lang="zh-TW" altLang="en-US" sz="1600" dirty="0"/>
                        <a:t>結案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98638493"/>
                  </a:ext>
                </a:extLst>
              </a:tr>
              <a:tr h="216979">
                <a:tc vMerge="1">
                  <a:txBody>
                    <a:bodyPr/>
                    <a:lstStyle/>
                    <a:p>
                      <a:endParaRPr lang="zh-TW" altLang="en-US"/>
                    </a:p>
                  </a:txBody>
                  <a:tcPr/>
                </a:tc>
                <a:tc vMerge="1">
                  <a:txBody>
                    <a:bodyPr/>
                    <a:lstStyle/>
                    <a:p>
                      <a:endParaRPr lang="zh-TW" altLang="en-US"/>
                    </a:p>
                  </a:txBody>
                  <a:tcPr/>
                </a:tc>
                <a:tc rowSpan="3">
                  <a:txBody>
                    <a:bodyPr/>
                    <a:lstStyle/>
                    <a:p>
                      <a:r>
                        <a:rPr lang="zh-TW" altLang="zh-TW" sz="1600" b="1" kern="1200">
                          <a:solidFill>
                            <a:schemeClr val="dk1"/>
                          </a:solidFill>
                          <a:effectLst/>
                          <a:latin typeface="+mn-lt"/>
                          <a:ea typeface="+mn-ea"/>
                          <a:cs typeface="+mn-cs"/>
                        </a:rPr>
                        <a:t>個工作日</a:t>
                      </a:r>
                      <a:r>
                        <a:rPr lang="zh-TW" altLang="zh-TW" sz="1600" kern="1200">
                          <a:solidFill>
                            <a:schemeClr val="dk1"/>
                          </a:solidFill>
                          <a:effectLst/>
                          <a:latin typeface="+mn-lt"/>
                          <a:ea typeface="+mn-ea"/>
                          <a:cs typeface="+mn-cs"/>
                        </a:rPr>
                        <a:t>內召開防制</a:t>
                      </a:r>
                      <a:r>
                        <a:rPr lang="zh-TW" altLang="zh-TW" sz="1600" kern="1200">
                          <a:solidFill>
                            <a:srgbClr val="FF0000"/>
                          </a:solidFill>
                          <a:effectLst/>
                          <a:latin typeface="+mn-lt"/>
                          <a:ea typeface="+mn-ea"/>
                          <a:cs typeface="+mn-cs"/>
                        </a:rPr>
                        <a:t>校園霸凌因應小組</a:t>
                      </a:r>
                      <a:r>
                        <a:rPr lang="en-US" altLang="zh-TW" sz="1600" kern="1200">
                          <a:solidFill>
                            <a:schemeClr val="dk1"/>
                          </a:solidFill>
                          <a:effectLst/>
                          <a:latin typeface="+mn-lt"/>
                          <a:ea typeface="+mn-ea"/>
                          <a:cs typeface="+mn-cs"/>
                        </a:rPr>
                        <a:t>(</a:t>
                      </a:r>
                      <a:r>
                        <a:rPr lang="zh-TW" altLang="zh-TW" sz="1600" kern="1200">
                          <a:solidFill>
                            <a:schemeClr val="dk1"/>
                          </a:solidFill>
                          <a:effectLst/>
                          <a:latin typeface="+mn-lt"/>
                          <a:ea typeface="+mn-ea"/>
                          <a:cs typeface="+mn-cs"/>
                        </a:rPr>
                        <a:t>以下簡稱</a:t>
                      </a:r>
                      <a:r>
                        <a:rPr lang="zh-TW" altLang="zh-TW" sz="1600" b="1" u="sng" kern="1200">
                          <a:solidFill>
                            <a:schemeClr val="dk1"/>
                          </a:solidFill>
                          <a:effectLst/>
                          <a:latin typeface="+mn-lt"/>
                          <a:ea typeface="+mn-ea"/>
                          <a:cs typeface="+mn-cs"/>
                        </a:rPr>
                        <a:t>因應小組</a:t>
                      </a:r>
                      <a:r>
                        <a:rPr lang="en-US" altLang="zh-TW" sz="1600" kern="1200">
                          <a:solidFill>
                            <a:schemeClr val="dk1"/>
                          </a:solidFill>
                          <a:effectLst/>
                          <a:latin typeface="+mn-lt"/>
                          <a:ea typeface="+mn-ea"/>
                          <a:cs typeface="+mn-cs"/>
                        </a:rPr>
                        <a:t>)</a:t>
                      </a:r>
                      <a:r>
                        <a:rPr lang="zh-TW" altLang="zh-TW" sz="1600" kern="1200">
                          <a:solidFill>
                            <a:srgbClr val="FF0000"/>
                          </a:solidFill>
                          <a:effectLst/>
                          <a:latin typeface="+mn-lt"/>
                          <a:ea typeface="+mn-ea"/>
                          <a:cs typeface="+mn-cs"/>
                        </a:rPr>
                        <a:t>會議</a:t>
                      </a:r>
                      <a:r>
                        <a:rPr lang="zh-TW" altLang="zh-TW" sz="1600" kern="1200">
                          <a:solidFill>
                            <a:schemeClr val="dk1"/>
                          </a:solidFill>
                          <a:effectLst/>
                          <a:latin typeface="+mn-lt"/>
                          <a:ea typeface="+mn-ea"/>
                          <a:cs typeface="+mn-cs"/>
                        </a:rPr>
                        <a:t>審議。</a:t>
                      </a:r>
                      <a:r>
                        <a:rPr lang="zh-TW" altLang="zh-TW" sz="1600">
                          <a:effectLst/>
                        </a:rPr>
                        <a:t> </a:t>
                      </a:r>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3">
                  <a:txBody>
                    <a:bodyPr/>
                    <a:lstStyle/>
                    <a:p>
                      <a:r>
                        <a:rPr lang="en-US" altLang="zh-TW" sz="1600" b="0" kern="1200">
                          <a:solidFill>
                            <a:schemeClr val="tx1"/>
                          </a:solidFill>
                          <a:effectLst/>
                          <a:latin typeface="+mn-lt"/>
                          <a:ea typeface="+mn-ea"/>
                          <a:cs typeface="+mn-cs"/>
                        </a:rPr>
                        <a:t>1.</a:t>
                      </a:r>
                      <a:r>
                        <a:rPr lang="zh-TW" altLang="en-US" sz="1600" b="0" kern="1200">
                          <a:solidFill>
                            <a:schemeClr val="tx1"/>
                          </a:solidFill>
                          <a:effectLst/>
                          <a:latin typeface="+mn-lt"/>
                          <a:ea typeface="+mn-ea"/>
                          <a:cs typeface="+mn-cs"/>
                        </a:rPr>
                        <a:t>可組調查小組，由因應小組指派委員</a:t>
                      </a:r>
                      <a:r>
                        <a:rPr lang="en-US" sz="1600" b="0" kern="1200">
                          <a:solidFill>
                            <a:schemeClr val="tx1"/>
                          </a:solidFill>
                          <a:effectLst/>
                          <a:latin typeface="+mn-lt"/>
                          <a:ea typeface="+mn-ea"/>
                          <a:cs typeface="+mn-cs"/>
                        </a:rPr>
                        <a:t>3</a:t>
                      </a:r>
                      <a:r>
                        <a:rPr lang="zh-TW" altLang="en-US" sz="1600" b="0" kern="1200">
                          <a:solidFill>
                            <a:schemeClr val="tx1"/>
                          </a:solidFill>
                          <a:effectLst/>
                          <a:latin typeface="+mn-lt"/>
                          <a:ea typeface="+mn-ea"/>
                          <a:cs typeface="+mn-cs"/>
                        </a:rPr>
                        <a:t>人以上組成調查小組。</a:t>
                      </a:r>
                    </a:p>
                    <a:p>
                      <a:r>
                        <a:rPr lang="en-US" altLang="zh-TW" sz="1600" b="0" kern="1200">
                          <a:solidFill>
                            <a:schemeClr val="tx1"/>
                          </a:solidFill>
                          <a:effectLst/>
                          <a:latin typeface="+mn-lt"/>
                          <a:ea typeface="+mn-ea"/>
                          <a:cs typeface="+mn-cs"/>
                        </a:rPr>
                        <a:t>2.</a:t>
                      </a:r>
                      <a:r>
                        <a:rPr lang="zh-TW" altLang="en-US" sz="1600" b="1" kern="1200">
                          <a:solidFill>
                            <a:schemeClr val="tx1"/>
                          </a:solidFill>
                          <a:effectLst/>
                          <a:latin typeface="+mn-lt"/>
                          <a:ea typeface="+mn-ea"/>
                          <a:cs typeface="+mn-cs"/>
                        </a:rPr>
                        <a:t>亦可不組調查小組，由因應小組直接進行調查</a:t>
                      </a:r>
                      <a:r>
                        <a:rPr lang="zh-TW" altLang="en-US" sz="1600" b="0" kern="1200">
                          <a:solidFill>
                            <a:schemeClr val="tx1"/>
                          </a:solidFill>
                          <a:effectLst/>
                          <a:latin typeface="+mn-lt"/>
                          <a:ea typeface="+mn-ea"/>
                          <a:cs typeface="+mn-cs"/>
                        </a:rPr>
                        <a:t>。</a:t>
                      </a:r>
                      <a:endParaRPr lang="zh-TW" alt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3">
                  <a:txBody>
                    <a:bodyPr/>
                    <a:lstStyle/>
                    <a:p>
                      <a:r>
                        <a:rPr lang="zh-TW" altLang="zh-TW" sz="1600" u="none" kern="1200">
                          <a:solidFill>
                            <a:schemeClr val="dk1"/>
                          </a:solidFill>
                          <a:effectLst/>
                          <a:latin typeface="+mn-lt"/>
                          <a:ea typeface="+mn-ea"/>
                          <a:cs typeface="+mn-cs"/>
                        </a:rPr>
                        <a:t>申請調查、檢舉、移送之次日起</a:t>
                      </a:r>
                      <a:r>
                        <a:rPr lang="zh-TW" altLang="zh-TW" sz="1600" b="1" u="none" kern="1200">
                          <a:solidFill>
                            <a:schemeClr val="dk1"/>
                          </a:solidFill>
                          <a:effectLst/>
                          <a:latin typeface="+mn-lt"/>
                          <a:ea typeface="+mn-ea"/>
                          <a:cs typeface="+mn-cs"/>
                        </a:rPr>
                        <a:t>二個月</a:t>
                      </a:r>
                      <a:r>
                        <a:rPr lang="zh-TW" altLang="zh-TW" sz="1600" u="none" kern="1200">
                          <a:solidFill>
                            <a:schemeClr val="dk1"/>
                          </a:solidFill>
                          <a:effectLst/>
                          <a:latin typeface="+mn-lt"/>
                          <a:ea typeface="+mn-ea"/>
                          <a:cs typeface="+mn-cs"/>
                        </a:rPr>
                        <a:t>內完成調查；得延長，延長以</a:t>
                      </a:r>
                      <a:r>
                        <a:rPr lang="zh-TW" altLang="zh-TW" sz="1600" b="1" u="none" kern="1200">
                          <a:solidFill>
                            <a:schemeClr val="dk1"/>
                          </a:solidFill>
                          <a:effectLst/>
                          <a:latin typeface="+mn-lt"/>
                          <a:ea typeface="+mn-ea"/>
                          <a:cs typeface="+mn-cs"/>
                        </a:rPr>
                        <a:t>二次</a:t>
                      </a:r>
                      <a:r>
                        <a:rPr lang="zh-TW" altLang="zh-TW" sz="1600" u="none" kern="1200">
                          <a:solidFill>
                            <a:schemeClr val="dk1"/>
                          </a:solidFill>
                          <a:effectLst/>
                          <a:latin typeface="+mn-lt"/>
                          <a:ea typeface="+mn-ea"/>
                          <a:cs typeface="+mn-cs"/>
                        </a:rPr>
                        <a:t>為限，每次不得逾</a:t>
                      </a:r>
                      <a:r>
                        <a:rPr lang="zh-TW" altLang="zh-TW" sz="1600" b="1" u="none" kern="1200">
                          <a:solidFill>
                            <a:schemeClr val="dk1"/>
                          </a:solidFill>
                          <a:effectLst/>
                          <a:latin typeface="+mn-lt"/>
                          <a:ea typeface="+mn-ea"/>
                          <a:cs typeface="+mn-cs"/>
                        </a:rPr>
                        <a:t>一個月</a:t>
                      </a:r>
                      <a:r>
                        <a:rPr lang="zh-TW" altLang="zh-TW" sz="1600" u="none" kern="1200">
                          <a:solidFill>
                            <a:schemeClr val="dk1"/>
                          </a:solidFill>
                          <a:effectLst/>
                          <a:latin typeface="+mn-lt"/>
                          <a:ea typeface="+mn-ea"/>
                          <a:cs typeface="+mn-cs"/>
                        </a:rPr>
                        <a:t>，並應通知申請人及行為人。</a:t>
                      </a:r>
                      <a:r>
                        <a:rPr lang="zh-TW" altLang="zh-TW" sz="1600" u="none">
                          <a:effectLst/>
                        </a:rPr>
                        <a:t> </a:t>
                      </a:r>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3">
                  <a:txBody>
                    <a:bodyPr/>
                    <a:lstStyle/>
                    <a:p>
                      <a:r>
                        <a:rPr lang="zh-TW" altLang="en-US" sz="1600"/>
                        <a:t>不屬實</a:t>
                      </a:r>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a:txBody>
                    <a:bodyPr/>
                    <a:lstStyle/>
                    <a:p>
                      <a:r>
                        <a:rPr lang="zh-TW" altLang="en-US" sz="1600" dirty="0"/>
                        <a:t>結案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160040"/>
                  </a:ext>
                </a:extLst>
              </a:tr>
              <a:tr h="40013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rowSpan="2">
                  <a:txBody>
                    <a:bodyPr/>
                    <a:lstStyle/>
                    <a:p>
                      <a:r>
                        <a:rPr lang="zh-TW" altLang="en-US" sz="1600" dirty="0"/>
                        <a:t>屬實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effectLst/>
                        </a:rPr>
                        <a:t>送教評會</a:t>
                      </a:r>
                      <a:endParaRPr lang="zh-TW" altLang="zh-TW" sz="160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a:solidFill>
                            <a:schemeClr val="tx1"/>
                          </a:solidFill>
                          <a:effectLst/>
                          <a:latin typeface="+mn-lt"/>
                          <a:ea typeface="+mn-ea"/>
                          <a:cs typeface="+mn-cs"/>
                        </a:rPr>
                        <a:t>涉</a:t>
                      </a:r>
                      <a:r>
                        <a:rPr lang="zh-TW" altLang="zh-TW" sz="1600" b="0" kern="1200">
                          <a:solidFill>
                            <a:schemeClr val="tx1"/>
                          </a:solidFill>
                          <a:effectLst/>
                          <a:latin typeface="+mn-lt"/>
                          <a:ea typeface="+mn-ea"/>
                          <a:cs typeface="+mn-cs"/>
                        </a:rPr>
                        <a:t>教師法第</a:t>
                      </a:r>
                      <a:r>
                        <a:rPr lang="en-US" altLang="zh-TW" sz="1600" b="0" kern="1200">
                          <a:solidFill>
                            <a:schemeClr val="tx1"/>
                          </a:solidFill>
                          <a:effectLst/>
                          <a:latin typeface="+mn-lt"/>
                          <a:ea typeface="+mn-ea"/>
                          <a:cs typeface="+mn-cs"/>
                        </a:rPr>
                        <a:t>14</a:t>
                      </a:r>
                      <a:r>
                        <a:rPr lang="zh-TW" altLang="zh-TW" sz="1600" b="0" kern="1200">
                          <a:solidFill>
                            <a:schemeClr val="tx1"/>
                          </a:solidFill>
                          <a:effectLst/>
                          <a:latin typeface="+mn-lt"/>
                          <a:ea typeface="+mn-ea"/>
                          <a:cs typeface="+mn-cs"/>
                        </a:rPr>
                        <a:t>、</a:t>
                      </a:r>
                      <a:r>
                        <a:rPr lang="en-US" altLang="zh-TW" sz="1600" b="0" kern="1200">
                          <a:solidFill>
                            <a:schemeClr val="tx1"/>
                          </a:solidFill>
                          <a:effectLst/>
                          <a:latin typeface="+mn-lt"/>
                          <a:ea typeface="+mn-ea"/>
                          <a:cs typeface="+mn-cs"/>
                        </a:rPr>
                        <a:t>15</a:t>
                      </a:r>
                      <a:r>
                        <a:rPr lang="zh-TW" altLang="zh-TW" sz="1600" b="0" kern="1200">
                          <a:solidFill>
                            <a:schemeClr val="tx1"/>
                          </a:solidFill>
                          <a:effectLst/>
                          <a:latin typeface="+mn-lt"/>
                          <a:ea typeface="+mn-ea"/>
                          <a:cs typeface="+mn-cs"/>
                        </a:rPr>
                        <a:t>或</a:t>
                      </a:r>
                      <a:r>
                        <a:rPr lang="en-US" altLang="zh-TW" sz="1600" b="0" kern="1200">
                          <a:solidFill>
                            <a:schemeClr val="tx1"/>
                          </a:solidFill>
                          <a:effectLst/>
                          <a:latin typeface="+mn-lt"/>
                          <a:ea typeface="+mn-ea"/>
                          <a:cs typeface="+mn-cs"/>
                        </a:rPr>
                        <a:t>18</a:t>
                      </a:r>
                      <a:r>
                        <a:rPr lang="zh-TW" altLang="zh-TW" sz="1600" b="0" kern="1200">
                          <a:solidFill>
                            <a:schemeClr val="tx1"/>
                          </a:solidFill>
                          <a:effectLst/>
                          <a:latin typeface="+mn-lt"/>
                          <a:ea typeface="+mn-ea"/>
                          <a:cs typeface="+mn-cs"/>
                        </a:rPr>
                        <a:t>條規定</a:t>
                      </a:r>
                      <a:r>
                        <a:rPr lang="zh-TW" altLang="zh-TW" sz="1600" b="0">
                          <a:solidFill>
                            <a:schemeClr val="tx1"/>
                          </a:solidFill>
                          <a:effectLst/>
                        </a:rPr>
                        <a:t> </a:t>
                      </a:r>
                      <a:endParaRPr lang="zh-TW" altLang="zh-TW" sz="160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rPr>
                        <a:t>停聘、解聘程序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14025051"/>
                  </a:ext>
                </a:extLst>
              </a:tr>
              <a:tr h="175052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dirty="0"/>
                    </a:p>
                  </a:txBody>
                  <a:tcPr/>
                </a:tc>
                <a:tc vMerge="1">
                  <a:txBody>
                    <a:bodyPr/>
                    <a:lstStyle/>
                    <a:p>
                      <a:endParaRPr lang="zh-TW" altLang="en-US"/>
                    </a:p>
                  </a:txBody>
                  <a:tcPr/>
                </a:tc>
                <a:tc>
                  <a:txBody>
                    <a:bodyPr/>
                    <a:lstStyle/>
                    <a:p>
                      <a:r>
                        <a:rPr lang="zh-TW" altLang="en-US" sz="1600" kern="1200" dirty="0">
                          <a:solidFill>
                            <a:schemeClr val="dk1"/>
                          </a:solidFill>
                          <a:effectLst/>
                          <a:latin typeface="+mn-lt"/>
                          <a:ea typeface="+mn-ea"/>
                          <a:cs typeface="+mn-cs"/>
                        </a:rPr>
                        <a:t>未達</a:t>
                      </a:r>
                      <a:r>
                        <a:rPr lang="zh-TW" altLang="zh-TW" sz="1600" kern="1200" dirty="0">
                          <a:solidFill>
                            <a:schemeClr val="dk1"/>
                          </a:solidFill>
                          <a:effectLst/>
                          <a:latin typeface="+mn-lt"/>
                          <a:ea typeface="+mn-ea"/>
                          <a:cs typeface="+mn-cs"/>
                        </a:rPr>
                        <a:t>教師法第</a:t>
                      </a:r>
                      <a:r>
                        <a:rPr lang="en-US" altLang="zh-TW" sz="1600" kern="1200" dirty="0">
                          <a:solidFill>
                            <a:schemeClr val="dk1"/>
                          </a:solidFill>
                          <a:effectLst/>
                          <a:latin typeface="+mn-lt"/>
                          <a:ea typeface="+mn-ea"/>
                          <a:cs typeface="+mn-cs"/>
                        </a:rPr>
                        <a:t>14</a:t>
                      </a:r>
                      <a:r>
                        <a:rPr lang="zh-TW" altLang="zh-TW" sz="1600" kern="1200" dirty="0">
                          <a:solidFill>
                            <a:schemeClr val="dk1"/>
                          </a:solidFill>
                          <a:effectLst/>
                          <a:latin typeface="+mn-lt"/>
                          <a:ea typeface="+mn-ea"/>
                          <a:cs typeface="+mn-cs"/>
                        </a:rPr>
                        <a:t>、</a:t>
                      </a:r>
                      <a:r>
                        <a:rPr lang="en-US" altLang="zh-TW" sz="1600" kern="1200" dirty="0">
                          <a:solidFill>
                            <a:schemeClr val="dk1"/>
                          </a:solidFill>
                          <a:effectLst/>
                          <a:latin typeface="+mn-lt"/>
                          <a:ea typeface="+mn-ea"/>
                          <a:cs typeface="+mn-cs"/>
                        </a:rPr>
                        <a:t>15</a:t>
                      </a:r>
                      <a:r>
                        <a:rPr lang="zh-TW" altLang="zh-TW" sz="1600" kern="1200" dirty="0">
                          <a:solidFill>
                            <a:schemeClr val="dk1"/>
                          </a:solidFill>
                          <a:effectLst/>
                          <a:latin typeface="+mn-lt"/>
                          <a:ea typeface="+mn-ea"/>
                          <a:cs typeface="+mn-cs"/>
                        </a:rPr>
                        <a:t>或</a:t>
                      </a:r>
                      <a:r>
                        <a:rPr lang="en-US" altLang="zh-TW" sz="1600" kern="1200" dirty="0">
                          <a:solidFill>
                            <a:schemeClr val="dk1"/>
                          </a:solidFill>
                          <a:effectLst/>
                          <a:latin typeface="+mn-lt"/>
                          <a:ea typeface="+mn-ea"/>
                          <a:cs typeface="+mn-cs"/>
                        </a:rPr>
                        <a:t>18</a:t>
                      </a:r>
                      <a:r>
                        <a:rPr lang="zh-TW" altLang="zh-TW" sz="1600" kern="1200" dirty="0">
                          <a:solidFill>
                            <a:schemeClr val="dk1"/>
                          </a:solidFill>
                          <a:effectLst/>
                          <a:latin typeface="+mn-lt"/>
                          <a:ea typeface="+mn-ea"/>
                          <a:cs typeface="+mn-cs"/>
                        </a:rPr>
                        <a:t>條規定</a:t>
                      </a:r>
                      <a:r>
                        <a:rPr lang="zh-TW" altLang="zh-TW" sz="1600" dirty="0">
                          <a:effectLst/>
                        </a:rPr>
                        <a:t> </a:t>
                      </a:r>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zh-TW" altLang="zh-TW" sz="1600" kern="1200" dirty="0">
                          <a:solidFill>
                            <a:schemeClr val="dk1"/>
                          </a:solidFill>
                          <a:effectLst/>
                          <a:latin typeface="+mn-lt"/>
                          <a:ea typeface="+mn-ea"/>
                          <a:cs typeface="+mn-cs"/>
                        </a:rPr>
                        <a:t>教師成績考核會審議</a:t>
                      </a:r>
                      <a:r>
                        <a:rPr lang="zh-TW" altLang="zh-TW" sz="1600" dirty="0">
                          <a:effectLst/>
                        </a:rPr>
                        <a:t> </a:t>
                      </a:r>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609124093"/>
                  </a:ext>
                </a:extLst>
              </a:tr>
            </a:tbl>
          </a:graphicData>
        </a:graphic>
      </p:graphicFrame>
      <p:grpSp>
        <p:nvGrpSpPr>
          <p:cNvPr id="8" name="群組 7">
            <a:extLst>
              <a:ext uri="{FF2B5EF4-FFF2-40B4-BE49-F238E27FC236}">
                <a16:creationId xmlns:a16="http://schemas.microsoft.com/office/drawing/2014/main" id="{1E6EC44C-093D-1142-ADAF-C70133E5FBB9}"/>
              </a:ext>
            </a:extLst>
          </p:cNvPr>
          <p:cNvGrpSpPr/>
          <p:nvPr/>
        </p:nvGrpSpPr>
        <p:grpSpPr>
          <a:xfrm>
            <a:off x="202105" y="-194991"/>
            <a:ext cx="12003068" cy="2190563"/>
            <a:chOff x="198459" y="162560"/>
            <a:chExt cx="11804453" cy="2190563"/>
          </a:xfrm>
        </p:grpSpPr>
        <p:graphicFrame>
          <p:nvGraphicFramePr>
            <p:cNvPr id="4" name="資料庫圖表 3">
              <a:extLst>
                <a:ext uri="{FF2B5EF4-FFF2-40B4-BE49-F238E27FC236}">
                  <a16:creationId xmlns:a16="http://schemas.microsoft.com/office/drawing/2014/main" id="{386243A5-D758-9F4F-BA38-DC8152B43556}"/>
                </a:ext>
              </a:extLst>
            </p:cNvPr>
            <p:cNvGraphicFramePr/>
            <p:nvPr/>
          </p:nvGraphicFramePr>
          <p:xfrm>
            <a:off x="198459" y="162560"/>
            <a:ext cx="7590874" cy="2190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形箭號 6">
              <a:extLst>
                <a:ext uri="{FF2B5EF4-FFF2-40B4-BE49-F238E27FC236}">
                  <a16:creationId xmlns:a16="http://schemas.microsoft.com/office/drawing/2014/main" id="{A008E3CB-8CCE-B04C-A087-CA83196F7A5A}"/>
                </a:ext>
              </a:extLst>
            </p:cNvPr>
            <p:cNvSpPr/>
            <p:nvPr/>
          </p:nvSpPr>
          <p:spPr>
            <a:xfrm>
              <a:off x="7312378" y="930827"/>
              <a:ext cx="4690534" cy="66435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TW" altLang="en-US" b="1" dirty="0">
                <a:solidFill>
                  <a:schemeClr val="tx1"/>
                </a:solidFill>
              </a:endParaRPr>
            </a:p>
          </p:txBody>
        </p:sp>
      </p:grpSp>
      <p:sp>
        <p:nvSpPr>
          <p:cNvPr id="9" name="標題 1">
            <a:extLst>
              <a:ext uri="{FF2B5EF4-FFF2-40B4-BE49-F238E27FC236}">
                <a16:creationId xmlns:a16="http://schemas.microsoft.com/office/drawing/2014/main" id="{DCBBCA95-BAFB-4C2D-B726-B0667AE7D8C8}"/>
              </a:ext>
            </a:extLst>
          </p:cNvPr>
          <p:cNvSpPr>
            <a:spLocks noGrp="1"/>
          </p:cNvSpPr>
          <p:nvPr>
            <p:ph type="title"/>
          </p:nvPr>
        </p:nvSpPr>
        <p:spPr>
          <a:xfrm>
            <a:off x="198456" y="-100532"/>
            <a:ext cx="6551117" cy="766839"/>
          </a:xfrm>
        </p:spPr>
        <p:txBody>
          <a:bodyPr>
            <a:normAutofit/>
          </a:bodyPr>
          <a:lstStyle/>
          <a:p>
            <a:r>
              <a:rPr lang="zh-TW" altLang="zh-TW" sz="2000" b="1" dirty="0">
                <a:latin typeface="微軟正黑體" panose="020B0604030504040204" pitchFamily="34" charset="-120"/>
                <a:ea typeface="微軟正黑體" panose="020B0604030504040204" pitchFamily="34" charset="-120"/>
              </a:rPr>
              <a:t>校園疑似體罰</a:t>
            </a:r>
            <a:r>
              <a:rPr lang="zh-TW" altLang="en-US" sz="2000" b="1" dirty="0">
                <a:latin typeface="微軟正黑體" panose="020B0604030504040204" pitchFamily="34" charset="-120"/>
                <a:ea typeface="微軟正黑體" panose="020B0604030504040204" pitchFamily="34" charset="-120"/>
              </a:rPr>
              <a:t>、霸凌</a:t>
            </a:r>
            <a:r>
              <a:rPr lang="zh-TW" altLang="zh-TW" sz="2000" b="1" dirty="0">
                <a:latin typeface="微軟正黑體" panose="020B0604030504040204" pitchFamily="34" charset="-120"/>
                <a:ea typeface="微軟正黑體" panose="020B0604030504040204" pitchFamily="34" charset="-120"/>
              </a:rPr>
              <a:t>事件處理</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特教科</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25222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73E9D2-3040-0446-B82D-DD55C3D171A1}"/>
              </a:ext>
            </a:extLst>
          </p:cNvPr>
          <p:cNvSpPr>
            <a:spLocks noGrp="1"/>
          </p:cNvSpPr>
          <p:nvPr>
            <p:ph type="title"/>
          </p:nvPr>
        </p:nvSpPr>
        <p:spPr/>
        <p:txBody>
          <a:bodyPr>
            <a:normAutofit/>
          </a:bodyPr>
          <a:lstStyle/>
          <a:p>
            <a:r>
              <a:rPr lang="zh-TW" altLang="en-US" sz="3600" dirty="0">
                <a:hlinkClick r:id="rId2"/>
              </a:rPr>
              <a:t>高級中等以下學校教師解聘不續聘停聘或資遣辦法</a:t>
            </a:r>
            <a:endParaRPr kumimoji="1" lang="zh-TW" altLang="en-US" sz="3600" dirty="0"/>
          </a:p>
        </p:txBody>
      </p:sp>
      <p:sp>
        <p:nvSpPr>
          <p:cNvPr id="3" name="內容版面配置區 2">
            <a:extLst>
              <a:ext uri="{FF2B5EF4-FFF2-40B4-BE49-F238E27FC236}">
                <a16:creationId xmlns:a16="http://schemas.microsoft.com/office/drawing/2014/main" id="{F589DBE7-60EB-904A-81B2-7006D34157E8}"/>
              </a:ext>
            </a:extLst>
          </p:cNvPr>
          <p:cNvSpPr>
            <a:spLocks noGrp="1"/>
          </p:cNvSpPr>
          <p:nvPr>
            <p:ph idx="1"/>
          </p:nvPr>
        </p:nvSpPr>
        <p:spPr>
          <a:xfrm>
            <a:off x="470263" y="1463040"/>
            <a:ext cx="10883537" cy="5029835"/>
          </a:xfrm>
        </p:spPr>
        <p:txBody>
          <a:bodyPr>
            <a:noAutofit/>
          </a:bodyPr>
          <a:lstStyle/>
          <a:p>
            <a:pPr>
              <a:lnSpc>
                <a:spcPts val="1820"/>
              </a:lnSpc>
            </a:pPr>
            <a:r>
              <a:rPr lang="zh-TW" altLang="en-US" sz="1600" dirty="0">
                <a:latin typeface="PingFang SC" panose="020B0400000000000000" pitchFamily="34" charset="-122"/>
                <a:ea typeface="PingFang SC" panose="020B0400000000000000" pitchFamily="34" charset="-122"/>
              </a:rPr>
              <a:t>第　四　條　　</a:t>
            </a:r>
            <a:br>
              <a:rPr lang="zh-TW" altLang="en-US" sz="1600" dirty="0">
                <a:latin typeface="PingFang SC" panose="020B0400000000000000" pitchFamily="34" charset="-122"/>
                <a:ea typeface="PingFang SC" panose="020B0400000000000000" pitchFamily="34" charset="-122"/>
              </a:rPr>
            </a:br>
            <a:r>
              <a:rPr lang="zh-TW" altLang="en-US" sz="1600" dirty="0">
                <a:latin typeface="PingFang SC" panose="020B0400000000000000" pitchFamily="34" charset="-122"/>
                <a:ea typeface="PingFang SC" panose="020B0400000000000000" pitchFamily="34" charset="-122"/>
              </a:rPr>
              <a:t>學校接獲檢舉或知悉教師疑似有第二條第四款情形，應於五日內召開校園事件處理會議（以下簡稱校事會議）審議。</a:t>
            </a:r>
            <a:br>
              <a:rPr lang="zh-TW" altLang="en-US" sz="1600" dirty="0">
                <a:latin typeface="PingFang SC" panose="020B0400000000000000" pitchFamily="34" charset="-122"/>
                <a:ea typeface="PingFang SC" panose="020B0400000000000000" pitchFamily="34" charset="-122"/>
              </a:rPr>
            </a:br>
            <a:r>
              <a:rPr lang="zh-TW" altLang="en-US" sz="1600" dirty="0">
                <a:latin typeface="PingFang SC" panose="020B0400000000000000" pitchFamily="34" charset="-122"/>
                <a:ea typeface="PingFang SC" panose="020B0400000000000000" pitchFamily="34" charset="-122"/>
              </a:rPr>
              <a:t>前項校事會議成員如下：</a:t>
            </a:r>
            <a:br>
              <a:rPr lang="zh-TW" altLang="en-US" sz="1600" dirty="0">
                <a:latin typeface="PingFang SC" panose="020B0400000000000000" pitchFamily="34" charset="-122"/>
                <a:ea typeface="PingFang SC" panose="020B0400000000000000" pitchFamily="34" charset="-122"/>
              </a:rPr>
            </a:br>
            <a:r>
              <a:rPr lang="zh-TW" altLang="en-US" sz="1600" dirty="0">
                <a:latin typeface="PingFang SC" panose="020B0400000000000000" pitchFamily="34" charset="-122"/>
                <a:ea typeface="PingFang SC" panose="020B0400000000000000" pitchFamily="34" charset="-122"/>
              </a:rPr>
              <a:t>一、校長。</a:t>
            </a:r>
            <a:br>
              <a:rPr lang="zh-TW" altLang="en-US" sz="1600" dirty="0">
                <a:latin typeface="PingFang SC" panose="020B0400000000000000" pitchFamily="34" charset="-122"/>
                <a:ea typeface="PingFang SC" panose="020B0400000000000000" pitchFamily="34" charset="-122"/>
              </a:rPr>
            </a:br>
            <a:r>
              <a:rPr lang="zh-TW" altLang="en-US" sz="1600" dirty="0">
                <a:latin typeface="PingFang SC" panose="020B0400000000000000" pitchFamily="34" charset="-122"/>
                <a:ea typeface="PingFang SC" panose="020B0400000000000000" pitchFamily="34" charset="-122"/>
              </a:rPr>
              <a:t>二、家長會代表一人。</a:t>
            </a:r>
            <a:br>
              <a:rPr lang="zh-TW" altLang="en-US" sz="1600" dirty="0">
                <a:latin typeface="PingFang SC" panose="020B0400000000000000" pitchFamily="34" charset="-122"/>
                <a:ea typeface="PingFang SC" panose="020B0400000000000000" pitchFamily="34" charset="-122"/>
              </a:rPr>
            </a:br>
            <a:r>
              <a:rPr lang="zh-TW" altLang="en-US" sz="1600" dirty="0">
                <a:latin typeface="PingFang SC" panose="020B0400000000000000" pitchFamily="34" charset="-122"/>
                <a:ea typeface="PingFang SC" panose="020B0400000000000000" pitchFamily="34" charset="-122"/>
              </a:rPr>
              <a:t>三、行政人員代表一人。</a:t>
            </a:r>
            <a:br>
              <a:rPr lang="zh-TW" altLang="en-US" sz="1600" dirty="0">
                <a:latin typeface="PingFang SC" panose="020B0400000000000000" pitchFamily="34" charset="-122"/>
                <a:ea typeface="PingFang SC" panose="020B0400000000000000" pitchFamily="34" charset="-122"/>
              </a:rPr>
            </a:br>
            <a:r>
              <a:rPr lang="zh-TW" altLang="en-US" sz="1600" dirty="0">
                <a:latin typeface="PingFang SC" panose="020B0400000000000000" pitchFamily="34" charset="-122"/>
                <a:ea typeface="PingFang SC" panose="020B0400000000000000" pitchFamily="34" charset="-122"/>
              </a:rPr>
              <a:t>四、學校教師會代表一人；學校無教師會者，由該校未兼行政或董事之教 師代表擔任。</a:t>
            </a:r>
            <a:br>
              <a:rPr lang="zh-TW" altLang="en-US" sz="1600" dirty="0">
                <a:latin typeface="PingFang SC" panose="020B0400000000000000" pitchFamily="34" charset="-122"/>
                <a:ea typeface="PingFang SC" panose="020B0400000000000000" pitchFamily="34" charset="-122"/>
              </a:rPr>
            </a:br>
            <a:r>
              <a:rPr lang="zh-TW" altLang="en-US" sz="1600" dirty="0">
                <a:latin typeface="PingFang SC" panose="020B0400000000000000" pitchFamily="34" charset="-122"/>
                <a:ea typeface="PingFang SC" panose="020B0400000000000000" pitchFamily="34" charset="-122"/>
              </a:rPr>
              <a:t>五、教育學者、法律專家、兒童及少年福利學者專家或社會公正人士一人。</a:t>
            </a:r>
            <a:endParaRPr lang="en-US" altLang="zh-TW" sz="1600" dirty="0">
              <a:latin typeface="PingFang SC" panose="020B0400000000000000" pitchFamily="34" charset="-122"/>
              <a:ea typeface="PingFang SC" panose="020B0400000000000000" pitchFamily="34" charset="-122"/>
            </a:endParaRPr>
          </a:p>
          <a:p>
            <a:pPr>
              <a:lnSpc>
                <a:spcPts val="1820"/>
              </a:lnSpc>
            </a:pPr>
            <a:r>
              <a:rPr lang="zh-TW" altLang="en-US" sz="1600" dirty="0">
                <a:latin typeface="PingFang SC" panose="020B0400000000000000" pitchFamily="34" charset="-122"/>
                <a:ea typeface="PingFang SC" panose="020B0400000000000000" pitchFamily="34" charset="-122"/>
              </a:rPr>
              <a:t>第　五　條　　</a:t>
            </a:r>
            <a:br>
              <a:rPr lang="zh-TW" altLang="en-US" sz="1600" dirty="0">
                <a:latin typeface="PingFang SC" panose="020B0400000000000000" pitchFamily="34" charset="-122"/>
                <a:ea typeface="PingFang SC" panose="020B0400000000000000" pitchFamily="34" charset="-122"/>
              </a:rPr>
            </a:br>
            <a:r>
              <a:rPr lang="zh-TW" altLang="en-US" sz="1600" dirty="0">
                <a:latin typeface="PingFang SC" panose="020B0400000000000000" pitchFamily="34" charset="-122"/>
                <a:ea typeface="PingFang SC" panose="020B0400000000000000" pitchFamily="34" charset="-122"/>
              </a:rPr>
              <a:t>學校調查教師疑似有第二條第四款情形時，應依下列規定辦理：</a:t>
            </a:r>
            <a:br>
              <a:rPr lang="zh-TW" altLang="en-US" sz="1600" dirty="0">
                <a:latin typeface="PingFang SC" panose="020B0400000000000000" pitchFamily="34" charset="-122"/>
                <a:ea typeface="PingFang SC" panose="020B0400000000000000" pitchFamily="34" charset="-122"/>
              </a:rPr>
            </a:br>
            <a:r>
              <a:rPr lang="zh-TW" altLang="en-US" sz="1600" dirty="0">
                <a:latin typeface="PingFang SC" panose="020B0400000000000000" pitchFamily="34" charset="-122"/>
                <a:ea typeface="PingFang SC" panose="020B0400000000000000" pitchFamily="34" charset="-122"/>
              </a:rPr>
              <a:t>一、校事會議應組成調查小組，成員以三人或五人為原則，應包括教師會代表及家長會代表，並得由校外教育學者、法律專家、兒童及少年福利學者專家或高級中等以下學校教師專業審查會組成及運作辦法（以下簡稱專審會辦法）所定教師專業審查會調查及輔導人才庫（以下簡稱人才庫）之調查員擔任；學校無教師會者，由該校未兼行政或董事之教師代表擔任。</a:t>
            </a:r>
            <a:endParaRPr lang="en-US" altLang="zh-TW" sz="1600" dirty="0">
              <a:latin typeface="PingFang SC" panose="020B0400000000000000" pitchFamily="34" charset="-122"/>
              <a:ea typeface="PingFang SC" panose="020B0400000000000000" pitchFamily="34" charset="-122"/>
            </a:endParaRPr>
          </a:p>
          <a:p>
            <a:pPr>
              <a:lnSpc>
                <a:spcPts val="1820"/>
              </a:lnSpc>
            </a:pPr>
            <a:r>
              <a:rPr lang="zh-TW" altLang="en-US" sz="1600" dirty="0">
                <a:latin typeface="PingFang SC" panose="020B0400000000000000" pitchFamily="34" charset="-122"/>
                <a:ea typeface="PingFang SC" panose="020B0400000000000000" pitchFamily="34" charset="-122"/>
              </a:rPr>
              <a:t>第　六　條　　</a:t>
            </a:r>
            <a:br>
              <a:rPr lang="zh-TW" altLang="en-US" sz="1600" dirty="0">
                <a:latin typeface="PingFang SC" panose="020B0400000000000000" pitchFamily="34" charset="-122"/>
                <a:ea typeface="PingFang SC" panose="020B0400000000000000" pitchFamily="34" charset="-122"/>
              </a:rPr>
            </a:br>
            <a:r>
              <a:rPr lang="zh-TW" altLang="en-US" sz="1600" dirty="0">
                <a:latin typeface="PingFang SC" panose="020B0400000000000000" pitchFamily="34" charset="-122"/>
                <a:ea typeface="PingFang SC" panose="020B0400000000000000" pitchFamily="34" charset="-122"/>
              </a:rPr>
              <a:t>校事會議之審議，應依下列規定辦理：</a:t>
            </a:r>
            <a:br>
              <a:rPr lang="zh-TW" altLang="en-US" sz="1600" dirty="0">
                <a:latin typeface="PingFang SC" panose="020B0400000000000000" pitchFamily="34" charset="-122"/>
                <a:ea typeface="PingFang SC" panose="020B0400000000000000" pitchFamily="34" charset="-122"/>
              </a:rPr>
            </a:br>
            <a:r>
              <a:rPr lang="zh-TW" altLang="en-US" sz="1600" dirty="0">
                <a:latin typeface="PingFang SC" panose="020B0400000000000000" pitchFamily="34" charset="-122"/>
                <a:ea typeface="PingFang SC" panose="020B0400000000000000" pitchFamily="34" charset="-122"/>
              </a:rPr>
              <a:t>一、依具體之證據調查事實，及判斷案件類型。</a:t>
            </a:r>
            <a:br>
              <a:rPr lang="zh-TW" altLang="en-US" sz="1600" dirty="0">
                <a:latin typeface="PingFang SC" panose="020B0400000000000000" pitchFamily="34" charset="-122"/>
                <a:ea typeface="PingFang SC" panose="020B0400000000000000" pitchFamily="34" charset="-122"/>
              </a:rPr>
            </a:br>
            <a:r>
              <a:rPr lang="zh-TW" altLang="en-US" sz="1600" dirty="0">
                <a:latin typeface="PingFang SC" panose="020B0400000000000000" pitchFamily="34" charset="-122"/>
                <a:ea typeface="PingFang SC" panose="020B0400000000000000" pitchFamily="34" charset="-122"/>
              </a:rPr>
              <a:t>二、必要時，得徵詢班級家長代表及學校相關人員意見。</a:t>
            </a:r>
            <a:br>
              <a:rPr lang="zh-TW" altLang="en-US" sz="1600" dirty="0">
                <a:latin typeface="PingFang SC" panose="020B0400000000000000" pitchFamily="34" charset="-122"/>
                <a:ea typeface="PingFang SC" panose="020B0400000000000000" pitchFamily="34" charset="-122"/>
              </a:rPr>
            </a:br>
            <a:r>
              <a:rPr lang="zh-TW" altLang="en-US" sz="1600" dirty="0">
                <a:latin typeface="PingFang SC" panose="020B0400000000000000" pitchFamily="34" charset="-122"/>
                <a:ea typeface="PingFang SC" panose="020B0400000000000000" pitchFamily="34" charset="-122"/>
              </a:rPr>
              <a:t>前項審議之決議，應經委員二分之一以上出席及出席委員二分之一以上之審議通過。</a:t>
            </a:r>
          </a:p>
        </p:txBody>
      </p:sp>
    </p:spTree>
    <p:extLst>
      <p:ext uri="{BB962C8B-B14F-4D97-AF65-F5344CB8AC3E}">
        <p14:creationId xmlns:p14="http://schemas.microsoft.com/office/powerpoint/2010/main" val="147139584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TotalTime>
  <Words>1771</Words>
  <Application>Microsoft Office PowerPoint</Application>
  <PresentationFormat>寬螢幕</PresentationFormat>
  <Paragraphs>166</Paragraphs>
  <Slides>14</Slides>
  <Notes>5</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14</vt:i4>
      </vt:variant>
    </vt:vector>
  </HeadingPairs>
  <TitlesOfParts>
    <vt:vector size="26" baseType="lpstr">
      <vt:lpstr>等线</vt:lpstr>
      <vt:lpstr>微软雅黑</vt:lpstr>
      <vt:lpstr>PingFang SC</vt:lpstr>
      <vt:lpstr>方正兰亭黑简体</vt:lpstr>
      <vt:lpstr>微軟正黑體</vt:lpstr>
      <vt:lpstr>新細明體</vt:lpstr>
      <vt:lpstr>標楷體</vt:lpstr>
      <vt:lpstr>Arial</vt:lpstr>
      <vt:lpstr>Calibri</vt:lpstr>
      <vt:lpstr>Calibri Light</vt:lpstr>
      <vt:lpstr>Times New Roman</vt:lpstr>
      <vt:lpstr>Office 佈景主題</vt:lpstr>
      <vt:lpstr>PowerPoint 簡報</vt:lpstr>
      <vt:lpstr>PowerPoint 簡報</vt:lpstr>
      <vt:lpstr>PowerPoint 簡報</vt:lpstr>
      <vt:lpstr>就算是英雄，也需要盟友！</vt:lpstr>
      <vt:lpstr>PowerPoint 簡報</vt:lpstr>
      <vt:lpstr>校園疑似體罰案件處理</vt:lpstr>
      <vt:lpstr>附表一、教師違法處罰措施參考表</vt:lpstr>
      <vt:lpstr>校園疑似體罰、霸凌事件處理-特教科</vt:lpstr>
      <vt:lpstr>高級中等以下學校教師解聘不續聘停聘或資遣辦法</vt:lpstr>
      <vt:lpstr>議處相關法規、函釋</vt:lpstr>
      <vt:lpstr>議處相關法規、函釋</vt:lpstr>
      <vt:lpstr>PowerPoint 簡報</vt:lpstr>
      <vt:lpstr>校園友善   諸事平安</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Chao-Wen Chang</dc:creator>
  <cp:lastModifiedBy>user</cp:lastModifiedBy>
  <cp:revision>12</cp:revision>
  <dcterms:created xsi:type="dcterms:W3CDTF">2021-08-18T12:30:43Z</dcterms:created>
  <dcterms:modified xsi:type="dcterms:W3CDTF">2021-08-19T05:15:35Z</dcterms:modified>
</cp:coreProperties>
</file>