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5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88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85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62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7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40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67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52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59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13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196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28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A59E61-D22F-463C-AEB7-78A7A9AC4186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2B90BCD-815D-49B2-B535-76B6BD47AF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428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61C67FD-F92F-494F-BE91-B0972CF970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6079064" y="10"/>
            <a:ext cx="6127139" cy="685799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CF31FBD-0BC3-4ABC-9379-D4B3EA6D91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" r="10745" b="4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7916F-271C-4D56-AEDE-0309D1746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BCBC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75C176-BB0F-4087-B339-FC37356C0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022E2AC-9A78-4959-BF09-3A6E1DA2A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572000"/>
            <a:ext cx="10965141" cy="113607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關於酒駕的前生今世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3F89B2-369D-404F-A248-541CF61CA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729168"/>
            <a:ext cx="10965142" cy="484822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sz="2800" b="1" dirty="0">
                <a:solidFill>
                  <a:srgbClr val="F6F65E"/>
                </a:solidFill>
              </a:rPr>
              <a:t>「醉」近，我們與惡有多遠</a:t>
            </a:r>
          </a:p>
        </p:txBody>
      </p:sp>
    </p:spTree>
    <p:extLst>
      <p:ext uri="{BB962C8B-B14F-4D97-AF65-F5344CB8AC3E}">
        <p14:creationId xmlns:p14="http://schemas.microsoft.com/office/powerpoint/2010/main" val="2713450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61C67FD-F92F-494F-BE91-B0972CF970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6079064" y="10"/>
            <a:ext cx="6127139" cy="685799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CF31FBD-0BC3-4ABC-9379-D4B3EA6D91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" r="10745" b="4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7916F-271C-4D56-AEDE-0309D1746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BCBC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75C176-BB0F-4087-B339-FC37356C0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B346A266-71EF-4269-9B0B-3613E94A851B}"/>
              </a:ext>
            </a:extLst>
          </p:cNvPr>
          <p:cNvSpPr txBox="1">
            <a:spLocks/>
          </p:cNvSpPr>
          <p:nvPr/>
        </p:nvSpPr>
        <p:spPr>
          <a:xfrm>
            <a:off x="609599" y="4807535"/>
            <a:ext cx="10965141" cy="8952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「醉」後的防線</a:t>
            </a:r>
          </a:p>
        </p:txBody>
      </p:sp>
      <p:sp>
        <p:nvSpPr>
          <p:cNvPr id="17" name="副標題 2">
            <a:extLst>
              <a:ext uri="{FF2B5EF4-FFF2-40B4-BE49-F238E27FC236}">
                <a16:creationId xmlns:a16="http://schemas.microsoft.com/office/drawing/2014/main" id="{68B02E8F-8011-4FC1-BC68-E206E86BEF86}"/>
              </a:ext>
            </a:extLst>
          </p:cNvPr>
          <p:cNvSpPr txBox="1">
            <a:spLocks/>
          </p:cNvSpPr>
          <p:nvPr/>
        </p:nvSpPr>
        <p:spPr>
          <a:xfrm>
            <a:off x="609598" y="5688922"/>
            <a:ext cx="10965142" cy="4848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2800" b="1">
                <a:solidFill>
                  <a:srgbClr val="F6F65E"/>
                </a:solidFill>
              </a:rPr>
              <a:t>「醉」近，我們與惡有多遠</a:t>
            </a:r>
            <a:endParaRPr lang="zh-TW" altLang="en-US" sz="2800" b="1" dirty="0">
              <a:solidFill>
                <a:srgbClr val="F6F6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2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前生</a:t>
            </a:r>
            <a:r>
              <a:rPr lang="zh-TW" alt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：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從臺灣具有目的性的飲酒文化說起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BF1731D-B55C-4262-8E03-F403DB475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3" y="4212332"/>
            <a:ext cx="2539593" cy="253959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1708582-BF6A-4BDD-B9CF-32CD4EBC852C}"/>
              </a:ext>
            </a:extLst>
          </p:cNvPr>
          <p:cNvSpPr/>
          <p:nvPr/>
        </p:nvSpPr>
        <p:spPr>
          <a:xfrm>
            <a:off x="4182699" y="2052332"/>
            <a:ext cx="2160000" cy="216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zh-TW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人際</a:t>
            </a:r>
            <a:endParaRPr lang="en-US" altLang="zh-TW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zh-TW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社交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A824291-0408-4B17-BAA5-372142C4562E}"/>
              </a:ext>
            </a:extLst>
          </p:cNvPr>
          <p:cNvSpPr/>
          <p:nvPr/>
        </p:nvSpPr>
        <p:spPr>
          <a:xfrm>
            <a:off x="6863710" y="4402128"/>
            <a:ext cx="2160000" cy="216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zh-TW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性別</a:t>
            </a:r>
            <a:endParaRPr lang="en-US" altLang="zh-TW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zh-TW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權力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B5D3A0FB-541F-4506-81E3-3C85DC06FE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72" y="2215594"/>
            <a:ext cx="1833475" cy="1833475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71D8A157-8EAF-4BEC-ACBC-B236975629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676" y="4589105"/>
            <a:ext cx="1786046" cy="178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6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雙波浪 18">
            <a:extLst>
              <a:ext uri="{FF2B5EF4-FFF2-40B4-BE49-F238E27FC236}">
                <a16:creationId xmlns:a16="http://schemas.microsoft.com/office/drawing/2014/main" id="{B317D77D-D046-48F4-ACAC-DB3D4DE6F7D2}"/>
              </a:ext>
            </a:extLst>
          </p:cNvPr>
          <p:cNvSpPr/>
          <p:nvPr/>
        </p:nvSpPr>
        <p:spPr>
          <a:xfrm>
            <a:off x="-17232" y="2307803"/>
            <a:ext cx="12223435" cy="3717462"/>
          </a:xfrm>
          <a:prstGeom prst="doubleWave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3826594C-A60A-4DF9-A53E-130F3219E939}"/>
              </a:ext>
            </a:extLst>
          </p:cNvPr>
          <p:cNvSpPr/>
          <p:nvPr/>
        </p:nvSpPr>
        <p:spPr>
          <a:xfrm>
            <a:off x="3640912" y="2569302"/>
            <a:ext cx="5689962" cy="3360456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今世</a:t>
            </a:r>
            <a:r>
              <a:rPr lang="zh-TW" alt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：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飲酒文化如何影響酒駕者？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16837FF8-844F-48C1-915D-D1D5C9ACDCCB}"/>
              </a:ext>
            </a:extLst>
          </p:cNvPr>
          <p:cNvSpPr txBox="1"/>
          <p:nvPr/>
        </p:nvSpPr>
        <p:spPr>
          <a:xfrm>
            <a:off x="3640912" y="2470366"/>
            <a:ext cx="3322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酒精使用疾患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2DCE0BD-4BC3-49E5-9D3C-B5CAC7F3EE1B}"/>
              </a:ext>
            </a:extLst>
          </p:cNvPr>
          <p:cNvSpPr txBox="1"/>
          <p:nvPr/>
        </p:nvSpPr>
        <p:spPr>
          <a:xfrm>
            <a:off x="2524204" y="3531612"/>
            <a:ext cx="22334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酒癮者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A8A10CC-F1E5-4016-BFAF-A037D28E2332}"/>
              </a:ext>
            </a:extLst>
          </p:cNvPr>
          <p:cNvSpPr txBox="1"/>
          <p:nvPr/>
        </p:nvSpPr>
        <p:spPr>
          <a:xfrm>
            <a:off x="7356386" y="2497236"/>
            <a:ext cx="28667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過量飲酒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B87AF2A-4BF8-4131-BAE0-C07F26FFE5EB}"/>
              </a:ext>
            </a:extLst>
          </p:cNvPr>
          <p:cNvSpPr txBox="1"/>
          <p:nvPr/>
        </p:nvSpPr>
        <p:spPr>
          <a:xfrm>
            <a:off x="5133538" y="5334252"/>
            <a:ext cx="41973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工作場合飲酒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8EEFD8F-5E9A-4B9C-BC21-376AD830F132}"/>
              </a:ext>
            </a:extLst>
          </p:cNvPr>
          <p:cNvSpPr txBox="1"/>
          <p:nvPr/>
        </p:nvSpPr>
        <p:spPr>
          <a:xfrm>
            <a:off x="4225770" y="3145899"/>
            <a:ext cx="46076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酒駕</a:t>
            </a:r>
            <a:endParaRPr lang="en-US" altLang="zh-TW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zh-TW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高危險因子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DDBBE05-E857-4FC0-A775-5AC3CEF8D5A2}"/>
              </a:ext>
            </a:extLst>
          </p:cNvPr>
          <p:cNvSpPr txBox="1"/>
          <p:nvPr/>
        </p:nvSpPr>
        <p:spPr>
          <a:xfrm>
            <a:off x="10223086" y="3350926"/>
            <a:ext cx="1556827" cy="1631216"/>
          </a:xfrm>
          <a:prstGeom prst="curvedUpArrow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rgbClr val="0070C0"/>
                </a:solidFill>
                <a:latin typeface="+mn-ea"/>
              </a:rPr>
              <a:t>僥倖</a:t>
            </a:r>
            <a:endParaRPr lang="en-US" altLang="zh-TW" sz="5000" b="1" dirty="0">
              <a:solidFill>
                <a:srgbClr val="0070C0"/>
              </a:solidFill>
              <a:latin typeface="+mn-ea"/>
            </a:endParaRPr>
          </a:p>
          <a:p>
            <a:pPr algn="ctr"/>
            <a:r>
              <a:rPr lang="zh-TW" altLang="en-US" sz="5000" b="1" dirty="0">
                <a:solidFill>
                  <a:srgbClr val="0070C0"/>
                </a:solidFill>
                <a:latin typeface="+mn-ea"/>
              </a:rPr>
              <a:t>心態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4352322-F5C4-4406-A58C-48C68941B6D1}"/>
              </a:ext>
            </a:extLst>
          </p:cNvPr>
          <p:cNvSpPr txBox="1"/>
          <p:nvPr/>
        </p:nvSpPr>
        <p:spPr>
          <a:xfrm>
            <a:off x="468776" y="3359010"/>
            <a:ext cx="1639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rgbClr val="0070C0"/>
                </a:solidFill>
                <a:latin typeface="+mn-ea"/>
              </a:rPr>
              <a:t>過度</a:t>
            </a:r>
            <a:endParaRPr lang="en-US" altLang="zh-TW" sz="5000" b="1" dirty="0">
              <a:solidFill>
                <a:srgbClr val="0070C0"/>
              </a:solidFill>
              <a:latin typeface="+mn-ea"/>
            </a:endParaRPr>
          </a:p>
          <a:p>
            <a:pPr algn="ctr"/>
            <a:r>
              <a:rPr lang="zh-TW" altLang="en-US" sz="5000" b="1" dirty="0">
                <a:solidFill>
                  <a:srgbClr val="0070C0"/>
                </a:solidFill>
                <a:latin typeface="+mn-ea"/>
              </a:rPr>
              <a:t>自信</a:t>
            </a:r>
          </a:p>
        </p:txBody>
      </p:sp>
    </p:spTree>
    <p:extLst>
      <p:ext uri="{BB962C8B-B14F-4D97-AF65-F5344CB8AC3E}">
        <p14:creationId xmlns:p14="http://schemas.microsoft.com/office/powerpoint/2010/main" val="313322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今世</a:t>
            </a:r>
            <a:r>
              <a:rPr lang="zh-TW" alt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：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飲酒文化如何影響酒駕者？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id="{8C92A9D3-AF5E-4F58-BAD1-9EA9F74C8C36}"/>
              </a:ext>
            </a:extLst>
          </p:cNvPr>
          <p:cNvSpPr txBox="1"/>
          <p:nvPr/>
        </p:nvSpPr>
        <p:spPr>
          <a:xfrm>
            <a:off x="581192" y="2078728"/>
            <a:ext cx="1800000" cy="180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5000" b="1" dirty="0">
                <a:solidFill>
                  <a:srgbClr val="0070C0"/>
                </a:solidFill>
                <a:latin typeface="+mn-ea"/>
              </a:rPr>
              <a:t>酒駕罪犯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3BC9668-27BE-46AC-8E97-6C99640B2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186" y="4137272"/>
            <a:ext cx="2720728" cy="2720728"/>
          </a:xfrm>
          <a:prstGeom prst="rect">
            <a:avLst/>
          </a:prstGeom>
        </p:spPr>
      </p:pic>
      <p:sp>
        <p:nvSpPr>
          <p:cNvPr id="21" name="文字方塊 20">
            <a:extLst>
              <a:ext uri="{FF2B5EF4-FFF2-40B4-BE49-F238E27FC236}">
                <a16:creationId xmlns:a16="http://schemas.microsoft.com/office/drawing/2014/main" id="{712B5EBD-279B-4A62-9F55-0F3CED794454}"/>
              </a:ext>
            </a:extLst>
          </p:cNvPr>
          <p:cNvSpPr txBox="1"/>
          <p:nvPr/>
        </p:nvSpPr>
        <p:spPr>
          <a:xfrm>
            <a:off x="2525376" y="4431641"/>
            <a:ext cx="211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男性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1190930-367D-4824-AB0C-A203B7445DBE}"/>
              </a:ext>
            </a:extLst>
          </p:cNvPr>
          <p:cNvSpPr txBox="1"/>
          <p:nvPr/>
        </p:nvSpPr>
        <p:spPr>
          <a:xfrm>
            <a:off x="7184089" y="3860874"/>
            <a:ext cx="3203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40-49</a:t>
            </a:r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歲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D28E3A5-2AAB-435A-95C0-100A48E1D16D}"/>
              </a:ext>
            </a:extLst>
          </p:cNvPr>
          <p:cNvSpPr txBox="1"/>
          <p:nvPr/>
        </p:nvSpPr>
        <p:spPr>
          <a:xfrm>
            <a:off x="3645006" y="2810280"/>
            <a:ext cx="3539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藍領階級</a:t>
            </a:r>
          </a:p>
        </p:txBody>
      </p:sp>
    </p:spTree>
    <p:extLst>
      <p:ext uri="{BB962C8B-B14F-4D97-AF65-F5344CB8AC3E}">
        <p14:creationId xmlns:p14="http://schemas.microsoft.com/office/powerpoint/2010/main" val="167876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刑罰有辦法抑制酒駕嗎？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3BC9668-27BE-46AC-8E97-6C99640B2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017" y="4137272"/>
            <a:ext cx="2720728" cy="2720728"/>
          </a:xfrm>
          <a:prstGeom prst="rect">
            <a:avLst/>
          </a:prstGeom>
        </p:spPr>
      </p:pic>
      <p:sp>
        <p:nvSpPr>
          <p:cNvPr id="22" name="文字方塊 21">
            <a:extLst>
              <a:ext uri="{FF2B5EF4-FFF2-40B4-BE49-F238E27FC236}">
                <a16:creationId xmlns:a16="http://schemas.microsoft.com/office/drawing/2014/main" id="{A1190930-367D-4824-AB0C-A203B7445DBE}"/>
              </a:ext>
            </a:extLst>
          </p:cNvPr>
          <p:cNvSpPr txBox="1"/>
          <p:nvPr/>
        </p:nvSpPr>
        <p:spPr>
          <a:xfrm>
            <a:off x="6452506" y="3429000"/>
            <a:ext cx="4783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醉行亦酒駕？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D28E3A5-2AAB-435A-95C0-100A48E1D16D}"/>
              </a:ext>
            </a:extLst>
          </p:cNvPr>
          <p:cNvSpPr txBox="1"/>
          <p:nvPr/>
        </p:nvSpPr>
        <p:spPr>
          <a:xfrm>
            <a:off x="956051" y="2720728"/>
            <a:ext cx="4496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罪刑抑酒駕？</a:t>
            </a:r>
          </a:p>
        </p:txBody>
      </p:sp>
    </p:spTree>
    <p:extLst>
      <p:ext uri="{BB962C8B-B14F-4D97-AF65-F5344CB8AC3E}">
        <p14:creationId xmlns:p14="http://schemas.microsoft.com/office/powerpoint/2010/main" val="277380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61C67FD-F92F-494F-BE91-B0972CF970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6079064" y="10"/>
            <a:ext cx="6127139" cy="685799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CF31FBD-0BC3-4ABC-9379-D4B3EA6D91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" r="10745" b="4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7916F-271C-4D56-AEDE-0309D1746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BCBC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75C176-BB0F-4087-B339-FC37356C0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022E2AC-9A78-4959-BF09-3A6E1DA2A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807535"/>
            <a:ext cx="10965141" cy="895244"/>
          </a:xfrm>
        </p:spPr>
        <p:txBody>
          <a:bodyPr>
            <a:noAutofit/>
          </a:bodyPr>
          <a:lstStyle/>
          <a:p>
            <a:r>
              <a:rPr lang="zh-TW" alt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防制酒駕公聽會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3F89B2-369D-404F-A248-541CF61CA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688922"/>
            <a:ext cx="10965142" cy="484822"/>
          </a:xfrm>
        </p:spPr>
        <p:txBody>
          <a:bodyPr>
            <a:noAutofit/>
          </a:bodyPr>
          <a:lstStyle/>
          <a:p>
            <a:pPr algn="r"/>
            <a:r>
              <a:rPr lang="zh-TW" altLang="en-US" sz="2800" b="1" dirty="0">
                <a:solidFill>
                  <a:srgbClr val="F6F65E"/>
                </a:solidFill>
              </a:rPr>
              <a:t>「醉」近，我們與惡有多遠</a:t>
            </a:r>
          </a:p>
        </p:txBody>
      </p:sp>
    </p:spTree>
    <p:extLst>
      <p:ext uri="{BB962C8B-B14F-4D97-AF65-F5344CB8AC3E}">
        <p14:creationId xmlns:p14="http://schemas.microsoft.com/office/powerpoint/2010/main" val="19158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E32EC50-6BBD-4E17-9A9B-44824E5B6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82246"/>
              </p:ext>
            </p:extLst>
          </p:nvPr>
        </p:nvGraphicFramePr>
        <p:xfrm>
          <a:off x="428791" y="1876964"/>
          <a:ext cx="11319863" cy="49195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947163">
                  <a:extLst>
                    <a:ext uri="{9D8B030D-6E8A-4147-A177-3AD203B41FA5}">
                      <a16:colId xmlns:a16="http://schemas.microsoft.com/office/drawing/2014/main" val="2251393144"/>
                    </a:ext>
                  </a:extLst>
                </a:gridCol>
                <a:gridCol w="9372700">
                  <a:extLst>
                    <a:ext uri="{9D8B030D-6E8A-4147-A177-3AD203B41FA5}">
                      <a16:colId xmlns:a16="http://schemas.microsoft.com/office/drawing/2014/main" val="813562710"/>
                    </a:ext>
                  </a:extLst>
                </a:gridCol>
              </a:tblGrid>
              <a:tr h="124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>
                          <a:effectLst/>
                        </a:rPr>
                        <a:t>角色</a:t>
                      </a:r>
                      <a:endParaRPr lang="zh-TW" sz="2200" kern="100" spc="-3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effectLst/>
                        </a:rPr>
                        <a:t>簡介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4267129234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 dirty="0">
                          <a:effectLst/>
                        </a:rPr>
                        <a:t>酒駕受害者家屬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effectLst/>
                        </a:rPr>
                        <a:t>家人因為酒駕而死傷，之後負起照顧的責任，希望不要有下一個受害者。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1135329200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 dirty="0">
                          <a:effectLst/>
                        </a:rPr>
                        <a:t>酒癮者家屬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面對家人因為酒癮而不斷酒駕，希望政府、社會各界有更多的協助。</a:t>
                      </a: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2147090523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 dirty="0">
                          <a:effectLst/>
                        </a:rPr>
                        <a:t>醫療院所</a:t>
                      </a:r>
                      <a:r>
                        <a:rPr lang="zh-TW" altLang="en-US" sz="2200" kern="100" spc="-300" dirty="0">
                          <a:effectLst/>
                        </a:rPr>
                        <a:t>代表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effectLst/>
                        </a:rPr>
                        <a:t>醫療院所通常會有戒癮門診及資源，協助酒癮者根除酒駕，從醫療角度去處理酒駕問題。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3057458779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>
                          <a:effectLst/>
                        </a:rPr>
                        <a:t>專家學者</a:t>
                      </a:r>
                      <a:endParaRPr lang="zh-TW" sz="2200" kern="100" spc="-3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effectLst/>
                        </a:rPr>
                        <a:t>從法學或交通學者的角度，站在刑罰衡量、交通政策的角度去看待酒駕問題。</a:t>
                      </a:r>
                      <a:r>
                        <a:rPr lang="en-US" sz="2200" kern="100" spc="-300" dirty="0">
                          <a:effectLst/>
                        </a:rPr>
                        <a:t> 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656606039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>
                          <a:effectLst/>
                        </a:rPr>
                        <a:t>法官</a:t>
                      </a:r>
                      <a:endParaRPr lang="zh-TW" sz="2200" kern="100" spc="-3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酒駕量刑的決定者，判刑時需要綜合考量多種因素才能去決定量刑。</a:t>
                      </a: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2161653831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>
                          <a:effectLst/>
                        </a:rPr>
                        <a:t>檢察官</a:t>
                      </a:r>
                      <a:endParaRPr lang="zh-TW" sz="2200" kern="100" spc="-3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spc="-300" dirty="0">
                          <a:effectLst/>
                        </a:rPr>
                        <a:t>酒駕犯罪的追訴者，在求刑與起訴與否也綜合考量多種因素來決定。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2747267097"/>
                  </a:ext>
                </a:extLst>
              </a:tr>
              <a:tr h="652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spc="-300">
                          <a:effectLst/>
                        </a:rPr>
                        <a:t>主張酒駕無肇事除罪化代表</a:t>
                      </a:r>
                      <a:endParaRPr lang="zh-TW" sz="2200" kern="100" spc="-3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 spc="-300" dirty="0">
                          <a:effectLst/>
                        </a:rPr>
                        <a:t> </a:t>
                      </a:r>
                      <a:r>
                        <a:rPr lang="zh-TW" altLang="en-US" sz="2200" kern="100" spc="-300" dirty="0">
                          <a:effectLst/>
                        </a:rPr>
                        <a:t>曾經因為酒駕被判刑，但認為並未肇事卻受到刑罰並不合理。</a:t>
                      </a:r>
                      <a:endParaRPr lang="zh-TW" sz="2200" kern="100" spc="-3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0124" marR="30124" marT="0" marB="0" anchor="ctr"/>
                </a:tc>
                <a:extLst>
                  <a:ext uri="{0D108BD9-81ED-4DB2-BD59-A6C34878D82A}">
                    <a16:rowId xmlns:a16="http://schemas.microsoft.com/office/drawing/2014/main" val="2169359418"/>
                  </a:ext>
                </a:extLst>
              </a:tr>
            </a:tbl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角色簡介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141527" y="920999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14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愛的宣言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50C7E8F2-39F2-458D-B6A5-864C10799955}"/>
              </a:ext>
            </a:extLst>
          </p:cNvPr>
          <p:cNvSpPr/>
          <p:nvPr/>
        </p:nvSpPr>
        <p:spPr>
          <a:xfrm>
            <a:off x="581192" y="2518556"/>
            <a:ext cx="96566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0" indent="-442913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4000" kern="100" dirty="0">
                <a:latin typeface="+mn-ea"/>
              </a:rPr>
              <a:t>為了呈現多元意見，我願意衷於角色觀點</a:t>
            </a:r>
            <a:r>
              <a:rPr lang="zh-TW" altLang="en-US" sz="4000" kern="100" dirty="0">
                <a:latin typeface="+mn-ea"/>
              </a:rPr>
              <a:t>、事實數據</a:t>
            </a:r>
            <a:r>
              <a:rPr lang="zh-TW" altLang="zh-TW" sz="4000" kern="100" dirty="0">
                <a:latin typeface="+mn-ea"/>
              </a:rPr>
              <a:t>，暫時拿掉個人主觀想法。</a:t>
            </a:r>
          </a:p>
          <a:p>
            <a:pPr marL="442913" lvl="0" indent="-442913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4000" kern="100" dirty="0">
                <a:latin typeface="+mn-ea"/>
              </a:rPr>
              <a:t>不管哪個立場，我願意持有開放心胸，去聆聽、感受每個立場。</a:t>
            </a:r>
          </a:p>
          <a:p>
            <a:pPr marL="442913" indent="-442913">
              <a:buFont typeface="+mj-lt"/>
              <a:buAutoNum type="arabicPeriod"/>
            </a:pPr>
            <a:r>
              <a:rPr lang="zh-TW" altLang="zh-TW" sz="4000" dirty="0">
                <a:latin typeface="+mn-ea"/>
                <a:cs typeface="Times New Roman" panose="02020603050405020304" pitchFamily="18" charset="0"/>
              </a:rPr>
              <a:t>雖然是角色扮演，但我肩負詮釋角色的責任，不會以戲謔性的口吻在呈現角色。</a:t>
            </a:r>
            <a:endParaRPr lang="zh-TW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6781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28FBA-F747-4762-ACD1-A496B0DF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tiffHeiHK-UltraBold" panose="00000900000000000000" pitchFamily="50" charset="-120"/>
                <a:ea typeface="MStiffHeiHK-UltraBold" panose="00000900000000000000" pitchFamily="50" charset="-120"/>
              </a:rPr>
              <a:t>進行流程</a:t>
            </a:r>
            <a:endParaRPr lang="zh-TW" alt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tiffHeiHK-UltraBold" panose="00000900000000000000" pitchFamily="50" charset="-120"/>
              <a:ea typeface="MStiffHeiHK-UltraBold" panose="00000900000000000000" pitchFamily="50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687BF21-B31F-4EB7-B323-203B2BEBB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592">
            <a:off x="10041468" y="1086571"/>
            <a:ext cx="1828801" cy="1828801"/>
          </a:xfr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4292EA7-188F-490E-8CE7-FDDD1E25FB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0" b="4"/>
          <a:stretch/>
        </p:blipFill>
        <p:spPr>
          <a:xfrm>
            <a:off x="10566400" y="5022600"/>
            <a:ext cx="1639803" cy="18354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50C7E8F2-39F2-458D-B6A5-864C10799955}"/>
              </a:ext>
            </a:extLst>
          </p:cNvPr>
          <p:cNvSpPr/>
          <p:nvPr/>
        </p:nvSpPr>
        <p:spPr>
          <a:xfrm>
            <a:off x="581192" y="2518556"/>
            <a:ext cx="96566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0" indent="-442913">
              <a:spcAft>
                <a:spcPts val="0"/>
              </a:spcAft>
              <a:buFont typeface="+mj-lt"/>
              <a:buAutoNum type="arabicPeriod"/>
            </a:pPr>
            <a:r>
              <a:rPr lang="zh-TW" altLang="en-US" sz="4000" kern="100" dirty="0">
                <a:latin typeface="+mn-ea"/>
              </a:rPr>
              <a:t>小組討論</a:t>
            </a:r>
            <a:r>
              <a:rPr lang="en-US" altLang="zh-TW" sz="4000" kern="100" dirty="0">
                <a:latin typeface="+mn-ea"/>
              </a:rPr>
              <a:t>10mins</a:t>
            </a:r>
          </a:p>
          <a:p>
            <a:pPr marL="442913" lvl="0" indent="-442913">
              <a:spcAft>
                <a:spcPts val="0"/>
              </a:spcAft>
              <a:buFont typeface="+mj-lt"/>
              <a:buAutoNum type="arabicPeriod"/>
            </a:pPr>
            <a:r>
              <a:rPr lang="zh-TW" altLang="en-US" sz="4000" kern="100" dirty="0">
                <a:latin typeface="+mn-ea"/>
              </a:rPr>
              <a:t>公聽會時間</a:t>
            </a:r>
            <a:r>
              <a:rPr lang="en-US" altLang="zh-TW" sz="4000" kern="100" dirty="0">
                <a:latin typeface="+mn-ea"/>
              </a:rPr>
              <a:t>15mins</a:t>
            </a:r>
            <a:br>
              <a:rPr lang="en-US" altLang="zh-TW" sz="4000" kern="100" dirty="0">
                <a:latin typeface="+mn-ea"/>
              </a:rPr>
            </a:br>
            <a:r>
              <a:rPr lang="zh-TW" altLang="en-US" sz="4000" kern="100" dirty="0">
                <a:latin typeface="+mn-ea"/>
              </a:rPr>
              <a:t>（每組</a:t>
            </a:r>
            <a:r>
              <a:rPr lang="en-US" altLang="zh-TW" sz="4000" kern="100" dirty="0">
                <a:latin typeface="+mn-ea"/>
              </a:rPr>
              <a:t>2</a:t>
            </a:r>
            <a:r>
              <a:rPr lang="zh-TW" altLang="en-US" sz="4000" kern="100" dirty="0">
                <a:latin typeface="+mn-ea"/>
              </a:rPr>
              <a:t>分鐘）</a:t>
            </a:r>
            <a:endParaRPr lang="en-US" altLang="zh-TW" sz="4000" kern="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1457087"/>
      </p:ext>
    </p:extLst>
  </p:cSld>
  <p:clrMapOvr>
    <a:masterClrMapping/>
  </p:clrMapOvr>
</p:sld>
</file>

<file path=ppt/theme/theme1.xml><?xml version="1.0" encoding="utf-8"?>
<a:theme xmlns:a="http://schemas.openxmlformats.org/drawingml/2006/main" name="股利">
  <a:themeElements>
    <a:clrScheme name="股利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股利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股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543</Words>
  <Application>Microsoft Office PowerPoint</Application>
  <PresentationFormat>寬螢幕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MStiffHeiHK-UltraBold</vt:lpstr>
      <vt:lpstr>微軟正黑體</vt:lpstr>
      <vt:lpstr>新細明體</vt:lpstr>
      <vt:lpstr>Calibri</vt:lpstr>
      <vt:lpstr>Gill Sans MT</vt:lpstr>
      <vt:lpstr>Times New Roman</vt:lpstr>
      <vt:lpstr>Wingdings 2</vt:lpstr>
      <vt:lpstr>股利</vt:lpstr>
      <vt:lpstr>關於酒駕的前生今世</vt:lpstr>
      <vt:lpstr>前生：從臺灣具有目的性的飲酒文化說起</vt:lpstr>
      <vt:lpstr>今世：飲酒文化如何影響酒駕者？</vt:lpstr>
      <vt:lpstr>今世：飲酒文化如何影響酒駕者？</vt:lpstr>
      <vt:lpstr>刑罰有辦法抑制酒駕嗎？</vt:lpstr>
      <vt:lpstr>防制酒駕公聽會</vt:lpstr>
      <vt:lpstr>角色簡介</vt:lpstr>
      <vt:lpstr>愛的宣言</vt:lpstr>
      <vt:lpstr>進行流程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關於酒駕的前生今世</dc:title>
  <dc:creator>陳光耀</dc:creator>
  <cp:lastModifiedBy>陳光耀</cp:lastModifiedBy>
  <cp:revision>5</cp:revision>
  <dcterms:created xsi:type="dcterms:W3CDTF">2019-09-23T16:49:36Z</dcterms:created>
  <dcterms:modified xsi:type="dcterms:W3CDTF">2019-09-25T03:09:24Z</dcterms:modified>
</cp:coreProperties>
</file>