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59" r:id="rId2"/>
    <p:sldId id="436" r:id="rId3"/>
    <p:sldId id="486" r:id="rId4"/>
    <p:sldId id="489" r:id="rId5"/>
    <p:sldId id="474" r:id="rId6"/>
    <p:sldId id="476" r:id="rId7"/>
    <p:sldId id="477" r:id="rId8"/>
    <p:sldId id="478" r:id="rId9"/>
    <p:sldId id="473" r:id="rId10"/>
    <p:sldId id="479" r:id="rId11"/>
    <p:sldId id="480" r:id="rId12"/>
    <p:sldId id="481" r:id="rId13"/>
    <p:sldId id="482" r:id="rId14"/>
    <p:sldId id="483" r:id="rId15"/>
    <p:sldId id="484" r:id="rId16"/>
    <p:sldId id="485" r:id="rId17"/>
    <p:sldId id="487" r:id="rId18"/>
    <p:sldId id="490" r:id="rId19"/>
    <p:sldId id="488" r:id="rId20"/>
    <p:sldId id="491" r:id="rId21"/>
  </p:sldIdLst>
  <p:sldSz cx="9144000" cy="5143500" type="screen16x9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744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768F"/>
    <a:srgbClr val="377D86"/>
    <a:srgbClr val="E5AB91"/>
    <a:srgbClr val="FD958B"/>
    <a:srgbClr val="FFFFFF"/>
    <a:srgbClr val="3B7697"/>
    <a:srgbClr val="DD6144"/>
    <a:srgbClr val="2D5A74"/>
    <a:srgbClr val="1B3D55"/>
    <a:srgbClr val="7BB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5" autoAdjust="0"/>
    <p:restoredTop sz="94660" autoAdjust="0"/>
  </p:normalViewPr>
  <p:slideViewPr>
    <p:cSldViewPr>
      <p:cViewPr varScale="1">
        <p:scale>
          <a:sx n="88" d="100"/>
          <a:sy n="88" d="100"/>
        </p:scale>
        <p:origin x="800" y="60"/>
      </p:cViewPr>
      <p:guideLst>
        <p:guide pos="2744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ea typeface="微软雅黑" panose="020B0503020204020204" pitchFamily="34" charset="-122"/>
              </a:rPr>
              <a:t>2019/10/29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ea typeface="微软雅黑" panose="020B0503020204020204" pitchFamily="34" charset="-122"/>
              </a:rPr>
              <a:t>‹#›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2019/10/29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6AFB97-0E4B-4BA3-8112-7F0B0CE08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BF5110-2E7B-42F0-AE26-E8E46BB7A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98E4012-86AA-4C65-9234-0C7D5B1FA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DE77D-5B44-4416-8C30-72BB94421A55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95E24C1-59F4-4AB7-8C3A-47F68E5FE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E29FD64-0A79-46CE-AEDD-AAC226FDF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2DA3-D4E6-46BA-AD2F-DA85E4D9F4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041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2019/10/29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F46B8A-A121-437C-BBE6-C3442B8A9EB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674" r:id="rId6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BB26EC4-91ED-42FE-BC7A-96D4C32A62B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CF261B-B326-4F21-B678-60A8F9874C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-308570"/>
            <a:ext cx="5400600" cy="5403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3186BBC0-655D-4FD7-834B-79BB98B95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2067694"/>
            <a:ext cx="61206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  <a:sym typeface="+mn-lt"/>
              </a:rPr>
              <a:t>社會搜查線</a:t>
            </a:r>
            <a:endParaRPr lang="en-US" altLang="zh-TW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  <a:cs typeface="微軟正黑體"/>
              <a:sym typeface="+mn-lt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0E31D69-B53A-42F4-91D7-1D6447EFB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453" y="3087419"/>
            <a:ext cx="493555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  <a:sym typeface="+mn-lt"/>
              </a:rPr>
              <a:t>非客消息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  <a:cs typeface="微軟正黑體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2DE07A5-A8C9-409A-B20A-75516D77434A}"/>
              </a:ext>
            </a:extLst>
          </p:cNvPr>
          <p:cNvGrpSpPr/>
          <p:nvPr/>
        </p:nvGrpSpPr>
        <p:grpSpPr>
          <a:xfrm>
            <a:off x="6516216" y="3795886"/>
            <a:ext cx="2289406" cy="765402"/>
            <a:chOff x="5677614" y="3851020"/>
            <a:chExt cx="1827314" cy="390098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781E868-3D27-4FAE-BE6C-61B5895D6338}"/>
                </a:ext>
              </a:extLst>
            </p:cNvPr>
            <p:cNvSpPr/>
            <p:nvPr/>
          </p:nvSpPr>
          <p:spPr>
            <a:xfrm>
              <a:off x="5677614" y="3851020"/>
              <a:ext cx="1827314" cy="390098"/>
            </a:xfrm>
            <a:prstGeom prst="rect">
              <a:avLst/>
            </a:prstGeom>
            <a:noFill/>
            <a:ln w="12700">
              <a:solidFill>
                <a:srgbClr val="1B3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9" name="TextBox 84">
              <a:extLst>
                <a:ext uri="{FF2B5EF4-FFF2-40B4-BE49-F238E27FC236}">
                  <a16:creationId xmlns:a16="http://schemas.microsoft.com/office/drawing/2014/main" id="{105FD1E6-EC87-4919-A597-FA6399F49689}"/>
                </a:ext>
              </a:extLst>
            </p:cNvPr>
            <p:cNvSpPr txBox="1"/>
            <p:nvPr/>
          </p:nvSpPr>
          <p:spPr>
            <a:xfrm>
              <a:off x="5735626" y="3914652"/>
              <a:ext cx="1723681" cy="266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  <a:sym typeface="+mn-lt"/>
                </a:rPr>
                <a:t>參賽編號：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  <a:sym typeface="+mn-lt"/>
                </a:rPr>
                <a:t>SG002</a:t>
              </a:r>
              <a:b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  <a:sym typeface="+mn-lt"/>
                </a:rPr>
              </a:b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  <a:sym typeface="+mn-lt"/>
                </a:rPr>
                <a:t>設計者：劉子豪、洪鐿瑄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  <a:sym typeface="+mn-lt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214D78EA-7946-4AB1-8728-7E2038AEB3A3}"/>
              </a:ext>
            </a:extLst>
          </p:cNvPr>
          <p:cNvSpPr/>
          <p:nvPr/>
        </p:nvSpPr>
        <p:spPr>
          <a:xfrm>
            <a:off x="7600054" y="659"/>
            <a:ext cx="17244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spc="300" dirty="0">
                <a:solidFill>
                  <a:srgbClr val="DD6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  <a:sym typeface="+mn-lt"/>
              </a:rPr>
              <a:t>2019</a:t>
            </a:r>
            <a:endParaRPr lang="zh-CN" altLang="en-US" sz="7200" spc="300" dirty="0">
              <a:solidFill>
                <a:srgbClr val="DD61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  <a:cs typeface="微軟正黑體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2834D06-A2A1-4277-8E40-94D29E6AE9E4}"/>
              </a:ext>
            </a:extLst>
          </p:cNvPr>
          <p:cNvSpPr/>
          <p:nvPr/>
        </p:nvSpPr>
        <p:spPr>
          <a:xfrm>
            <a:off x="179512" y="226462"/>
            <a:ext cx="8784976" cy="4690575"/>
          </a:xfrm>
          <a:prstGeom prst="roundRect">
            <a:avLst>
              <a:gd name="adj" fmla="val 6072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1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20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假新聞的影響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sp>
        <p:nvSpPr>
          <p:cNvPr id="10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9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TW" altLang="en-US" dirty="0">
                <a:latin typeface="微軟正黑體"/>
                <a:ea typeface="微軟正黑體"/>
                <a:cs typeface="微軟正黑體"/>
              </a:rPr>
              <a:t>「將</a:t>
            </a:r>
            <a:r>
              <a:rPr kumimoji="1" lang="en-US" altLang="zh-TW" dirty="0">
                <a:latin typeface="微軟正黑體"/>
                <a:ea typeface="微軟正黑體"/>
                <a:cs typeface="微軟正黑體"/>
              </a:rPr>
              <a:t>300</a:t>
            </a:r>
            <a:r>
              <a:rPr kumimoji="1" lang="zh-TW" altLang="en-US" dirty="0">
                <a:latin typeface="微軟正黑體"/>
                <a:ea typeface="微軟正黑體"/>
                <a:cs typeface="微軟正黑體"/>
              </a:rPr>
              <a:t>克香菜洗乾淨切段後，加在</a:t>
            </a:r>
            <a:r>
              <a:rPr kumimoji="1" lang="en-US" altLang="zh-TW" dirty="0">
                <a:latin typeface="微軟正黑體"/>
                <a:ea typeface="微軟正黑體"/>
                <a:cs typeface="微軟正黑體"/>
              </a:rPr>
              <a:t>1500</a:t>
            </a:r>
            <a:r>
              <a:rPr kumimoji="1" lang="zh-TW" altLang="en-US" dirty="0">
                <a:latin typeface="微軟正黑體"/>
                <a:ea typeface="微軟正黑體"/>
                <a:cs typeface="微軟正黑體"/>
              </a:rPr>
              <a:t>毫升的水中，煮沸</a:t>
            </a:r>
            <a:r>
              <a:rPr kumimoji="1" lang="en-US" altLang="zh-TW" dirty="0">
                <a:latin typeface="微軟正黑體"/>
                <a:ea typeface="微軟正黑體"/>
                <a:cs typeface="微軟正黑體"/>
              </a:rPr>
              <a:t>10</a:t>
            </a:r>
            <a:r>
              <a:rPr kumimoji="1" lang="zh-TW" altLang="en-US" dirty="0">
                <a:latin typeface="微軟正黑體"/>
                <a:ea typeface="微軟正黑體"/>
                <a:cs typeface="微軟正黑體"/>
              </a:rPr>
              <a:t>分鐘；再把莖葉過濾掉，單取其汁液冰存，即為香菜水。建議每日飲用，可清洗腎臟、幫助腎臟排毒，是最好的自然療法」</a:t>
            </a:r>
            <a:endParaRPr kumimoji="1" lang="en-US" altLang="zh-TW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156924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假新聞的影響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/>
              <a:t>醫生建議</a:t>
            </a:r>
          </a:p>
        </p:txBody>
      </p:sp>
      <p:pic>
        <p:nvPicPr>
          <p:cNvPr id="12" name="圖片 11" descr="12_香菜水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75606"/>
            <a:ext cx="4853403" cy="364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假新聞的影響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11" name="內容版面配置區 3" descr="maxresdefaul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r="2369"/>
          <a:stretch>
            <a:fillRect/>
          </a:stretch>
        </p:blipFill>
        <p:spPr>
          <a:xfrm>
            <a:off x="1259632" y="1140642"/>
            <a:ext cx="6779096" cy="400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假新聞的影響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11" name="內容版面配置區 3" descr="mobile01-09c71e80e503ab9be91ef4263cf96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1" b="3261"/>
          <a:stretch>
            <a:fillRect/>
          </a:stretch>
        </p:blipFill>
        <p:spPr>
          <a:xfrm>
            <a:off x="1331640" y="1131590"/>
            <a:ext cx="6645339" cy="39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假新聞的影響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11" name="內容版面配置區 3" descr="mobile01-a2c86bfe6610451e8aad1742de334dd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 b="7315"/>
          <a:stretch>
            <a:fillRect/>
          </a:stretch>
        </p:blipFill>
        <p:spPr>
          <a:xfrm>
            <a:off x="539552" y="1203598"/>
            <a:ext cx="804871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假新聞的影響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11" name="內容版面配置區 3" descr="螢幕快照 2019-10-08 下午5.02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80" r="-15480"/>
          <a:stretch>
            <a:fillRect/>
          </a:stretch>
        </p:blipFill>
        <p:spPr>
          <a:xfrm>
            <a:off x="-13253" y="1059582"/>
            <a:ext cx="9328242" cy="55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假新聞的影響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zh-TW" altLang="en-US" dirty="0">
                <a:latin typeface="微軟正黑體"/>
                <a:ea typeface="微軟正黑體"/>
                <a:cs typeface="微軟正黑體"/>
              </a:rPr>
              <a:t>原文：「我們的原意很清楚，我們希望在南海保持一個和平的狀態，第二、自由通行全是我們在南海議題上一個很重要的堅持，而能有助於和平跟自由航行權的維護，我嗯都會抱持一個比較開放的態度來面對，也希望各國在南海的議題上能夠充分合作，也能夠充分尊重各自的立場」</a:t>
            </a:r>
            <a:endParaRPr kumimoji="1" lang="en-US" altLang="zh-TW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20546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6802730-FC20-4E1C-B50F-ABB9171C87A0}"/>
              </a:ext>
            </a:extLst>
          </p:cNvPr>
          <p:cNvSpPr/>
          <p:nvPr/>
        </p:nvSpPr>
        <p:spPr>
          <a:xfrm>
            <a:off x="-91440" y="4213860"/>
            <a:ext cx="9372600" cy="46482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ACA699-F1D2-472F-939A-6DC2E97261E5}"/>
              </a:ext>
            </a:extLst>
          </p:cNvPr>
          <p:cNvSpPr/>
          <p:nvPr/>
        </p:nvSpPr>
        <p:spPr>
          <a:xfrm>
            <a:off x="-7620" y="4070748"/>
            <a:ext cx="9235440" cy="74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能力檢測站</a:t>
            </a:r>
          </a:p>
        </p:txBody>
      </p:sp>
      <p:grpSp>
        <p:nvGrpSpPr>
          <p:cNvPr id="9" name="Group 1"/>
          <p:cNvGrpSpPr/>
          <p:nvPr/>
        </p:nvGrpSpPr>
        <p:grpSpPr>
          <a:xfrm>
            <a:off x="5580112" y="627534"/>
            <a:ext cx="4104456" cy="3960440"/>
            <a:chOff x="2988068" y="2206963"/>
            <a:chExt cx="1245140" cy="1245140"/>
          </a:xfrm>
        </p:grpSpPr>
        <p:sp>
          <p:nvSpPr>
            <p:cNvPr id="10" name="Oval 76"/>
            <p:cNvSpPr/>
            <p:nvPr/>
          </p:nvSpPr>
          <p:spPr>
            <a:xfrm>
              <a:off x="2988068" y="2206963"/>
              <a:ext cx="1245140" cy="1245140"/>
            </a:xfrm>
            <a:prstGeom prst="ellipse">
              <a:avLst/>
            </a:prstGeom>
            <a:solidFill>
              <a:srgbClr val="377D86">
                <a:alpha val="54000"/>
              </a:srgbClr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78"/>
            <p:cNvSpPr/>
            <p:nvPr/>
          </p:nvSpPr>
          <p:spPr>
            <a:xfrm>
              <a:off x="3119135" y="2320157"/>
              <a:ext cx="992220" cy="992220"/>
            </a:xfrm>
            <a:prstGeom prst="ellipse">
              <a:avLst/>
            </a:prstGeom>
            <a:solidFill>
              <a:schemeClr val="bg1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2" name="圖片 11" descr="shejiyeiconszeyajwt4vz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6" y="627534"/>
            <a:ext cx="3538324" cy="35383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7920C6-7366-423A-A0FF-1F97A5891AEB}"/>
              </a:ext>
            </a:extLst>
          </p:cNvPr>
          <p:cNvSpPr txBox="1"/>
          <p:nvPr/>
        </p:nvSpPr>
        <p:spPr>
          <a:xfrm>
            <a:off x="4291984" y="1321833"/>
            <a:ext cx="636908" cy="346249"/>
          </a:xfrm>
          <a:prstGeom prst="rect">
            <a:avLst/>
          </a:prstGeom>
          <a:solidFill>
            <a:schemeClr val="accent1"/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4BB0A8E2-10B9-48BB-A5C6-6145DF5F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735" y="1775164"/>
            <a:ext cx="5840730" cy="1567934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發布假新聞、假消息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該如何處罰？</a:t>
            </a:r>
          </a:p>
        </p:txBody>
      </p:sp>
    </p:spTree>
    <p:extLst>
      <p:ext uri="{BB962C8B-B14F-4D97-AF65-F5344CB8AC3E}">
        <p14:creationId xmlns:p14="http://schemas.microsoft.com/office/powerpoint/2010/main" val="23119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能力檢測站</a:t>
            </a:r>
          </a:p>
        </p:txBody>
      </p:sp>
      <p:grpSp>
        <p:nvGrpSpPr>
          <p:cNvPr id="9" name="Group 1"/>
          <p:cNvGrpSpPr/>
          <p:nvPr/>
        </p:nvGrpSpPr>
        <p:grpSpPr>
          <a:xfrm>
            <a:off x="5580112" y="627534"/>
            <a:ext cx="4104456" cy="3960440"/>
            <a:chOff x="2988068" y="2206963"/>
            <a:chExt cx="1245140" cy="1245140"/>
          </a:xfrm>
        </p:grpSpPr>
        <p:sp>
          <p:nvSpPr>
            <p:cNvPr id="10" name="Oval 76"/>
            <p:cNvSpPr/>
            <p:nvPr/>
          </p:nvSpPr>
          <p:spPr>
            <a:xfrm>
              <a:off x="2988068" y="2206963"/>
              <a:ext cx="1245140" cy="1245140"/>
            </a:xfrm>
            <a:prstGeom prst="ellipse">
              <a:avLst/>
            </a:prstGeom>
            <a:solidFill>
              <a:srgbClr val="377D86">
                <a:alpha val="54000"/>
              </a:srgbClr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78"/>
            <p:cNvSpPr/>
            <p:nvPr/>
          </p:nvSpPr>
          <p:spPr>
            <a:xfrm>
              <a:off x="3119135" y="2320157"/>
              <a:ext cx="992220" cy="992220"/>
            </a:xfrm>
            <a:prstGeom prst="ellipse">
              <a:avLst/>
            </a:prstGeom>
            <a:solidFill>
              <a:schemeClr val="bg1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2" name="圖片 11" descr="shejiyeiconszeyajwt4vz.png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6" y="627534"/>
            <a:ext cx="3538324" cy="35383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7920C6-7366-423A-A0FF-1F97A5891AEB}"/>
              </a:ext>
            </a:extLst>
          </p:cNvPr>
          <p:cNvSpPr txBox="1"/>
          <p:nvPr/>
        </p:nvSpPr>
        <p:spPr>
          <a:xfrm>
            <a:off x="4291984" y="1321833"/>
            <a:ext cx="866263" cy="346249"/>
          </a:xfrm>
          <a:prstGeom prst="rect">
            <a:avLst/>
          </a:prstGeom>
          <a:solidFill>
            <a:schemeClr val="accent1"/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4BB0A8E2-10B9-48BB-A5C6-6145DF5F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735" y="1775164"/>
            <a:ext cx="5840730" cy="1660682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請使用</a:t>
            </a:r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「</a:t>
            </a:r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全國法規資料庫</a:t>
            </a:r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」</a:t>
            </a:r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查找，此些新聞分別違反了哪些規定，能夠使用什麼樣的法條處理？</a:t>
            </a:r>
            <a:endParaRPr kumimoji="1" lang="en-US" altLang="zh-TW" sz="2800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4" name="10分钟定时器[工作]">
            <a:hlinkClick r:id="" action="ppaction://media"/>
            <a:extLst>
              <a:ext uri="{FF2B5EF4-FFF2-40B4-BE49-F238E27FC236}">
                <a16:creationId xmlns:a16="http://schemas.microsoft.com/office/drawing/2014/main" id="{F35763AD-2698-40C9-8F4A-131328AD48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3211" y="3821313"/>
            <a:ext cx="1687736" cy="94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1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95486"/>
            <a:ext cx="4104456" cy="994172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防治小撇步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pic>
        <p:nvPicPr>
          <p:cNvPr id="7" name="圖片 6" descr="【圖4之1】現在將訊息轉傳到「LINE訊息查證」官方帳號，查證小幫手會自動即時搜尋資料庫並核對最相似的查證結果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203598"/>
            <a:ext cx="6228184" cy="3500239"/>
          </a:xfrm>
          <a:prstGeom prst="rect">
            <a:avLst/>
          </a:prstGeom>
        </p:spPr>
      </p:pic>
      <p:pic>
        <p:nvPicPr>
          <p:cNvPr id="8" name="圖片 7" descr="fake-news-in-LINE-platfor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609680"/>
            <a:ext cx="5292080" cy="3528053"/>
          </a:xfrm>
          <a:prstGeom prst="rect">
            <a:avLst/>
          </a:prstGeom>
        </p:spPr>
      </p:pic>
      <p:pic>
        <p:nvPicPr>
          <p:cNvPr id="9" name="圖片 8" descr="螢幕快照 2019-10-09 下午1.32.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41268"/>
            <a:ext cx="6942512" cy="400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1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BB26EC4-91ED-42FE-BC7A-96D4C32A62B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0E31D69-B53A-42F4-91D7-1D6447EFB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3291830"/>
            <a:ext cx="4534011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+mn-lt"/>
              </a:rPr>
              <a:t>第二場記者研習</a:t>
            </a:r>
            <a:endParaRPr lang="en-US" altLang="zh-TW" sz="40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+mn-lt"/>
            </a:endParaRPr>
          </a:p>
          <a:p>
            <a:pPr algn="ctr">
              <a:defRPr/>
            </a:pPr>
            <a:r>
              <a:rPr lang="zh-TW" altLang="en-US" sz="4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+mn-lt"/>
              </a:rPr>
              <a:t>開始了</a:t>
            </a:r>
            <a:endParaRPr lang="zh-CN" altLang="en-US" sz="40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2834D06-A2A1-4277-8E40-94D29E6AE9E4}"/>
              </a:ext>
            </a:extLst>
          </p:cNvPr>
          <p:cNvSpPr/>
          <p:nvPr/>
        </p:nvSpPr>
        <p:spPr>
          <a:xfrm>
            <a:off x="179512" y="226462"/>
            <a:ext cx="8784976" cy="4690575"/>
          </a:xfrm>
          <a:prstGeom prst="roundRect">
            <a:avLst>
              <a:gd name="adj" fmla="val 6072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11" name="圖形 14" descr="廣播電台麥克風">
            <a:extLst>
              <a:ext uri="{FF2B5EF4-FFF2-40B4-BE49-F238E27FC236}">
                <a16:creationId xmlns:a16="http://schemas.microsoft.com/office/drawing/2014/main" id="{1195B9D7-3F04-46E2-8F8C-F359EECD0A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104" y="934745"/>
            <a:ext cx="4229293" cy="422929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14D78EA-7946-4AB1-8728-7E2038AEB3A3}"/>
              </a:ext>
            </a:extLst>
          </p:cNvPr>
          <p:cNvSpPr/>
          <p:nvPr/>
        </p:nvSpPr>
        <p:spPr>
          <a:xfrm>
            <a:off x="251520" y="10497"/>
            <a:ext cx="64087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600" b="1" spc="3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NO FAKE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6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3186BBC0-655D-4FD7-834B-79BB98B95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2067694"/>
            <a:ext cx="562271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6000" b="1" dirty="0">
                <a:solidFill>
                  <a:srgbClr val="DD6144"/>
                </a:solidFill>
                <a:latin typeface="微軟正黑體"/>
                <a:ea typeface="微軟正黑體"/>
                <a:cs typeface="微軟正黑體"/>
                <a:sym typeface="+mn-lt"/>
              </a:rPr>
              <a:t>諾非客</a:t>
            </a:r>
            <a:r>
              <a:rPr lang="en-US" altLang="zh-TW" sz="6000" b="1" dirty="0">
                <a:solidFill>
                  <a:srgbClr val="DD6144"/>
                </a:solidFill>
                <a:latin typeface="微軟正黑體"/>
                <a:ea typeface="微軟正黑體"/>
                <a:cs typeface="微軟正黑體"/>
                <a:sym typeface="+mn-lt"/>
              </a:rPr>
              <a:t> </a:t>
            </a:r>
            <a:r>
              <a:rPr lang="zh-TW" altLang="en-US" sz="6000" b="1" dirty="0">
                <a:solidFill>
                  <a:srgbClr val="DD6144"/>
                </a:solidFill>
                <a:latin typeface="微軟正黑體"/>
                <a:ea typeface="微軟正黑體"/>
                <a:cs typeface="微軟正黑體"/>
                <a:sym typeface="+mn-lt"/>
              </a:rPr>
              <a:t>新聞臺</a:t>
            </a:r>
            <a:endParaRPr lang="en-US" altLang="zh-TW" sz="6000" b="1" dirty="0">
              <a:solidFill>
                <a:srgbClr val="DD6144"/>
              </a:solidFill>
              <a:latin typeface="微軟正黑體"/>
              <a:ea typeface="微軟正黑體"/>
              <a:cs typeface="微軟正黑體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418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能力檢測站</a:t>
            </a:r>
          </a:p>
        </p:txBody>
      </p:sp>
      <p:grpSp>
        <p:nvGrpSpPr>
          <p:cNvPr id="9" name="Group 1"/>
          <p:cNvGrpSpPr/>
          <p:nvPr/>
        </p:nvGrpSpPr>
        <p:grpSpPr>
          <a:xfrm>
            <a:off x="5580112" y="627534"/>
            <a:ext cx="4104456" cy="3960440"/>
            <a:chOff x="2988068" y="2206963"/>
            <a:chExt cx="1245140" cy="1245140"/>
          </a:xfrm>
        </p:grpSpPr>
        <p:sp>
          <p:nvSpPr>
            <p:cNvPr id="10" name="Oval 76"/>
            <p:cNvSpPr/>
            <p:nvPr/>
          </p:nvSpPr>
          <p:spPr>
            <a:xfrm>
              <a:off x="2988068" y="2206963"/>
              <a:ext cx="1245140" cy="1245140"/>
            </a:xfrm>
            <a:prstGeom prst="ellipse">
              <a:avLst/>
            </a:prstGeom>
            <a:solidFill>
              <a:srgbClr val="377D86">
                <a:alpha val="54000"/>
              </a:srgbClr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78"/>
            <p:cNvSpPr/>
            <p:nvPr/>
          </p:nvSpPr>
          <p:spPr>
            <a:xfrm>
              <a:off x="3119135" y="2320157"/>
              <a:ext cx="992220" cy="992220"/>
            </a:xfrm>
            <a:prstGeom prst="ellipse">
              <a:avLst/>
            </a:prstGeom>
            <a:solidFill>
              <a:schemeClr val="bg1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2" name="圖片 11" descr="shejiyeiconszeyajwt4vz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6" y="627534"/>
            <a:ext cx="3538324" cy="35383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7920C6-7366-423A-A0FF-1F97A5891AEB}"/>
              </a:ext>
            </a:extLst>
          </p:cNvPr>
          <p:cNvSpPr txBox="1"/>
          <p:nvPr/>
        </p:nvSpPr>
        <p:spPr>
          <a:xfrm>
            <a:off x="3491880" y="1347614"/>
            <a:ext cx="2215991" cy="346249"/>
          </a:xfrm>
          <a:prstGeom prst="rect">
            <a:avLst/>
          </a:prstGeom>
          <a:solidFill>
            <a:schemeClr val="accent1"/>
          </a:solidFill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回家思考，下次回答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4BB0A8E2-10B9-48BB-A5C6-6145DF5F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735" y="1775164"/>
            <a:ext cx="5840730" cy="1567934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規範假新聞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假消息，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會不會限制言論自由？</a:t>
            </a:r>
          </a:p>
        </p:txBody>
      </p:sp>
    </p:spTree>
    <p:extLst>
      <p:ext uri="{BB962C8B-B14F-4D97-AF65-F5344CB8AC3E}">
        <p14:creationId xmlns:p14="http://schemas.microsoft.com/office/powerpoint/2010/main" val="74027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95486"/>
            <a:ext cx="4104456" cy="994172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假新聞如何管制？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11" name="內容版面配置區 3" descr="1520090748-3267032709_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9" b="6689"/>
          <a:stretch>
            <a:fillRect/>
          </a:stretch>
        </p:blipFill>
        <p:spPr>
          <a:xfrm>
            <a:off x="1115616" y="1131590"/>
            <a:ext cx="7067128" cy="417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95486"/>
            <a:ext cx="4104456" cy="994172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假新聞如何管制？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zh-TW" dirty="0">
                <a:latin typeface="微軟正黑體"/>
                <a:ea typeface="微軟正黑體"/>
                <a:cs typeface="微軟正黑體"/>
              </a:rPr>
              <a:t>《</a:t>
            </a:r>
            <a:r>
              <a:rPr kumimoji="1" lang="zh-TW" altLang="en-US" dirty="0">
                <a:latin typeface="微軟正黑體"/>
                <a:ea typeface="微軟正黑體"/>
                <a:cs typeface="微軟正黑體"/>
              </a:rPr>
              <a:t>公平交易法</a:t>
            </a:r>
            <a:r>
              <a:rPr kumimoji="1" lang="en-US" altLang="zh-TW" dirty="0">
                <a:latin typeface="微軟正黑體"/>
                <a:ea typeface="微軟正黑體"/>
                <a:cs typeface="微軟正黑體"/>
              </a:rPr>
              <a:t>》</a:t>
            </a:r>
            <a:r>
              <a:rPr kumimoji="1" lang="zh-TW" altLang="en-US" dirty="0">
                <a:latin typeface="微軟正黑體"/>
                <a:ea typeface="微軟正黑體"/>
                <a:cs typeface="微軟正黑體"/>
              </a:rPr>
              <a:t>第</a:t>
            </a:r>
            <a:r>
              <a:rPr kumimoji="1" lang="en-US" altLang="zh-TW" dirty="0">
                <a:latin typeface="微軟正黑體"/>
                <a:ea typeface="微軟正黑體"/>
                <a:cs typeface="微軟正黑體"/>
              </a:rPr>
              <a:t>25</a:t>
            </a:r>
            <a:r>
              <a:rPr kumimoji="1" lang="zh-TW" altLang="en-US" dirty="0">
                <a:latin typeface="微軟正黑體"/>
                <a:ea typeface="微軟正黑體"/>
                <a:cs typeface="微軟正黑體"/>
              </a:rPr>
              <a:t>條：</a:t>
            </a:r>
            <a:endParaRPr kumimoji="1" lang="en-US" altLang="zh-TW" dirty="0">
              <a:latin typeface="微軟正黑體"/>
              <a:ea typeface="微軟正黑體"/>
              <a:cs typeface="微軟正黑體"/>
            </a:endParaRPr>
          </a:p>
          <a:p>
            <a:pPr marL="400050" lvl="1" indent="0">
              <a:buNone/>
            </a:pPr>
            <a:r>
              <a:rPr kumimoji="1" lang="zh-TW" altLang="en-US" dirty="0">
                <a:latin typeface="微軟正黑體"/>
                <a:ea typeface="微軟正黑體"/>
                <a:cs typeface="微軟正黑體"/>
              </a:rPr>
              <a:t>「除本法另有規定者外，事業亦不得為其他足以影響交易秩序之欺罔或顯失公平之行為。」</a:t>
            </a:r>
            <a:endParaRPr kumimoji="1" lang="en-US" altLang="zh-TW" dirty="0">
              <a:latin typeface="微軟正黑體"/>
              <a:ea typeface="微軟正黑體"/>
              <a:cs typeface="微軟正黑體"/>
            </a:endParaRPr>
          </a:p>
          <a:p>
            <a:pPr marL="400050" lvl="1" indent="0">
              <a:buNone/>
            </a:pPr>
            <a:endParaRPr kumimoji="1" lang="en-US" altLang="zh-TW" dirty="0">
              <a:latin typeface="微軟正黑體"/>
              <a:ea typeface="微軟正黑體"/>
              <a:cs typeface="微軟正黑體"/>
            </a:endParaRPr>
          </a:p>
          <a:p>
            <a:r>
              <a:rPr kumimoji="1" lang="en-US" altLang="zh-TW" dirty="0">
                <a:latin typeface="微軟正黑體"/>
                <a:ea typeface="微軟正黑體"/>
                <a:cs typeface="微軟正黑體"/>
              </a:rPr>
              <a:t>《</a:t>
            </a:r>
            <a:r>
              <a:rPr kumimoji="1" lang="zh-TW" altLang="en-US" dirty="0">
                <a:latin typeface="微軟正黑體"/>
                <a:ea typeface="微軟正黑體"/>
                <a:cs typeface="微軟正黑體"/>
              </a:rPr>
              <a:t>公平交易法</a:t>
            </a:r>
            <a:r>
              <a:rPr kumimoji="1" lang="en-US" altLang="zh-TW" dirty="0">
                <a:latin typeface="微軟正黑體"/>
                <a:ea typeface="微軟正黑體"/>
                <a:cs typeface="微軟正黑體"/>
              </a:rPr>
              <a:t>》</a:t>
            </a:r>
            <a:r>
              <a:rPr kumimoji="1" lang="zh-TW" altLang="en-US" dirty="0">
                <a:latin typeface="微軟正黑體"/>
                <a:ea typeface="微軟正黑體"/>
                <a:cs typeface="微軟正黑體"/>
              </a:rPr>
              <a:t>第</a:t>
            </a:r>
            <a:r>
              <a:rPr kumimoji="1" lang="en-US" altLang="zh-TW" dirty="0">
                <a:latin typeface="微軟正黑體"/>
                <a:ea typeface="微軟正黑體"/>
                <a:cs typeface="微軟正黑體"/>
              </a:rPr>
              <a:t>42</a:t>
            </a:r>
            <a:r>
              <a:rPr kumimoji="1" lang="zh-TW" altLang="en-US" dirty="0">
                <a:latin typeface="微軟正黑體"/>
                <a:ea typeface="微軟正黑體"/>
                <a:cs typeface="微軟正黑體"/>
              </a:rPr>
              <a:t>條：</a:t>
            </a:r>
            <a:endParaRPr kumimoji="1" lang="en-US" altLang="zh-TW" dirty="0">
              <a:latin typeface="微軟正黑體"/>
              <a:ea typeface="微軟正黑體"/>
              <a:cs typeface="微軟正黑體"/>
            </a:endParaRPr>
          </a:p>
          <a:p>
            <a:pPr marL="457200" lvl="1" indent="0">
              <a:buNone/>
            </a:pPr>
            <a:r>
              <a:rPr kumimoji="1" lang="zh-TW" altLang="en-US" dirty="0">
                <a:latin typeface="微軟正黑體"/>
                <a:ea typeface="微軟正黑體"/>
                <a:cs typeface="微軟正黑體"/>
              </a:rPr>
              <a:t>「</a:t>
            </a:r>
            <a:r>
              <a:rPr kumimoji="1" lang="mr-IN" altLang="zh-TW" dirty="0">
                <a:latin typeface="微軟正黑體"/>
                <a:ea typeface="微軟正黑體"/>
                <a:cs typeface="微軟正黑體"/>
              </a:rPr>
              <a:t>…</a:t>
            </a:r>
            <a:r>
              <a:rPr kumimoji="1" lang="zh-TW" altLang="en-US" dirty="0">
                <a:latin typeface="微軟正黑體"/>
                <a:ea typeface="微軟正黑體"/>
                <a:cs typeface="微軟正黑體"/>
              </a:rPr>
              <a:t>得處新台幣五萬元以上二千五百萬元以下罰鍰</a:t>
            </a:r>
            <a:r>
              <a:rPr kumimoji="1" lang="mr-IN" altLang="zh-TW" dirty="0">
                <a:latin typeface="微軟正黑體"/>
                <a:ea typeface="微軟正黑體"/>
                <a:cs typeface="微軟正黑體"/>
              </a:rPr>
              <a:t>…</a:t>
            </a:r>
            <a:r>
              <a:rPr kumimoji="1" lang="en-US" altLang="zh-TW" dirty="0">
                <a:latin typeface="微軟正黑體"/>
                <a:ea typeface="微軟正黑體"/>
                <a:cs typeface="微軟正黑體"/>
              </a:rPr>
              <a:t>.</a:t>
            </a:r>
            <a:r>
              <a:rPr kumimoji="1" lang="zh-TW" altLang="en-US" dirty="0">
                <a:latin typeface="微軟正黑體"/>
                <a:ea typeface="微軟正黑體"/>
                <a:cs typeface="微軟正黑體"/>
              </a:rPr>
              <a:t>」</a:t>
            </a:r>
            <a:endParaRPr kumimoji="1" lang="en-US" altLang="zh-TW" dirty="0">
              <a:latin typeface="微軟正黑體"/>
              <a:ea typeface="微軟正黑體"/>
              <a:cs typeface="微軟正黑體"/>
            </a:endParaRP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731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BB26EC4-91ED-42FE-BC7A-96D4C32A62B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0E31D69-B53A-42F4-91D7-1D6447EFB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4011910"/>
            <a:ext cx="424847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假新聞</a:t>
            </a:r>
            <a:r>
              <a:rPr lang="en-US" altLang="zh-TW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TW" altLang="en-US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假消息</a:t>
            </a:r>
            <a:endParaRPr lang="zh-CN" altLang="en-US" sz="4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2834D06-A2A1-4277-8E40-94D29E6AE9E4}"/>
              </a:ext>
            </a:extLst>
          </p:cNvPr>
          <p:cNvSpPr/>
          <p:nvPr/>
        </p:nvSpPr>
        <p:spPr>
          <a:xfrm>
            <a:off x="179512" y="226462"/>
            <a:ext cx="8784976" cy="4690575"/>
          </a:xfrm>
          <a:prstGeom prst="roundRect">
            <a:avLst>
              <a:gd name="adj" fmla="val 6072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4D78EA-7946-4AB1-8728-7E2038AEB3A3}"/>
              </a:ext>
            </a:extLst>
          </p:cNvPr>
          <p:cNvSpPr/>
          <p:nvPr/>
        </p:nvSpPr>
        <p:spPr>
          <a:xfrm>
            <a:off x="251520" y="10497"/>
            <a:ext cx="64087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600" b="1" spc="3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NO FAKE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6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3203848" y="1707654"/>
            <a:ext cx="2088232" cy="2088232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8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7" name="圖片 6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83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假新聞是什麼？</a:t>
            </a:r>
          </a:p>
        </p:txBody>
      </p:sp>
      <p:sp>
        <p:nvSpPr>
          <p:cNvPr id="20" name="Arrow: Bent 100"/>
          <p:cNvSpPr/>
          <p:nvPr/>
        </p:nvSpPr>
        <p:spPr>
          <a:xfrm>
            <a:off x="1979712" y="1491630"/>
            <a:ext cx="1371244" cy="414515"/>
          </a:xfrm>
          <a:prstGeom prst="bentArrow">
            <a:avLst>
              <a:gd name="adj1" fmla="val 4167"/>
              <a:gd name="adj2" fmla="val 14600"/>
              <a:gd name="adj3" fmla="val 25000"/>
              <a:gd name="adj4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1" name="Arrow: Bent 101"/>
          <p:cNvSpPr/>
          <p:nvPr/>
        </p:nvSpPr>
        <p:spPr>
          <a:xfrm flipV="1">
            <a:off x="1979712" y="3363838"/>
            <a:ext cx="1371244" cy="414515"/>
          </a:xfrm>
          <a:prstGeom prst="bentArrow">
            <a:avLst>
              <a:gd name="adj1" fmla="val 4167"/>
              <a:gd name="adj2" fmla="val 14600"/>
              <a:gd name="adj3" fmla="val 25000"/>
              <a:gd name="adj4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12" name="群組 11"/>
          <p:cNvGrpSpPr/>
          <p:nvPr/>
        </p:nvGrpSpPr>
        <p:grpSpPr>
          <a:xfrm>
            <a:off x="611560" y="1779662"/>
            <a:ext cx="1800200" cy="1800200"/>
            <a:chOff x="3203848" y="1707654"/>
            <a:chExt cx="2088232" cy="2088232"/>
          </a:xfrm>
        </p:grpSpPr>
        <p:grpSp>
          <p:nvGrpSpPr>
            <p:cNvPr id="14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22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9" name="圖片 18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sp>
        <p:nvSpPr>
          <p:cNvPr id="24" name="內容版面配置區 2"/>
          <p:cNvSpPr>
            <a:spLocks noGrp="1"/>
          </p:cNvSpPr>
          <p:nvPr>
            <p:ph idx="1"/>
          </p:nvPr>
        </p:nvSpPr>
        <p:spPr>
          <a:xfrm>
            <a:off x="3059832" y="1275606"/>
            <a:ext cx="6084168" cy="2808312"/>
          </a:xfrm>
        </p:spPr>
        <p:txBody>
          <a:bodyPr>
            <a:normAutofit fontScale="85000" lnSpcReduction="20000"/>
          </a:bodyPr>
          <a:lstStyle/>
          <a:p>
            <a:pPr marL="400050" lvl="1" indent="0">
              <a:buNone/>
            </a:pPr>
            <a:r>
              <a:rPr kumimoji="1" lang="zh-TW" altLang="en-US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一般的想法：</a:t>
            </a:r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400050" lvl="1" indent="0">
              <a:buNone/>
            </a:pPr>
            <a:r>
              <a:rPr kumimoji="1" lang="zh-TW" altLang="en-US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不真實、不正確的新聞</a:t>
            </a:r>
            <a:r>
              <a:rPr kumimoji="1" lang="en-US" altLang="zh-TW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?</a:t>
            </a:r>
          </a:p>
          <a:p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400050" lvl="1" indent="0">
              <a:buNone/>
            </a:pPr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400050" lvl="1" indent="0">
              <a:buNone/>
            </a:pPr>
            <a:r>
              <a:rPr kumimoji="1" lang="zh-TW" altLang="en-US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思考案例：</a:t>
            </a:r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400050" lvl="1" indent="0">
              <a:buNone/>
            </a:pPr>
            <a:r>
              <a:rPr kumimoji="1" lang="zh-TW" altLang="en-US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新聞預測颱風會來，結果沒有來？</a:t>
            </a:r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400050" lvl="1" indent="0">
              <a:buNone/>
            </a:pPr>
            <a:r>
              <a:rPr kumimoji="1" lang="zh-TW" altLang="en-US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民調顯示高的候選人沒有當選？</a:t>
            </a:r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endParaRPr kumimoji="1" lang="zh-TW" altLang="en-US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9B9BC5F-E8DF-4886-AE49-8D5937E8AFD3}"/>
              </a:ext>
            </a:extLst>
          </p:cNvPr>
          <p:cNvSpPr txBox="1"/>
          <p:nvPr/>
        </p:nvSpPr>
        <p:spPr>
          <a:xfrm rot="20924280">
            <a:off x="4017860" y="2107425"/>
            <a:ext cx="4303385" cy="21236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spc="600" dirty="0">
                <a:solidFill>
                  <a:srgbClr val="FF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錯誤新聞≠假新聞</a:t>
            </a:r>
          </a:p>
        </p:txBody>
      </p:sp>
    </p:spTree>
    <p:extLst>
      <p:ext uri="{BB962C8B-B14F-4D97-AF65-F5344CB8AC3E}">
        <p14:creationId xmlns:p14="http://schemas.microsoft.com/office/powerpoint/2010/main" val="138725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錯誤的新聞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pic>
        <p:nvPicPr>
          <p:cNvPr id="3" name="圖片 2" descr="600_phpxLQKl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31590"/>
            <a:ext cx="4972928" cy="374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78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假新聞為何</a:t>
            </a:r>
          </a:p>
        </p:txBody>
      </p:sp>
      <p:sp>
        <p:nvSpPr>
          <p:cNvPr id="20" name="Arrow: Bent 100"/>
          <p:cNvSpPr/>
          <p:nvPr/>
        </p:nvSpPr>
        <p:spPr>
          <a:xfrm>
            <a:off x="1979712" y="1491630"/>
            <a:ext cx="1371244" cy="414515"/>
          </a:xfrm>
          <a:prstGeom prst="bentArrow">
            <a:avLst>
              <a:gd name="adj1" fmla="val 4167"/>
              <a:gd name="adj2" fmla="val 14600"/>
              <a:gd name="adj3" fmla="val 25000"/>
              <a:gd name="adj4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1" name="Arrow: Bent 101"/>
          <p:cNvSpPr/>
          <p:nvPr/>
        </p:nvSpPr>
        <p:spPr>
          <a:xfrm flipV="1">
            <a:off x="1979712" y="3363838"/>
            <a:ext cx="1371244" cy="414515"/>
          </a:xfrm>
          <a:prstGeom prst="bentArrow">
            <a:avLst>
              <a:gd name="adj1" fmla="val 4167"/>
              <a:gd name="adj2" fmla="val 14600"/>
              <a:gd name="adj3" fmla="val 25000"/>
              <a:gd name="adj4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12" name="群組 11"/>
          <p:cNvGrpSpPr/>
          <p:nvPr/>
        </p:nvGrpSpPr>
        <p:grpSpPr>
          <a:xfrm>
            <a:off x="611560" y="1779662"/>
            <a:ext cx="1800200" cy="1800200"/>
            <a:chOff x="3203848" y="1707654"/>
            <a:chExt cx="2088232" cy="2088232"/>
          </a:xfrm>
        </p:grpSpPr>
        <p:grpSp>
          <p:nvGrpSpPr>
            <p:cNvPr id="14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22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9" name="圖片 18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sp>
        <p:nvSpPr>
          <p:cNvPr id="24" name="內容版面配置區 2"/>
          <p:cNvSpPr>
            <a:spLocks noGrp="1"/>
          </p:cNvSpPr>
          <p:nvPr>
            <p:ph idx="1"/>
          </p:nvPr>
        </p:nvSpPr>
        <p:spPr>
          <a:xfrm>
            <a:off x="3059832" y="1275606"/>
            <a:ext cx="6084168" cy="2808312"/>
          </a:xfrm>
        </p:spPr>
        <p:txBody>
          <a:bodyPr>
            <a:normAutofit fontScale="85000" lnSpcReduction="20000"/>
          </a:bodyPr>
          <a:lstStyle/>
          <a:p>
            <a:pPr marL="400050" lvl="1" indent="0">
              <a:buNone/>
            </a:pPr>
            <a:r>
              <a:rPr kumimoji="1" lang="zh-TW" altLang="en-US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內容：</a:t>
            </a:r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400050" lvl="1" indent="0">
              <a:buNone/>
            </a:pPr>
            <a:r>
              <a:rPr kumimoji="1" lang="zh-TW" altLang="en-US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本質是</a:t>
            </a:r>
            <a:r>
              <a:rPr kumimoji="1" lang="zh-TW" altLang="en-US" dirty="0">
                <a:solidFill>
                  <a:schemeClr val="accent6"/>
                </a:solidFill>
                <a:latin typeface="微軟正黑體"/>
                <a:ea typeface="微軟正黑體"/>
                <a:cs typeface="微軟正黑體"/>
              </a:rPr>
              <a:t>「虛構」</a:t>
            </a:r>
            <a:r>
              <a:rPr kumimoji="1" lang="zh-TW" altLang="en-US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的（亦假亦真）</a:t>
            </a:r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400050" lvl="1" indent="0">
              <a:buNone/>
            </a:pPr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400050" lvl="1" indent="0">
              <a:buNone/>
            </a:pPr>
            <a:r>
              <a:rPr kumimoji="1" lang="zh-TW" altLang="en-US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形式：</a:t>
            </a:r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400050" lvl="1" indent="0">
              <a:buNone/>
            </a:pPr>
            <a:r>
              <a:rPr kumimoji="1" lang="zh-TW" altLang="en-US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資訊透過</a:t>
            </a:r>
            <a:r>
              <a:rPr kumimoji="1" lang="zh-TW" altLang="en-US" dirty="0">
                <a:solidFill>
                  <a:srgbClr val="168EA6"/>
                </a:solidFill>
                <a:latin typeface="微軟正黑體"/>
                <a:ea typeface="微軟正黑體"/>
                <a:cs typeface="微軟正黑體"/>
              </a:rPr>
              <a:t>多方管道</a:t>
            </a:r>
            <a:r>
              <a:rPr kumimoji="1" lang="zh-TW" altLang="en-US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不斷傳播</a:t>
            </a:r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400050" lvl="1" indent="0">
              <a:buNone/>
            </a:pPr>
            <a:r>
              <a:rPr kumimoji="1" lang="zh-TW" altLang="en-US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（媒體向人</a:t>
            </a:r>
            <a:r>
              <a:rPr kumimoji="1" lang="en-US" altLang="zh-TW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kumimoji="1" lang="zh-TW" altLang="en-US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  <a:sym typeface="Wingdings"/>
              </a:rPr>
              <a:t></a:t>
            </a:r>
            <a:r>
              <a:rPr kumimoji="1" lang="en-US" altLang="zh-TW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  <a:sym typeface="Wingdings"/>
              </a:rPr>
              <a:t> </a:t>
            </a:r>
            <a:r>
              <a:rPr kumimoji="1" lang="zh-TW" altLang="en-US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  <a:sym typeface="Wingdings"/>
              </a:rPr>
              <a:t>人向人</a:t>
            </a:r>
            <a:r>
              <a:rPr kumimoji="1" lang="zh-TW" altLang="en-US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）</a:t>
            </a:r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endParaRPr kumimoji="1" lang="en-US" altLang="zh-TW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endParaRPr kumimoji="1" lang="zh-TW" altLang="en-US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12536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「虛構」？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grpSp>
        <p:nvGrpSpPr>
          <p:cNvPr id="22" name="6a89d2df-c045-47b9-8691-de29f9901f55"/>
          <p:cNvGrpSpPr>
            <a:grpSpLocks noChangeAspect="1"/>
          </p:cNvGrpSpPr>
          <p:nvPr/>
        </p:nvGrpSpPr>
        <p:grpSpPr>
          <a:xfrm>
            <a:off x="539552" y="1203598"/>
            <a:ext cx="5642731" cy="3436243"/>
            <a:chOff x="2018856" y="1168400"/>
            <a:chExt cx="8154287" cy="4965700"/>
          </a:xfrm>
        </p:grpSpPr>
        <p:sp>
          <p:nvSpPr>
            <p:cNvPr id="23" name="Freeform: Shape 2"/>
            <p:cNvSpPr>
              <a:spLocks/>
            </p:cNvSpPr>
            <p:nvPr/>
          </p:nvSpPr>
          <p:spPr bwMode="auto">
            <a:xfrm>
              <a:off x="4631294" y="1943601"/>
              <a:ext cx="2938083" cy="3185713"/>
            </a:xfrm>
            <a:custGeom>
              <a:avLst/>
              <a:gdLst>
                <a:gd name="T0" fmla="*/ 2015 w 2015"/>
                <a:gd name="T1" fmla="*/ 1007 h 1636"/>
                <a:gd name="T2" fmla="*/ 1385 w 2015"/>
                <a:gd name="T3" fmla="*/ 1636 h 1636"/>
                <a:gd name="T4" fmla="*/ 0 w 2015"/>
                <a:gd name="T5" fmla="*/ 251 h 1636"/>
                <a:gd name="T6" fmla="*/ 1008 w 2015"/>
                <a:gd name="T7" fmla="*/ 0 h 1636"/>
                <a:gd name="T8" fmla="*/ 2015 w 2015"/>
                <a:gd name="T9" fmla="*/ 1007 h 1636"/>
                <a:gd name="connsiteX0" fmla="*/ 7488 w 7488"/>
                <a:gd name="connsiteY0" fmla="*/ 6155 h 10000"/>
                <a:gd name="connsiteX1" fmla="*/ 4361 w 7488"/>
                <a:gd name="connsiteY1" fmla="*/ 10000 h 10000"/>
                <a:gd name="connsiteX2" fmla="*/ 0 w 7488"/>
                <a:gd name="connsiteY2" fmla="*/ 4596 h 10000"/>
                <a:gd name="connsiteX3" fmla="*/ 2490 w 7488"/>
                <a:gd name="connsiteY3" fmla="*/ 0 h 10000"/>
                <a:gd name="connsiteX4" fmla="*/ 7488 w 7488"/>
                <a:gd name="connsiteY4" fmla="*/ 615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8" h="10000">
                  <a:moveTo>
                    <a:pt x="7488" y="6155"/>
                  </a:moveTo>
                  <a:lnTo>
                    <a:pt x="4361" y="10000"/>
                  </a:lnTo>
                  <a:lnTo>
                    <a:pt x="0" y="4596"/>
                  </a:lnTo>
                  <a:lnTo>
                    <a:pt x="2490" y="0"/>
                  </a:lnTo>
                  <a:lnTo>
                    <a:pt x="7488" y="615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  <a:normAutofit/>
            </a:bodyPr>
            <a:lstStyle/>
            <a:p>
              <a:r>
                <a:rPr lang="id-ID"/>
                <a:t>v</a:t>
              </a:r>
            </a:p>
          </p:txBody>
        </p:sp>
        <p:sp>
          <p:nvSpPr>
            <p:cNvPr id="24" name="Freeform: Shape 3"/>
            <p:cNvSpPr>
              <a:spLocks/>
            </p:cNvSpPr>
            <p:nvPr/>
          </p:nvSpPr>
          <p:spPr bwMode="auto">
            <a:xfrm>
              <a:off x="4623460" y="1168400"/>
              <a:ext cx="5549683" cy="2802102"/>
            </a:xfrm>
            <a:custGeom>
              <a:avLst/>
              <a:gdLst>
                <a:gd name="T0" fmla="*/ 2850 w 2850"/>
                <a:gd name="T1" fmla="*/ 719 h 1439"/>
                <a:gd name="T2" fmla="*/ 2027 w 2850"/>
                <a:gd name="T3" fmla="*/ 0 h 1439"/>
                <a:gd name="T4" fmla="*/ 2027 w 2850"/>
                <a:gd name="T5" fmla="*/ 291 h 1439"/>
                <a:gd name="T6" fmla="*/ 0 w 2850"/>
                <a:gd name="T7" fmla="*/ 291 h 1439"/>
                <a:gd name="T8" fmla="*/ 0 w 2850"/>
                <a:gd name="T9" fmla="*/ 1146 h 1439"/>
                <a:gd name="T10" fmla="*/ 2027 w 2850"/>
                <a:gd name="T11" fmla="*/ 1146 h 1439"/>
                <a:gd name="T12" fmla="*/ 2027 w 2850"/>
                <a:gd name="T13" fmla="*/ 1439 h 1439"/>
                <a:gd name="T14" fmla="*/ 2850 w 2850"/>
                <a:gd name="T15" fmla="*/ 719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50" h="1439">
                  <a:moveTo>
                    <a:pt x="2850" y="719"/>
                  </a:moveTo>
                  <a:lnTo>
                    <a:pt x="2027" y="0"/>
                  </a:lnTo>
                  <a:lnTo>
                    <a:pt x="2027" y="291"/>
                  </a:lnTo>
                  <a:lnTo>
                    <a:pt x="0" y="291"/>
                  </a:lnTo>
                  <a:lnTo>
                    <a:pt x="0" y="1146"/>
                  </a:lnTo>
                  <a:lnTo>
                    <a:pt x="2027" y="1146"/>
                  </a:lnTo>
                  <a:lnTo>
                    <a:pt x="2027" y="1439"/>
                  </a:lnTo>
                  <a:lnTo>
                    <a:pt x="2850" y="71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4"/>
            <p:cNvSpPr>
              <a:spLocks/>
            </p:cNvSpPr>
            <p:nvPr/>
          </p:nvSpPr>
          <p:spPr bwMode="auto">
            <a:xfrm>
              <a:off x="2018856" y="3330050"/>
              <a:ext cx="5549683" cy="2804050"/>
            </a:xfrm>
            <a:custGeom>
              <a:avLst/>
              <a:gdLst>
                <a:gd name="T0" fmla="*/ 0 w 2850"/>
                <a:gd name="T1" fmla="*/ 719 h 1440"/>
                <a:gd name="T2" fmla="*/ 823 w 2850"/>
                <a:gd name="T3" fmla="*/ 1440 h 1440"/>
                <a:gd name="T4" fmla="*/ 823 w 2850"/>
                <a:gd name="T5" fmla="*/ 1147 h 1440"/>
                <a:gd name="T6" fmla="*/ 2850 w 2850"/>
                <a:gd name="T7" fmla="*/ 1147 h 1440"/>
                <a:gd name="T8" fmla="*/ 2850 w 2850"/>
                <a:gd name="T9" fmla="*/ 292 h 1440"/>
                <a:gd name="T10" fmla="*/ 823 w 2850"/>
                <a:gd name="T11" fmla="*/ 292 h 1440"/>
                <a:gd name="T12" fmla="*/ 823 w 2850"/>
                <a:gd name="T13" fmla="*/ 0 h 1440"/>
                <a:gd name="T14" fmla="*/ 0 w 2850"/>
                <a:gd name="T15" fmla="*/ 719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50" h="1440">
                  <a:moveTo>
                    <a:pt x="0" y="719"/>
                  </a:moveTo>
                  <a:lnTo>
                    <a:pt x="823" y="1440"/>
                  </a:lnTo>
                  <a:lnTo>
                    <a:pt x="823" y="1147"/>
                  </a:lnTo>
                  <a:lnTo>
                    <a:pt x="2850" y="1147"/>
                  </a:lnTo>
                  <a:lnTo>
                    <a:pt x="2850" y="292"/>
                  </a:lnTo>
                  <a:lnTo>
                    <a:pt x="823" y="292"/>
                  </a:lnTo>
                  <a:lnTo>
                    <a:pt x="823" y="0"/>
                  </a:lnTo>
                  <a:lnTo>
                    <a:pt x="0" y="7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5036551" y="1896809"/>
              <a:ext cx="2081169" cy="114464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lang="zh-TW" altLang="en-US" sz="24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具有惡意</a:t>
              </a:r>
              <a:endParaRPr lang="en-US" altLang="zh-TW" sz="240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  <a:p>
              <a:r>
                <a:rPr lang="zh-TW" altLang="en-US" sz="24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內容出錯</a:t>
              </a:r>
              <a:endPara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43" name="TextBox 7"/>
          <p:cNvSpPr txBox="1"/>
          <p:nvPr/>
        </p:nvSpPr>
        <p:spPr>
          <a:xfrm>
            <a:off x="2627784" y="3435846"/>
            <a:ext cx="1440160" cy="57606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內容出錯</a:t>
            </a:r>
            <a:endParaRPr lang="zh-CN" altLang="en-US" sz="24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44" name="TextBox 7"/>
          <p:cNvSpPr txBox="1"/>
          <p:nvPr/>
        </p:nvSpPr>
        <p:spPr>
          <a:xfrm>
            <a:off x="1403648" y="3219822"/>
            <a:ext cx="1080120" cy="864096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no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錯誤</a:t>
            </a:r>
            <a:endParaRPr lang="en-US" altLang="zh-TW" sz="24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訊息</a:t>
            </a:r>
            <a:endParaRPr lang="zh-CN" altLang="en-US" sz="24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45" name="TextBox 7"/>
          <p:cNvSpPr txBox="1"/>
          <p:nvPr/>
        </p:nvSpPr>
        <p:spPr>
          <a:xfrm>
            <a:off x="4355976" y="1707654"/>
            <a:ext cx="1080120" cy="8640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no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不實</a:t>
            </a:r>
            <a:endParaRPr lang="en-US" altLang="zh-TW" sz="24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訊息</a:t>
            </a:r>
            <a:endParaRPr lang="zh-CN" altLang="en-US" sz="24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052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B7D0"/>
      </a:accent1>
      <a:accent2>
        <a:srgbClr val="0187AC"/>
      </a:accent2>
      <a:accent3>
        <a:srgbClr val="1AA4BE"/>
      </a:accent3>
      <a:accent4>
        <a:srgbClr val="52C3CB"/>
      </a:accent4>
      <a:accent5>
        <a:srgbClr val="42BDC6"/>
      </a:accent5>
      <a:accent6>
        <a:srgbClr val="168EA6"/>
      </a:accent6>
      <a:hlink>
        <a:srgbClr val="41B7D0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41B7D0"/>
    </a:accent1>
    <a:accent2>
      <a:srgbClr val="0187AC"/>
    </a:accent2>
    <a:accent3>
      <a:srgbClr val="1AA4BE"/>
    </a:accent3>
    <a:accent4>
      <a:srgbClr val="52C3CB"/>
    </a:accent4>
    <a:accent5>
      <a:srgbClr val="42BDC6"/>
    </a:accent5>
    <a:accent6>
      <a:srgbClr val="168EA6"/>
    </a:accent6>
    <a:hlink>
      <a:srgbClr val="41B7D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3770</TotalTime>
  <Words>477</Words>
  <Application>Microsoft Office PowerPoint</Application>
  <PresentationFormat>如螢幕大小 (16:9)</PresentationFormat>
  <Paragraphs>109</Paragraphs>
  <Slides>20</Slides>
  <Notes>20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7" baseType="lpstr">
      <vt:lpstr>微软雅黑</vt:lpstr>
      <vt:lpstr>華康新特明體</vt:lpstr>
      <vt:lpstr>微軟正黑體</vt:lpstr>
      <vt:lpstr>Agency FB</vt:lpstr>
      <vt:lpstr>Arial</vt:lpstr>
      <vt:lpstr>Calibri</vt:lpstr>
      <vt:lpstr>第一PPT，www.1ppt.com</vt:lpstr>
      <vt:lpstr>PowerPoint 簡報</vt:lpstr>
      <vt:lpstr>PowerPoint 簡報</vt:lpstr>
      <vt:lpstr>假新聞如何管制？</vt:lpstr>
      <vt:lpstr>假新聞如何管制？</vt:lpstr>
      <vt:lpstr>PowerPoint 簡報</vt:lpstr>
      <vt:lpstr>假新聞是什麼？</vt:lpstr>
      <vt:lpstr>錯誤的新聞</vt:lpstr>
      <vt:lpstr>假新聞為何</vt:lpstr>
      <vt:lpstr>「虛構」？</vt:lpstr>
      <vt:lpstr>假新聞的影響</vt:lpstr>
      <vt:lpstr>假新聞的影響</vt:lpstr>
      <vt:lpstr>假新聞的影響</vt:lpstr>
      <vt:lpstr>假新聞的影響</vt:lpstr>
      <vt:lpstr>假新聞的影響</vt:lpstr>
      <vt:lpstr>假新聞的影響</vt:lpstr>
      <vt:lpstr>假新聞的影響</vt:lpstr>
      <vt:lpstr>能力檢測站</vt:lpstr>
      <vt:lpstr>能力檢測站</vt:lpstr>
      <vt:lpstr>防治小撇步</vt:lpstr>
      <vt:lpstr>能力檢測站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/>
  <dc:description>http://www.ypppt.com/</dc:description>
  <cp:lastModifiedBy>子豪 劉</cp:lastModifiedBy>
  <cp:revision>253</cp:revision>
  <dcterms:created xsi:type="dcterms:W3CDTF">2015-12-11T17:46:17Z</dcterms:created>
  <dcterms:modified xsi:type="dcterms:W3CDTF">2019-10-29T14:29:12Z</dcterms:modified>
</cp:coreProperties>
</file>