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499" r:id="rId2"/>
    <p:sldId id="500" r:id="rId3"/>
    <p:sldId id="501" r:id="rId4"/>
    <p:sldId id="491" r:id="rId5"/>
    <p:sldId id="502" r:id="rId6"/>
    <p:sldId id="503" r:id="rId7"/>
    <p:sldId id="505" r:id="rId8"/>
    <p:sldId id="504" r:id="rId9"/>
    <p:sldId id="506" r:id="rId10"/>
    <p:sldId id="509" r:id="rId11"/>
    <p:sldId id="507" r:id="rId12"/>
    <p:sldId id="510" r:id="rId13"/>
    <p:sldId id="511" r:id="rId14"/>
    <p:sldId id="512" r:id="rId15"/>
    <p:sldId id="513" r:id="rId16"/>
    <p:sldId id="514" r:id="rId17"/>
    <p:sldId id="515" r:id="rId18"/>
    <p:sldId id="498" r:id="rId19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744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F768F"/>
    <a:srgbClr val="377D86"/>
    <a:srgbClr val="E5AB91"/>
    <a:srgbClr val="FD958B"/>
    <a:srgbClr val="3B7697"/>
    <a:srgbClr val="DD6144"/>
    <a:srgbClr val="2D5A74"/>
    <a:srgbClr val="1B3D55"/>
    <a:srgbClr val="7B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5" autoAdjust="0"/>
    <p:restoredTop sz="94660" autoAdjust="0"/>
  </p:normalViewPr>
  <p:slideViewPr>
    <p:cSldViewPr>
      <p:cViewPr varScale="1">
        <p:scale>
          <a:sx n="88" d="100"/>
          <a:sy n="88" d="100"/>
        </p:scale>
        <p:origin x="800" y="44"/>
      </p:cViewPr>
      <p:guideLst>
        <p:guide pos="2744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ea typeface="微软雅黑" panose="020B0503020204020204" pitchFamily="34" charset="-122"/>
              </a:rPr>
              <a:t>2019/10/29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2019/10/29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579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C7C03-FB9C-4F41-86F0-C615B779135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00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6AFB97-0E4B-4BA3-8112-7F0B0CE0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BF5110-2E7B-42F0-AE26-E8E46BB7A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8E4012-86AA-4C65-9234-0C7D5B1F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DE77D-5B44-4416-8C30-72BB94421A55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5E24C1-59F4-4AB7-8C3A-47F68E5FE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29FD64-0A79-46CE-AEDD-AAC226FD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E2DA3-D4E6-46BA-AD2F-DA85E4D9F4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041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2019/10/29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F46B8A-A121-437C-BBE6-C3442B8A9EB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7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CF261B-B326-4F21-B678-60A8F9874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308570"/>
            <a:ext cx="5400600" cy="5403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3186BBC0-655D-4FD7-834B-79BB98B9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2067694"/>
            <a:ext cx="61206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社會搜查線</a:t>
            </a:r>
            <a:endParaRPr lang="en-US" altLang="zh-TW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453" y="3087419"/>
            <a:ext cx="493555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非客消息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52DE07A5-A8C9-409A-B20A-75516D77434A}"/>
              </a:ext>
            </a:extLst>
          </p:cNvPr>
          <p:cNvGrpSpPr/>
          <p:nvPr/>
        </p:nvGrpSpPr>
        <p:grpSpPr>
          <a:xfrm>
            <a:off x="6516216" y="3795886"/>
            <a:ext cx="2289406" cy="765402"/>
            <a:chOff x="5677614" y="3851020"/>
            <a:chExt cx="1827314" cy="39009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781E868-3D27-4FAE-BE6C-61B5895D6338}"/>
                </a:ext>
              </a:extLst>
            </p:cNvPr>
            <p:cNvSpPr/>
            <p:nvPr/>
          </p:nvSpPr>
          <p:spPr>
            <a:xfrm>
              <a:off x="5677614" y="3851020"/>
              <a:ext cx="1827314" cy="390098"/>
            </a:xfrm>
            <a:prstGeom prst="rect">
              <a:avLst/>
            </a:prstGeom>
            <a:noFill/>
            <a:ln w="12700">
              <a:solidFill>
                <a:srgbClr val="1B3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19" name="TextBox 84">
              <a:extLst>
                <a:ext uri="{FF2B5EF4-FFF2-40B4-BE49-F238E27FC236}">
                  <a16:creationId xmlns:a16="http://schemas.microsoft.com/office/drawing/2014/main" id="{105FD1E6-EC87-4919-A597-FA6399F49689}"/>
                </a:ext>
              </a:extLst>
            </p:cNvPr>
            <p:cNvSpPr txBox="1"/>
            <p:nvPr/>
          </p:nvSpPr>
          <p:spPr>
            <a:xfrm>
              <a:off x="5735626" y="3914652"/>
              <a:ext cx="1723681" cy="266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參賽編號：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SG002</a:t>
              </a:r>
              <a:b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</a:b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  <a:sym typeface="+mn-lt"/>
                </a:rPr>
                <a:t>設計者：劉子豪、洪鐿瑄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  <a:sym typeface="+mn-lt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7600054" y="659"/>
            <a:ext cx="1724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spc="300" dirty="0">
                <a:solidFill>
                  <a:srgbClr val="DD61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微軟正黑體"/>
                <a:sym typeface="+mn-lt"/>
              </a:rPr>
              <a:t>2019</a:t>
            </a:r>
            <a:endParaRPr lang="zh-CN" altLang="en-US" sz="7200" spc="300" dirty="0">
              <a:solidFill>
                <a:srgbClr val="DD61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227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20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195486"/>
            <a:ext cx="4608512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言論自由的討論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92572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92572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5430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2067694"/>
            <a:ext cx="6480719" cy="127540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化妝品廣告播出前需要事先審查嗎？</a:t>
            </a:r>
          </a:p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 （提示：司法判解、化粧品）</a:t>
            </a:r>
          </a:p>
        </p:txBody>
      </p:sp>
    </p:spTree>
    <p:extLst>
      <p:ext uri="{BB962C8B-B14F-4D97-AF65-F5344CB8AC3E}">
        <p14:creationId xmlns:p14="http://schemas.microsoft.com/office/powerpoint/2010/main" val="115055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95486"/>
            <a:ext cx="4104456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言論自由的討論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zh-TW" altLang="en-US" dirty="0"/>
          </a:p>
        </p:txBody>
      </p:sp>
      <p:pic>
        <p:nvPicPr>
          <p:cNvPr id="6" name="圖片 5" descr="螢幕快照 2019-10-13 下午11.37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7614"/>
            <a:ext cx="9144000" cy="31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35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195486"/>
            <a:ext cx="4608512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言論自由的討論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5430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2067694"/>
            <a:ext cx="6480719" cy="127540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菸品一定要標示尼古丁含量嗎？</a:t>
            </a:r>
          </a:p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 （提示：司法判解、尼古丁）</a:t>
            </a:r>
          </a:p>
        </p:txBody>
      </p:sp>
    </p:spTree>
    <p:extLst>
      <p:ext uri="{BB962C8B-B14F-4D97-AF65-F5344CB8AC3E}">
        <p14:creationId xmlns:p14="http://schemas.microsoft.com/office/powerpoint/2010/main" val="25809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95486"/>
            <a:ext cx="4104456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言論自由的討論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zh-TW" altLang="en-US" dirty="0"/>
          </a:p>
        </p:txBody>
      </p:sp>
      <p:pic>
        <p:nvPicPr>
          <p:cNvPr id="7" name="圖片 6" descr="螢幕快照 2019-10-13 下午11.40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131590"/>
            <a:ext cx="11567845" cy="37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195486"/>
            <a:ext cx="4608512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言論自由的討論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5430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2067694"/>
            <a:ext cx="6480719" cy="127540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制定「誹謗罪」有無侵害到言論自由？</a:t>
            </a:r>
          </a:p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 （提示：司法判解、誹謗罪）</a:t>
            </a:r>
          </a:p>
        </p:txBody>
      </p:sp>
    </p:spTree>
    <p:extLst>
      <p:ext uri="{BB962C8B-B14F-4D97-AF65-F5344CB8AC3E}">
        <p14:creationId xmlns:p14="http://schemas.microsoft.com/office/powerpoint/2010/main" val="66526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95486"/>
            <a:ext cx="4104456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言論自由的討論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zh-TW" altLang="en-US" dirty="0"/>
          </a:p>
        </p:txBody>
      </p:sp>
      <p:pic>
        <p:nvPicPr>
          <p:cNvPr id="6" name="圖片 5" descr="螢幕快照 2019-10-13 下午11.43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419622"/>
            <a:ext cx="10446568" cy="34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0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195486"/>
            <a:ext cx="4608512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非客異言堂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867741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2067694"/>
            <a:ext cx="6480719" cy="127540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請根據資料提示，使用全國法規資料庫進行查找，回答以下問題。</a:t>
            </a:r>
          </a:p>
        </p:txBody>
      </p:sp>
      <p:pic>
        <p:nvPicPr>
          <p:cNvPr id="3" name="10分钟定时器[工作]">
            <a:hlinkClick r:id="" action="ppaction://media"/>
            <a:extLst>
              <a:ext uri="{FF2B5EF4-FFF2-40B4-BE49-F238E27FC236}">
                <a16:creationId xmlns:a16="http://schemas.microsoft.com/office/drawing/2014/main" id="{87340541-2E02-4F16-8362-F0EE643A7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1488" y="3737908"/>
            <a:ext cx="1903760" cy="107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0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bb89024-4c12-4ada-be55-8ab8ed807542"/>
          <p:cNvGrpSpPr>
            <a:grpSpLocks noChangeAspect="1"/>
          </p:cNvGrpSpPr>
          <p:nvPr/>
        </p:nvGrpSpPr>
        <p:grpSpPr>
          <a:xfrm>
            <a:off x="539552" y="1923678"/>
            <a:ext cx="7855850" cy="1944216"/>
            <a:chOff x="426912" y="1736812"/>
            <a:chExt cx="9409044" cy="2328611"/>
          </a:xfrm>
        </p:grpSpPr>
        <p:sp>
          <p:nvSpPr>
            <p:cNvPr id="4" name="Freeform: Shape 1"/>
            <p:cNvSpPr/>
            <p:nvPr/>
          </p:nvSpPr>
          <p:spPr>
            <a:xfrm>
              <a:off x="7415523" y="1770303"/>
              <a:ext cx="2420433" cy="229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02" y="572"/>
                    <a:pt x="1930" y="1429"/>
                    <a:pt x="2709" y="2532"/>
                  </a:cubicBezTo>
                  <a:cubicBezTo>
                    <a:pt x="4268" y="4696"/>
                    <a:pt x="5122" y="7636"/>
                    <a:pt x="5122" y="10780"/>
                  </a:cubicBezTo>
                  <a:cubicBezTo>
                    <a:pt x="5122" y="13964"/>
                    <a:pt x="4268" y="16904"/>
                    <a:pt x="2709" y="19068"/>
                  </a:cubicBezTo>
                  <a:cubicBezTo>
                    <a:pt x="1930" y="20171"/>
                    <a:pt x="1002" y="21028"/>
                    <a:pt x="0" y="21600"/>
                  </a:cubicBezTo>
                  <a:cubicBezTo>
                    <a:pt x="13806" y="21600"/>
                    <a:pt x="13806" y="21600"/>
                    <a:pt x="13806" y="21600"/>
                  </a:cubicBezTo>
                  <a:cubicBezTo>
                    <a:pt x="18297" y="21600"/>
                    <a:pt x="21600" y="16782"/>
                    <a:pt x="21600" y="10780"/>
                  </a:cubicBezTo>
                  <a:cubicBezTo>
                    <a:pt x="21600" y="4818"/>
                    <a:pt x="18297" y="0"/>
                    <a:pt x="13806" y="0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2"/>
            <p:cNvSpPr/>
            <p:nvPr/>
          </p:nvSpPr>
          <p:spPr>
            <a:xfrm>
              <a:off x="2799579" y="1736812"/>
              <a:ext cx="2420434" cy="229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39" y="572"/>
                    <a:pt x="1930" y="1429"/>
                    <a:pt x="2709" y="2532"/>
                  </a:cubicBezTo>
                  <a:cubicBezTo>
                    <a:pt x="4268" y="4696"/>
                    <a:pt x="5122" y="7636"/>
                    <a:pt x="5122" y="10780"/>
                  </a:cubicBezTo>
                  <a:cubicBezTo>
                    <a:pt x="5122" y="13964"/>
                    <a:pt x="4268" y="16904"/>
                    <a:pt x="2709" y="19068"/>
                  </a:cubicBezTo>
                  <a:cubicBezTo>
                    <a:pt x="1930" y="20171"/>
                    <a:pt x="1039" y="21028"/>
                    <a:pt x="0" y="21600"/>
                  </a:cubicBezTo>
                  <a:cubicBezTo>
                    <a:pt x="13806" y="21600"/>
                    <a:pt x="13806" y="21600"/>
                    <a:pt x="13806" y="21600"/>
                  </a:cubicBezTo>
                  <a:cubicBezTo>
                    <a:pt x="18297" y="21600"/>
                    <a:pt x="21600" y="16782"/>
                    <a:pt x="21600" y="10780"/>
                  </a:cubicBezTo>
                  <a:cubicBezTo>
                    <a:pt x="21600" y="4818"/>
                    <a:pt x="18297" y="0"/>
                    <a:pt x="13806" y="0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3"/>
            <p:cNvSpPr/>
            <p:nvPr/>
          </p:nvSpPr>
          <p:spPr>
            <a:xfrm>
              <a:off x="5131434" y="1770303"/>
              <a:ext cx="2420433" cy="229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0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02" y="572"/>
                    <a:pt x="1930" y="1429"/>
                    <a:pt x="2709" y="2532"/>
                  </a:cubicBezTo>
                  <a:cubicBezTo>
                    <a:pt x="4268" y="4696"/>
                    <a:pt x="5122" y="7636"/>
                    <a:pt x="5122" y="10780"/>
                  </a:cubicBezTo>
                  <a:cubicBezTo>
                    <a:pt x="5122" y="13964"/>
                    <a:pt x="4268" y="16904"/>
                    <a:pt x="2709" y="19068"/>
                  </a:cubicBezTo>
                  <a:cubicBezTo>
                    <a:pt x="1930" y="20171"/>
                    <a:pt x="1002" y="21028"/>
                    <a:pt x="0" y="21600"/>
                  </a:cubicBezTo>
                  <a:cubicBezTo>
                    <a:pt x="13806" y="21600"/>
                    <a:pt x="13806" y="21600"/>
                    <a:pt x="13806" y="21600"/>
                  </a:cubicBezTo>
                  <a:cubicBezTo>
                    <a:pt x="18297" y="21600"/>
                    <a:pt x="21600" y="16782"/>
                    <a:pt x="21600" y="10780"/>
                  </a:cubicBezTo>
                  <a:cubicBezTo>
                    <a:pt x="21600" y="4818"/>
                    <a:pt x="18297" y="0"/>
                    <a:pt x="13806" y="0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4"/>
            <p:cNvSpPr/>
            <p:nvPr/>
          </p:nvSpPr>
          <p:spPr>
            <a:xfrm>
              <a:off x="426912" y="1770303"/>
              <a:ext cx="2420434" cy="229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6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02" y="572"/>
                    <a:pt x="1930" y="1429"/>
                    <a:pt x="2672" y="2532"/>
                  </a:cubicBezTo>
                  <a:cubicBezTo>
                    <a:pt x="4231" y="4696"/>
                    <a:pt x="5085" y="7636"/>
                    <a:pt x="5085" y="10780"/>
                  </a:cubicBezTo>
                  <a:cubicBezTo>
                    <a:pt x="5085" y="13964"/>
                    <a:pt x="4231" y="16904"/>
                    <a:pt x="2672" y="19068"/>
                  </a:cubicBezTo>
                  <a:cubicBezTo>
                    <a:pt x="1930" y="20171"/>
                    <a:pt x="1002" y="21028"/>
                    <a:pt x="0" y="21600"/>
                  </a:cubicBezTo>
                  <a:cubicBezTo>
                    <a:pt x="13769" y="21600"/>
                    <a:pt x="13769" y="21600"/>
                    <a:pt x="13769" y="21600"/>
                  </a:cubicBezTo>
                  <a:cubicBezTo>
                    <a:pt x="18297" y="21600"/>
                    <a:pt x="21600" y="16782"/>
                    <a:pt x="21600" y="10780"/>
                  </a:cubicBezTo>
                  <a:cubicBezTo>
                    <a:pt x="21600" y="4818"/>
                    <a:pt x="18297" y="0"/>
                    <a:pt x="13769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Rectangle 5"/>
            <p:cNvSpPr/>
            <p:nvPr/>
          </p:nvSpPr>
          <p:spPr>
            <a:xfrm>
              <a:off x="1140419" y="3402484"/>
              <a:ext cx="1398728" cy="3679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noAutofit/>
            </a:bodyPr>
            <a:lstStyle/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zh-TW" altLang="en-US" sz="1600" dirty="0">
                  <a:solidFill>
                    <a:schemeClr val="bg1">
                      <a:lumMod val="100000"/>
                    </a:schemeClr>
                  </a:solidFill>
                  <a:ea typeface="微软雅黑" panose="020B0503020204020204" pitchFamily="34" charset="-122"/>
                </a:rPr>
                <a:t>全國法規資料庫</a:t>
              </a:r>
              <a:endParaRPr lang="en-US" altLang="zh-TW" sz="1600" dirty="0">
                <a:solidFill>
                  <a:schemeClr val="bg1">
                    <a:lumMod val="100000"/>
                  </a:schemeClr>
                </a:solidFill>
                <a:ea typeface="微软雅黑" panose="020B0503020204020204" pitchFamily="34" charset="-122"/>
              </a:endParaRPr>
            </a:p>
            <a:p>
              <a:pPr lvl="0" algn="ctr">
                <a:defRPr sz="1800">
                  <a:solidFill>
                    <a:srgbClr val="000000"/>
                  </a:solidFill>
                </a:defRPr>
              </a:pPr>
              <a:r>
                <a:rPr lang="zh-TW" altLang="en-US" sz="1600" dirty="0">
                  <a:solidFill>
                    <a:schemeClr val="bg1">
                      <a:lumMod val="100000"/>
                    </a:schemeClr>
                  </a:solidFill>
                  <a:ea typeface="微软雅黑" panose="020B0503020204020204" pitchFamily="34" charset="-122"/>
                </a:rPr>
                <a:t>查找技能</a:t>
              </a:r>
              <a:endParaRPr lang="zh-CN" altLang="en-US" sz="1600" dirty="0">
                <a:solidFill>
                  <a:schemeClr val="bg1">
                    <a:lumMod val="100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Rectangle 6"/>
            <p:cNvSpPr/>
            <p:nvPr/>
          </p:nvSpPr>
          <p:spPr>
            <a:xfrm>
              <a:off x="3445481" y="3402485"/>
              <a:ext cx="1398729" cy="3679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normAutofit lnSpcReduction="10000"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TW" altLang="en-US" sz="1600" dirty="0">
                  <a:solidFill>
                    <a:schemeClr val="bg1">
                      <a:lumMod val="100000"/>
                    </a:schemeClr>
                  </a:solidFill>
                  <a:ea typeface="微软雅黑" panose="020B0503020204020204" pitchFamily="34" charset="-122"/>
                </a:rPr>
                <a:t>假新聞防範</a:t>
              </a:r>
              <a:endParaRPr lang="zh-CN" altLang="en-US" sz="1600" dirty="0">
                <a:solidFill>
                  <a:schemeClr val="bg1">
                    <a:lumMod val="100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5748930" y="3385102"/>
              <a:ext cx="1398728" cy="3679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normAutofit lnSpcReduction="10000"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TW" altLang="en-US" sz="1600" dirty="0">
                  <a:solidFill>
                    <a:schemeClr val="bg1">
                      <a:lumMod val="100000"/>
                    </a:schemeClr>
                  </a:solidFill>
                  <a:ea typeface="微软雅黑" panose="020B0503020204020204" pitchFamily="34" charset="-122"/>
                </a:rPr>
                <a:t>言論自由保障</a:t>
              </a:r>
              <a:endParaRPr lang="zh-CN" altLang="en-US" sz="1600" dirty="0">
                <a:solidFill>
                  <a:schemeClr val="bg1">
                    <a:lumMod val="100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" name="Rectangle 8"/>
            <p:cNvSpPr/>
            <p:nvPr/>
          </p:nvSpPr>
          <p:spPr>
            <a:xfrm>
              <a:off x="7843967" y="3385102"/>
              <a:ext cx="1398729" cy="3679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no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TW" altLang="en-US" sz="1600" dirty="0">
                  <a:solidFill>
                    <a:schemeClr val="bg1">
                      <a:lumMod val="100000"/>
                    </a:schemeClr>
                  </a:solidFill>
                  <a:ea typeface="微软雅黑" panose="020B0503020204020204" pitchFamily="34" charset="-122"/>
                </a:rPr>
                <a:t>大法官釋字判讀</a:t>
              </a:r>
              <a:endParaRPr lang="zh-CN" altLang="en-US" sz="1600" dirty="0">
                <a:solidFill>
                  <a:schemeClr val="bg1">
                    <a:lumMod val="100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539552" y="339503"/>
            <a:ext cx="2088232" cy="122413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諾非客</a:t>
            </a:r>
            <a:endParaRPr lang="en-US" altLang="zh-TW" sz="4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TW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技能總結</a:t>
            </a:r>
            <a:endParaRPr lang="en-GB" altLang="zh-CN" sz="4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圖片 29" descr="shejiyeiconszeyajwt4vz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95686"/>
            <a:ext cx="1282588" cy="1282588"/>
          </a:xfrm>
          <a:prstGeom prst="rect">
            <a:avLst/>
          </a:prstGeom>
        </p:spPr>
      </p:pic>
      <p:pic>
        <p:nvPicPr>
          <p:cNvPr id="31" name="圖片 30" descr="14711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83718"/>
            <a:ext cx="881779" cy="881779"/>
          </a:xfrm>
          <a:prstGeom prst="rect">
            <a:avLst/>
          </a:prstGeom>
        </p:spPr>
      </p:pic>
      <p:sp>
        <p:nvSpPr>
          <p:cNvPr id="32" name="Freeform: Shape 99"/>
          <p:cNvSpPr>
            <a:spLocks/>
          </p:cNvSpPr>
          <p:nvPr/>
        </p:nvSpPr>
        <p:spPr bwMode="auto">
          <a:xfrm>
            <a:off x="7236296" y="2283718"/>
            <a:ext cx="504056" cy="882083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" name="橢圓圖說文字 1"/>
          <p:cNvSpPr/>
          <p:nvPr/>
        </p:nvSpPr>
        <p:spPr>
          <a:xfrm>
            <a:off x="5292080" y="2355726"/>
            <a:ext cx="792088" cy="641294"/>
          </a:xfrm>
          <a:prstGeom prst="wedgeEllipseCallou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394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ThankYou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79" y="699542"/>
            <a:ext cx="931149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0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BB26EC4-91ED-42FE-BC7A-96D4C32A62B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C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0E31D69-B53A-42F4-91D7-1D6447EF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291830"/>
            <a:ext cx="453401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+mn-lt"/>
              </a:rPr>
              <a:t>第三堂記者研習</a:t>
            </a:r>
            <a:endParaRPr lang="en-US" altLang="zh-TW" sz="4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+mn-lt"/>
            </a:endParaRPr>
          </a:p>
          <a:p>
            <a:pPr algn="ctr">
              <a:defRPr/>
            </a:pPr>
            <a:r>
              <a:rPr lang="zh-TW" altLang="en-US" sz="40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+mn-lt"/>
              </a:rPr>
              <a:t>開始了</a:t>
            </a:r>
            <a:endParaRPr lang="zh-CN" altLang="en-US" sz="4000" b="1" dirty="0">
              <a:solidFill>
                <a:srgbClr val="FFFFFF"/>
              </a:solidFill>
              <a:latin typeface="微軟正黑體"/>
              <a:ea typeface="微軟正黑體"/>
              <a:cs typeface="微軟正黑體"/>
              <a:sym typeface="+mn-lt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92834D06-A2A1-4277-8E40-94D29E6AE9E4}"/>
              </a:ext>
            </a:extLst>
          </p:cNvPr>
          <p:cNvSpPr/>
          <p:nvPr/>
        </p:nvSpPr>
        <p:spPr>
          <a:xfrm>
            <a:off x="179512" y="226462"/>
            <a:ext cx="8784976" cy="4690575"/>
          </a:xfrm>
          <a:prstGeom prst="roundRect">
            <a:avLst>
              <a:gd name="adj" fmla="val 60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11" name="圖形 14" descr="廣播電台麥克風">
            <a:extLst>
              <a:ext uri="{FF2B5EF4-FFF2-40B4-BE49-F238E27FC236}">
                <a16:creationId xmlns:a16="http://schemas.microsoft.com/office/drawing/2014/main" id="{1195B9D7-3F04-46E2-8F8C-F359EECD0A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104" y="934745"/>
            <a:ext cx="4229293" cy="422929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14D78EA-7946-4AB1-8728-7E2038AEB3A3}"/>
              </a:ext>
            </a:extLst>
          </p:cNvPr>
          <p:cNvSpPr/>
          <p:nvPr/>
        </p:nvSpPr>
        <p:spPr>
          <a:xfrm>
            <a:off x="251520" y="10497"/>
            <a:ext cx="64087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spc="300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NO FAKE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96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3186BBC0-655D-4FD7-834B-79BB98B95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2067694"/>
            <a:ext cx="56227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諾非客</a:t>
            </a:r>
            <a:r>
              <a:rPr lang="en-US" altLang="zh-TW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 </a:t>
            </a:r>
            <a:r>
              <a:rPr lang="zh-TW" altLang="en-US" sz="6000" b="1" dirty="0">
                <a:solidFill>
                  <a:srgbClr val="DD6144"/>
                </a:solidFill>
                <a:latin typeface="微軟正黑體"/>
                <a:ea typeface="微軟正黑體"/>
                <a:cs typeface="微軟正黑體"/>
                <a:sym typeface="+mn-lt"/>
              </a:rPr>
              <a:t>新聞臺</a:t>
            </a:r>
            <a:endParaRPr lang="en-US" altLang="zh-TW" sz="6000" b="1" dirty="0">
              <a:solidFill>
                <a:srgbClr val="DD6144"/>
              </a:solidFill>
              <a:latin typeface="微軟正黑體"/>
              <a:ea typeface="微軟正黑體"/>
              <a:cs typeface="微軟正黑體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07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733952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1775164"/>
            <a:ext cx="5840730" cy="1516666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規範假新聞</a:t>
            </a:r>
            <a:r>
              <a:rPr kumimoji="1" lang="en-US" altLang="zh-TW" sz="2800" dirty="0">
                <a:latin typeface="微軟正黑體"/>
                <a:ea typeface="微軟正黑體"/>
                <a:cs typeface="微軟正黑體"/>
              </a:rPr>
              <a:t>/</a:t>
            </a: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假消息</a:t>
            </a:r>
            <a:endParaRPr kumimoji="1" lang="en-US" altLang="zh-TW" sz="2800" dirty="0">
              <a:latin typeface="微軟正黑體"/>
              <a:ea typeface="微軟正黑體"/>
              <a:cs typeface="微軟正黑體"/>
            </a:endParaRPr>
          </a:p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會不會限制言論自由？</a:t>
            </a:r>
            <a:endParaRPr kumimoji="1" lang="en-US" altLang="zh-TW" sz="2800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3" name="3分钟定时器[工作]">
            <a:hlinkClick r:id="" action="ppaction://media"/>
            <a:extLst>
              <a:ext uri="{FF2B5EF4-FFF2-40B4-BE49-F238E27FC236}">
                <a16:creationId xmlns:a16="http://schemas.microsoft.com/office/drawing/2014/main" id="{B408F6EE-D813-4F07-B72B-C774B26212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3924" y="3689788"/>
            <a:ext cx="1831752" cy="103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7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pic>
        <p:nvPicPr>
          <p:cNvPr id="3" name="圖片 2" descr="kahoot-general-image-1-c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24" y="1359993"/>
            <a:ext cx="5611714" cy="3155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4027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管制假新聞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868144" y="555526"/>
            <a:ext cx="4032448" cy="4032448"/>
            <a:chOff x="3203848" y="1707654"/>
            <a:chExt cx="2088232" cy="2088232"/>
          </a:xfrm>
        </p:grpSpPr>
        <p:grpSp>
          <p:nvGrpSpPr>
            <p:cNvPr id="15" name="Group 1"/>
            <p:cNvGrpSpPr/>
            <p:nvPr/>
          </p:nvGrpSpPr>
          <p:grpSpPr>
            <a:xfrm>
              <a:off x="3203848" y="1707654"/>
              <a:ext cx="2088232" cy="2088232"/>
              <a:chOff x="2988068" y="2206963"/>
              <a:chExt cx="1245140" cy="1245140"/>
            </a:xfrm>
          </p:grpSpPr>
          <p:sp>
            <p:nvSpPr>
              <p:cNvPr id="17" name="Oval 76"/>
              <p:cNvSpPr/>
              <p:nvPr/>
            </p:nvSpPr>
            <p:spPr>
              <a:xfrm>
                <a:off x="2988068" y="2206963"/>
                <a:ext cx="1245140" cy="1245140"/>
              </a:xfrm>
              <a:prstGeom prst="ellipse">
                <a:avLst/>
              </a:prstGeom>
              <a:solidFill>
                <a:srgbClr val="2F768F">
                  <a:alpha val="48000"/>
                </a:srgbClr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Oval 78"/>
              <p:cNvSpPr/>
              <p:nvPr/>
            </p:nvSpPr>
            <p:spPr>
              <a:xfrm>
                <a:off x="3116876" y="2335771"/>
                <a:ext cx="992220" cy="992220"/>
              </a:xfrm>
              <a:prstGeom prst="ellipse">
                <a:avLst/>
              </a:prstGeom>
              <a:solidFill>
                <a:schemeClr val="bg1"/>
              </a:solidFill>
              <a:ln w="139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16" name="圖片 15" descr="14711.png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283718"/>
              <a:ext cx="984790" cy="984790"/>
            </a:xfrm>
            <a:prstGeom prst="rect">
              <a:avLst/>
            </a:prstGeom>
          </p:spPr>
        </p:pic>
      </p:grpSp>
      <p:pic>
        <p:nvPicPr>
          <p:cNvPr id="6" name="圖片 5" descr="k0k39sjtxwbe4a7ohocv0dvfb7hvl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3598"/>
            <a:ext cx="7282172" cy="889368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5196CD63-3BB9-44F6-9A35-69DF71D49480}"/>
              </a:ext>
            </a:extLst>
          </p:cNvPr>
          <p:cNvSpPr txBox="1"/>
          <p:nvPr/>
        </p:nvSpPr>
        <p:spPr>
          <a:xfrm rot="20924280">
            <a:off x="2539879" y="2973942"/>
            <a:ext cx="6524377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9600" spc="600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言論自由？</a:t>
            </a:r>
          </a:p>
        </p:txBody>
      </p:sp>
    </p:spTree>
    <p:extLst>
      <p:ext uri="{BB962C8B-B14F-4D97-AF65-F5344CB8AC3E}">
        <p14:creationId xmlns:p14="http://schemas.microsoft.com/office/powerpoint/2010/main" val="193703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6908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2067694"/>
            <a:ext cx="5840730" cy="127540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我國憲法有保障言論自由嗎？</a:t>
            </a:r>
            <a:endParaRPr kumimoji="1" lang="en-US" altLang="zh-TW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99304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45085-2BFC-48AF-83C7-DCC95137F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憲法</a:t>
            </a:r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7578EC-E931-4280-BCF6-AEC562D3F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51670"/>
            <a:ext cx="7886700" cy="24684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人民有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言論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、講學、著作及出版之自由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DD79AF-5ECA-47BE-BDF4-FD9AD9813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18855" r="68788" b="70101"/>
          <a:stretch/>
        </p:blipFill>
        <p:spPr>
          <a:xfrm>
            <a:off x="5868144" y="1203598"/>
            <a:ext cx="2535382" cy="5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02730-FC20-4E1C-B50F-ABB9171C87A0}"/>
              </a:ext>
            </a:extLst>
          </p:cNvPr>
          <p:cNvSpPr/>
          <p:nvPr/>
        </p:nvSpPr>
        <p:spPr>
          <a:xfrm>
            <a:off x="-91440" y="4213860"/>
            <a:ext cx="9372600" cy="4648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ACA699-F1D2-472F-939A-6DC2E97261E5}"/>
              </a:ext>
            </a:extLst>
          </p:cNvPr>
          <p:cNvSpPr/>
          <p:nvPr/>
        </p:nvSpPr>
        <p:spPr>
          <a:xfrm>
            <a:off x="-7620" y="4070748"/>
            <a:ext cx="9235440" cy="74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965D3A1-95E9-452F-BB7A-4E33F2E2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195486"/>
            <a:ext cx="3350478" cy="99417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能力檢測站</a:t>
            </a:r>
          </a:p>
        </p:txBody>
      </p:sp>
      <p:grpSp>
        <p:nvGrpSpPr>
          <p:cNvPr id="9" name="Group 1"/>
          <p:cNvGrpSpPr/>
          <p:nvPr/>
        </p:nvGrpSpPr>
        <p:grpSpPr>
          <a:xfrm>
            <a:off x="5580112" y="627534"/>
            <a:ext cx="4104456" cy="3960440"/>
            <a:chOff x="2988068" y="2206963"/>
            <a:chExt cx="1245140" cy="1245140"/>
          </a:xfrm>
        </p:grpSpPr>
        <p:sp>
          <p:nvSpPr>
            <p:cNvPr id="10" name="Oval 76"/>
            <p:cNvSpPr/>
            <p:nvPr/>
          </p:nvSpPr>
          <p:spPr>
            <a:xfrm>
              <a:off x="2988068" y="2206963"/>
              <a:ext cx="1245140" cy="1245140"/>
            </a:xfrm>
            <a:prstGeom prst="ellipse">
              <a:avLst/>
            </a:prstGeom>
            <a:solidFill>
              <a:srgbClr val="377D86">
                <a:alpha val="54000"/>
              </a:srgbClr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78"/>
            <p:cNvSpPr/>
            <p:nvPr/>
          </p:nvSpPr>
          <p:spPr>
            <a:xfrm>
              <a:off x="3119135" y="2320157"/>
              <a:ext cx="992220" cy="992220"/>
            </a:xfrm>
            <a:prstGeom prst="ellipse">
              <a:avLst/>
            </a:prstGeom>
            <a:solidFill>
              <a:schemeClr val="bg1"/>
            </a:solidFill>
            <a:ln w="139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12" name="圖片 11" descr="shejiyeiconszeyajwt4vz.png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76" y="627534"/>
            <a:ext cx="3538324" cy="35383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FB7920C6-7366-423A-A0FF-1F97A5891AEB}"/>
              </a:ext>
            </a:extLst>
          </p:cNvPr>
          <p:cNvSpPr txBox="1"/>
          <p:nvPr/>
        </p:nvSpPr>
        <p:spPr>
          <a:xfrm>
            <a:off x="4291984" y="1321833"/>
            <a:ext cx="636908" cy="346249"/>
          </a:xfrm>
          <a:prstGeom prst="rect">
            <a:avLst/>
          </a:prstGeom>
          <a:solidFill>
            <a:schemeClr val="accent1"/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4BB0A8E2-10B9-48BB-A5C6-6145DF5F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2067694"/>
            <a:ext cx="5840730" cy="1275404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zh-TW" altLang="en-US" sz="2800" dirty="0">
                <a:latin typeface="微軟正黑體"/>
                <a:ea typeface="微軟正黑體"/>
                <a:cs typeface="微軟正黑體"/>
              </a:rPr>
              <a:t>憲法中對自由權有限制嗎？</a:t>
            </a:r>
            <a:endParaRPr kumimoji="1" lang="en-US" altLang="zh-TW" sz="2800" dirty="0"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21569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45085-2BFC-48AF-83C7-DCC95137F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憲法</a:t>
            </a:r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dirty="0">
                <a:solidFill>
                  <a:srgbClr val="168E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7578EC-E931-4280-BCF6-AEC562D3F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851670"/>
            <a:ext cx="7886700" cy="246849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以上各條列舉之自由權利，除為防止妨礙他人自由、避免緊急危難、維持社會秩序，或增進公共利益所必要者外，不得以法律限制之。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DD79AF-5ECA-47BE-BDF4-FD9AD9813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 t="18855" r="68788" b="70101"/>
          <a:stretch/>
        </p:blipFill>
        <p:spPr>
          <a:xfrm>
            <a:off x="5868144" y="1203598"/>
            <a:ext cx="2535382" cy="56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464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B7D0"/>
      </a:accent1>
      <a:accent2>
        <a:srgbClr val="0187AC"/>
      </a:accent2>
      <a:accent3>
        <a:srgbClr val="1AA4BE"/>
      </a:accent3>
      <a:accent4>
        <a:srgbClr val="52C3CB"/>
      </a:accent4>
      <a:accent5>
        <a:srgbClr val="42BDC6"/>
      </a:accent5>
      <a:accent6>
        <a:srgbClr val="168EA6"/>
      </a:accent6>
      <a:hlink>
        <a:srgbClr val="41B7D0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5516</TotalTime>
  <Words>288</Words>
  <Application>Microsoft Office PowerPoint</Application>
  <PresentationFormat>如螢幕大小 (16:9)</PresentationFormat>
  <Paragraphs>76</Paragraphs>
  <Slides>18</Slides>
  <Notes>14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微软雅黑</vt:lpstr>
      <vt:lpstr>華康新特明體</vt:lpstr>
      <vt:lpstr>微軟正黑體</vt:lpstr>
      <vt:lpstr>Agency FB</vt:lpstr>
      <vt:lpstr>Arial</vt:lpstr>
      <vt:lpstr>Calibri</vt:lpstr>
      <vt:lpstr>第一PPT，www.1ppt.com</vt:lpstr>
      <vt:lpstr>PowerPoint 簡報</vt:lpstr>
      <vt:lpstr>PowerPoint 簡報</vt:lpstr>
      <vt:lpstr>能力檢測站</vt:lpstr>
      <vt:lpstr>能力檢測站</vt:lpstr>
      <vt:lpstr>管制假新聞</vt:lpstr>
      <vt:lpstr>能力檢測站</vt:lpstr>
      <vt:lpstr>《憲法》第11條</vt:lpstr>
      <vt:lpstr>能力檢測站</vt:lpstr>
      <vt:lpstr>《憲法》第23條</vt:lpstr>
      <vt:lpstr>言論自由的討論</vt:lpstr>
      <vt:lpstr>言論自由的討論</vt:lpstr>
      <vt:lpstr>言論自由的討論</vt:lpstr>
      <vt:lpstr>言論自由的討論</vt:lpstr>
      <vt:lpstr>言論自由的討論</vt:lpstr>
      <vt:lpstr>言論自由的討論</vt:lpstr>
      <vt:lpstr>非客異言堂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/>
  <dc:description>http://www.ypppt.com/</dc:description>
  <cp:lastModifiedBy>子豪 劉</cp:lastModifiedBy>
  <cp:revision>262</cp:revision>
  <dcterms:created xsi:type="dcterms:W3CDTF">2015-12-11T17:46:17Z</dcterms:created>
  <dcterms:modified xsi:type="dcterms:W3CDTF">2019-10-29T14:28:57Z</dcterms:modified>
</cp:coreProperties>
</file>