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357" r:id="rId2"/>
    <p:sldId id="360" r:id="rId3"/>
    <p:sldId id="361" r:id="rId4"/>
    <p:sldId id="362" r:id="rId5"/>
    <p:sldId id="358" r:id="rId6"/>
    <p:sldId id="359" r:id="rId7"/>
    <p:sldId id="363" r:id="rId8"/>
    <p:sldId id="364" r:id="rId9"/>
    <p:sldId id="366" r:id="rId10"/>
    <p:sldId id="368" r:id="rId11"/>
    <p:sldId id="369" r:id="rId12"/>
    <p:sldId id="365" r:id="rId13"/>
    <p:sldId id="370" r:id="rId14"/>
    <p:sldId id="372" r:id="rId15"/>
    <p:sldId id="373" r:id="rId16"/>
    <p:sldId id="387" r:id="rId17"/>
    <p:sldId id="376" r:id="rId18"/>
    <p:sldId id="377" r:id="rId19"/>
    <p:sldId id="378" r:id="rId20"/>
    <p:sldId id="391" r:id="rId21"/>
    <p:sldId id="388" r:id="rId22"/>
    <p:sldId id="380" r:id="rId23"/>
    <p:sldId id="381" r:id="rId24"/>
    <p:sldId id="382" r:id="rId25"/>
    <p:sldId id="383" r:id="rId26"/>
    <p:sldId id="384" r:id="rId27"/>
    <p:sldId id="389" r:id="rId28"/>
    <p:sldId id="379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Microsoft JhengHei" panose="020B0604030504040204" pitchFamily="34" charset="-120"/>
      <p:regular r:id="rId35"/>
      <p:bold r:id="rId36"/>
    </p:embeddedFont>
    <p:embeddedFont>
      <p:font typeface="華康行楷體W5" panose="03000509000000000000" pitchFamily="65" charset="-120"/>
      <p:regular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華康秀風體W3" panose="03000309000000000000" pitchFamily="65" charset="-120"/>
      <p:regular r:id="rId40"/>
    </p:embeddedFont>
    <p:embeddedFont>
      <p:font typeface="Microsoft JhengHei" panose="020B0604030504040204" pitchFamily="34" charset="-120"/>
      <p:regular r:id="rId35"/>
      <p:bold r:id="rId36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第一堂課" id="{5A33E7FB-EC6D-41B0-9F9F-D0D9D8C12C47}">
          <p14:sldIdLst>
            <p14:sldId id="357"/>
            <p14:sldId id="360"/>
            <p14:sldId id="361"/>
            <p14:sldId id="362"/>
            <p14:sldId id="358"/>
            <p14:sldId id="359"/>
            <p14:sldId id="363"/>
            <p14:sldId id="364"/>
            <p14:sldId id="366"/>
            <p14:sldId id="368"/>
            <p14:sldId id="369"/>
            <p14:sldId id="365"/>
            <p14:sldId id="370"/>
          </p14:sldIdLst>
        </p14:section>
        <p14:section name="第二堂課" id="{B574DEE7-0B42-41E4-8FD7-2BD63322FF4E}">
          <p14:sldIdLst>
            <p14:sldId id="372"/>
            <p14:sldId id="373"/>
            <p14:sldId id="387"/>
            <p14:sldId id="376"/>
            <p14:sldId id="377"/>
            <p14:sldId id="378"/>
            <p14:sldId id="391"/>
            <p14:sldId id="388"/>
            <p14:sldId id="380"/>
            <p14:sldId id="381"/>
            <p14:sldId id="382"/>
            <p14:sldId id="383"/>
            <p14:sldId id="384"/>
            <p14:sldId id="389"/>
            <p14:sldId id="3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62" autoAdjust="0"/>
    <p:restoredTop sz="92593" autoAdjust="0"/>
  </p:normalViewPr>
  <p:slideViewPr>
    <p:cSldViewPr snapToGrid="0">
      <p:cViewPr>
        <p:scale>
          <a:sx n="50" d="100"/>
          <a:sy n="50" d="100"/>
        </p:scale>
        <p:origin x="50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A46BDD-2F8B-974E-A305-B8C3BABEC0BF}" type="doc">
      <dgm:prSet loTypeId="urn:microsoft.com/office/officeart/2005/8/layout/funnel1" loCatId="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17DEC8A1-EA68-7A44-8DF6-D0FC79CB7A22}">
      <dgm:prSet phldrT="[文字]"/>
      <dgm:spPr/>
      <dgm:t>
        <a:bodyPr/>
        <a:lstStyle/>
        <a:p>
          <a:r>
            <a: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時事</a:t>
          </a:r>
        </a:p>
      </dgm:t>
    </dgm:pt>
    <dgm:pt modelId="{9924BA9B-9497-FA4C-B93F-DFD0EB665A7E}" type="parTrans" cxnId="{7339E34F-AA44-DD41-A982-A0C6B3845EF9}">
      <dgm:prSet/>
      <dgm:spPr/>
      <dgm:t>
        <a:bodyPr/>
        <a:lstStyle/>
        <a:p>
          <a:endParaRPr lang="zh-TW" altLang="en-US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6BF4B59-BB48-9B4D-9B57-D8E528DB4F6C}" type="sibTrans" cxnId="{7339E34F-AA44-DD41-A982-A0C6B3845EF9}">
      <dgm:prSet/>
      <dgm:spPr/>
      <dgm:t>
        <a:bodyPr/>
        <a:lstStyle/>
        <a:p>
          <a:endParaRPr lang="zh-TW" altLang="en-US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D0371EBD-13CC-5F43-8C66-8880CDE95E32}">
      <dgm:prSet phldrT="[文字]"/>
      <dgm:spPr/>
      <dgm:t>
        <a:bodyPr/>
        <a:lstStyle/>
        <a:p>
          <a:r>
            <a: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隨身</a:t>
          </a:r>
        </a:p>
      </dgm:t>
    </dgm:pt>
    <dgm:pt modelId="{C0B7807A-B97F-2944-8DBF-9F0B6532A850}" type="parTrans" cxnId="{A45BD84A-124B-6946-8DAF-06DCD18BDB18}">
      <dgm:prSet/>
      <dgm:spPr/>
      <dgm:t>
        <a:bodyPr/>
        <a:lstStyle/>
        <a:p>
          <a:endParaRPr lang="zh-TW" altLang="en-US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9A4DB8E1-B5AA-DB49-9A17-2BDFDFE08216}" type="sibTrans" cxnId="{A45BD84A-124B-6946-8DAF-06DCD18BDB18}">
      <dgm:prSet/>
      <dgm:spPr/>
      <dgm:t>
        <a:bodyPr/>
        <a:lstStyle/>
        <a:p>
          <a:endParaRPr lang="zh-TW" altLang="en-US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D0B63213-AEEA-3941-932E-0D7BA86E13D0}">
      <dgm:prSet phldrT="[文字]"/>
      <dgm:spPr/>
      <dgm:t>
        <a:bodyPr/>
        <a:lstStyle/>
        <a:p>
          <a:r>
            <a: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素養</a:t>
          </a:r>
        </a:p>
      </dgm:t>
    </dgm:pt>
    <dgm:pt modelId="{9632F464-2C24-D740-BC87-22EF1283AEFD}" type="parTrans" cxnId="{9CC1BC5C-8BA5-4345-90C6-38F852901CEC}">
      <dgm:prSet/>
      <dgm:spPr/>
      <dgm:t>
        <a:bodyPr/>
        <a:lstStyle/>
        <a:p>
          <a:endParaRPr lang="zh-TW" altLang="en-US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B04DD6A7-5CF6-9F4C-B6FE-6D4A0A22C03C}" type="sibTrans" cxnId="{9CC1BC5C-8BA5-4345-90C6-38F852901CEC}">
      <dgm:prSet/>
      <dgm:spPr/>
      <dgm:t>
        <a:bodyPr/>
        <a:lstStyle/>
        <a:p>
          <a:endParaRPr lang="zh-TW" altLang="en-US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C14979B-75FD-EB45-B3B9-0BA080FE122F}">
      <dgm:prSet phldrT="[文字]" custT="1"/>
      <dgm:spPr/>
      <dgm:t>
        <a:bodyPr/>
        <a:lstStyle/>
        <a:p>
          <a:r>
            <a:rPr lang="zh-TW" altLang="en-US" sz="3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科技思辨新公民</a:t>
          </a:r>
        </a:p>
      </dgm:t>
    </dgm:pt>
    <dgm:pt modelId="{27F45650-69F7-6946-8EC4-44CAC3EC109A}" type="parTrans" cxnId="{AE447376-8E3B-4A43-B3C0-C26024ADDE60}">
      <dgm:prSet/>
      <dgm:spPr/>
      <dgm:t>
        <a:bodyPr/>
        <a:lstStyle/>
        <a:p>
          <a:endParaRPr lang="zh-TW" altLang="en-US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C3C99593-B845-0F43-A2E7-BC1D96DD3974}" type="sibTrans" cxnId="{AE447376-8E3B-4A43-B3C0-C26024ADDE60}">
      <dgm:prSet/>
      <dgm:spPr/>
      <dgm:t>
        <a:bodyPr/>
        <a:lstStyle/>
        <a:p>
          <a:endParaRPr lang="zh-TW" altLang="en-US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84600AEE-A1E5-C14A-BAAF-AA5DFD194A37}" type="pres">
      <dgm:prSet presAssocID="{6DA46BDD-2F8B-974E-A305-B8C3BABEC0BF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52974A8-973A-1442-879B-50D5EA5139CE}" type="pres">
      <dgm:prSet presAssocID="{6DA46BDD-2F8B-974E-A305-B8C3BABEC0BF}" presName="ellipse" presStyleLbl="trBgShp" presStyleIdx="0" presStyleCnt="1"/>
      <dgm:spPr/>
    </dgm:pt>
    <dgm:pt modelId="{AB299CCE-C3B4-404E-824B-2B79289694D8}" type="pres">
      <dgm:prSet presAssocID="{6DA46BDD-2F8B-974E-A305-B8C3BABEC0BF}" presName="arrow1" presStyleLbl="fgShp" presStyleIdx="0" presStyleCnt="1"/>
      <dgm:spPr/>
    </dgm:pt>
    <dgm:pt modelId="{7D1B713A-D3F4-3F43-8106-0C2A42BBE345}" type="pres">
      <dgm:prSet presAssocID="{6DA46BDD-2F8B-974E-A305-B8C3BABEC0BF}" presName="rectangle" presStyleLbl="revTx" presStyleIdx="0" presStyleCnt="1" custScaleX="1536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C3B15C1-BC24-2840-BE6B-9EC8694E4A5F}" type="pres">
      <dgm:prSet presAssocID="{D0371EBD-13CC-5F43-8C66-8880CDE95E32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53EA49E-6001-BC4F-A049-1C8588E46101}" type="pres">
      <dgm:prSet presAssocID="{D0B63213-AEEA-3941-932E-0D7BA86E13D0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EBEF360-0562-A14C-9999-64E8F1A62A10}" type="pres">
      <dgm:prSet presAssocID="{1C14979B-75FD-EB45-B3B9-0BA080FE122F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C7FB587-252F-FC41-87B1-05DEB1C1E53C}" type="pres">
      <dgm:prSet presAssocID="{6DA46BDD-2F8B-974E-A305-B8C3BABEC0BF}" presName="funnel" presStyleLbl="trAlignAcc1" presStyleIdx="0" presStyleCnt="1"/>
      <dgm:spPr/>
    </dgm:pt>
  </dgm:ptLst>
  <dgm:cxnLst>
    <dgm:cxn modelId="{E18CA71B-7848-0D40-9625-0044483F0B79}" type="presOf" srcId="{6DA46BDD-2F8B-974E-A305-B8C3BABEC0BF}" destId="{84600AEE-A1E5-C14A-BAAF-AA5DFD194A37}" srcOrd="0" destOrd="0" presId="urn:microsoft.com/office/officeart/2005/8/layout/funnel1"/>
    <dgm:cxn modelId="{4D19990C-9EDF-2E46-B9AA-079B1C55ABDC}" type="presOf" srcId="{D0B63213-AEEA-3941-932E-0D7BA86E13D0}" destId="{9C3B15C1-BC24-2840-BE6B-9EC8694E4A5F}" srcOrd="0" destOrd="0" presId="urn:microsoft.com/office/officeart/2005/8/layout/funnel1"/>
    <dgm:cxn modelId="{7339E34F-AA44-DD41-A982-A0C6B3845EF9}" srcId="{6DA46BDD-2F8B-974E-A305-B8C3BABEC0BF}" destId="{17DEC8A1-EA68-7A44-8DF6-D0FC79CB7A22}" srcOrd="0" destOrd="0" parTransId="{9924BA9B-9497-FA4C-B93F-DFD0EB665A7E}" sibTransId="{16BF4B59-BB48-9B4D-9B57-D8E528DB4F6C}"/>
    <dgm:cxn modelId="{490837F1-F2FB-CA46-B7E0-5E165DBF57BA}" type="presOf" srcId="{D0371EBD-13CC-5F43-8C66-8880CDE95E32}" destId="{353EA49E-6001-BC4F-A049-1C8588E46101}" srcOrd="0" destOrd="0" presId="urn:microsoft.com/office/officeart/2005/8/layout/funnel1"/>
    <dgm:cxn modelId="{9CC1BC5C-8BA5-4345-90C6-38F852901CEC}" srcId="{6DA46BDD-2F8B-974E-A305-B8C3BABEC0BF}" destId="{D0B63213-AEEA-3941-932E-0D7BA86E13D0}" srcOrd="2" destOrd="0" parTransId="{9632F464-2C24-D740-BC87-22EF1283AEFD}" sibTransId="{B04DD6A7-5CF6-9F4C-B6FE-6D4A0A22C03C}"/>
    <dgm:cxn modelId="{AE447376-8E3B-4A43-B3C0-C26024ADDE60}" srcId="{6DA46BDD-2F8B-974E-A305-B8C3BABEC0BF}" destId="{1C14979B-75FD-EB45-B3B9-0BA080FE122F}" srcOrd="3" destOrd="0" parTransId="{27F45650-69F7-6946-8EC4-44CAC3EC109A}" sibTransId="{C3C99593-B845-0F43-A2E7-BC1D96DD3974}"/>
    <dgm:cxn modelId="{205BBA45-5CA3-3648-8504-085DEFFC625E}" type="presOf" srcId="{1C14979B-75FD-EB45-B3B9-0BA080FE122F}" destId="{7D1B713A-D3F4-3F43-8106-0C2A42BBE345}" srcOrd="0" destOrd="0" presId="urn:microsoft.com/office/officeart/2005/8/layout/funnel1"/>
    <dgm:cxn modelId="{6583F648-B879-3C4C-A1D7-F4F6E484497E}" type="presOf" srcId="{17DEC8A1-EA68-7A44-8DF6-D0FC79CB7A22}" destId="{1EBEF360-0562-A14C-9999-64E8F1A62A10}" srcOrd="0" destOrd="0" presId="urn:microsoft.com/office/officeart/2005/8/layout/funnel1"/>
    <dgm:cxn modelId="{A45BD84A-124B-6946-8DAF-06DCD18BDB18}" srcId="{6DA46BDD-2F8B-974E-A305-B8C3BABEC0BF}" destId="{D0371EBD-13CC-5F43-8C66-8880CDE95E32}" srcOrd="1" destOrd="0" parTransId="{C0B7807A-B97F-2944-8DBF-9F0B6532A850}" sibTransId="{9A4DB8E1-B5AA-DB49-9A17-2BDFDFE08216}"/>
    <dgm:cxn modelId="{519A9AAA-79A2-B449-8CAB-9DC8625E3092}" type="presParOf" srcId="{84600AEE-A1E5-C14A-BAAF-AA5DFD194A37}" destId="{052974A8-973A-1442-879B-50D5EA5139CE}" srcOrd="0" destOrd="0" presId="urn:microsoft.com/office/officeart/2005/8/layout/funnel1"/>
    <dgm:cxn modelId="{50730BA7-47D4-4A48-8659-D28865EC6F9F}" type="presParOf" srcId="{84600AEE-A1E5-C14A-BAAF-AA5DFD194A37}" destId="{AB299CCE-C3B4-404E-824B-2B79289694D8}" srcOrd="1" destOrd="0" presId="urn:microsoft.com/office/officeart/2005/8/layout/funnel1"/>
    <dgm:cxn modelId="{3A7FE60B-0D68-5B4A-AB25-B81A9CD9B4C3}" type="presParOf" srcId="{84600AEE-A1E5-C14A-BAAF-AA5DFD194A37}" destId="{7D1B713A-D3F4-3F43-8106-0C2A42BBE345}" srcOrd="2" destOrd="0" presId="urn:microsoft.com/office/officeart/2005/8/layout/funnel1"/>
    <dgm:cxn modelId="{65E04284-0492-964C-AB48-A4C03B12E62A}" type="presParOf" srcId="{84600AEE-A1E5-C14A-BAAF-AA5DFD194A37}" destId="{9C3B15C1-BC24-2840-BE6B-9EC8694E4A5F}" srcOrd="3" destOrd="0" presId="urn:microsoft.com/office/officeart/2005/8/layout/funnel1"/>
    <dgm:cxn modelId="{65E4AC1A-4770-D04E-B816-8F2B63216EF1}" type="presParOf" srcId="{84600AEE-A1E5-C14A-BAAF-AA5DFD194A37}" destId="{353EA49E-6001-BC4F-A049-1C8588E46101}" srcOrd="4" destOrd="0" presId="urn:microsoft.com/office/officeart/2005/8/layout/funnel1"/>
    <dgm:cxn modelId="{9A2239BC-937D-0544-9AFB-414141903DED}" type="presParOf" srcId="{84600AEE-A1E5-C14A-BAAF-AA5DFD194A37}" destId="{1EBEF360-0562-A14C-9999-64E8F1A62A10}" srcOrd="5" destOrd="0" presId="urn:microsoft.com/office/officeart/2005/8/layout/funnel1"/>
    <dgm:cxn modelId="{6D160999-869F-3544-8041-DDD48CA47A04}" type="presParOf" srcId="{84600AEE-A1E5-C14A-BAAF-AA5DFD194A37}" destId="{8C7FB587-252F-FC41-87B1-05DEB1C1E53C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2974A8-973A-1442-879B-50D5EA5139CE}">
      <dsp:nvSpPr>
        <dsp:cNvPr id="0" name=""/>
        <dsp:cNvSpPr/>
      </dsp:nvSpPr>
      <dsp:spPr>
        <a:xfrm>
          <a:off x="2068462" y="177745"/>
          <a:ext cx="3527554" cy="1225073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299CCE-C3B4-404E-824B-2B79289694D8}">
      <dsp:nvSpPr>
        <dsp:cNvPr id="0" name=""/>
        <dsp:cNvSpPr/>
      </dsp:nvSpPr>
      <dsp:spPr>
        <a:xfrm>
          <a:off x="3495892" y="3177534"/>
          <a:ext cx="683634" cy="437526"/>
        </a:xfrm>
        <a:prstGeom prst="down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7D1B713A-D3F4-3F43-8106-0C2A42BBE345}">
      <dsp:nvSpPr>
        <dsp:cNvPr id="0" name=""/>
        <dsp:cNvSpPr/>
      </dsp:nvSpPr>
      <dsp:spPr>
        <a:xfrm>
          <a:off x="1316180" y="3527554"/>
          <a:ext cx="5043058" cy="820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科技思辨新公民</a:t>
          </a:r>
        </a:p>
      </dsp:txBody>
      <dsp:txXfrm>
        <a:off x="1316180" y="3527554"/>
        <a:ext cx="5043058" cy="820361"/>
      </dsp:txXfrm>
    </dsp:sp>
    <dsp:sp modelId="{9C3B15C1-BC24-2840-BE6B-9EC8694E4A5F}">
      <dsp:nvSpPr>
        <dsp:cNvPr id="0" name=""/>
        <dsp:cNvSpPr/>
      </dsp:nvSpPr>
      <dsp:spPr>
        <a:xfrm>
          <a:off x="3350961" y="1497433"/>
          <a:ext cx="1230542" cy="123054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素養</a:t>
          </a:r>
        </a:p>
      </dsp:txBody>
      <dsp:txXfrm>
        <a:off x="3531170" y="1677642"/>
        <a:ext cx="870124" cy="870124"/>
      </dsp:txXfrm>
    </dsp:sp>
    <dsp:sp modelId="{353EA49E-6001-BC4F-A049-1C8588E46101}">
      <dsp:nvSpPr>
        <dsp:cNvPr id="0" name=""/>
        <dsp:cNvSpPr/>
      </dsp:nvSpPr>
      <dsp:spPr>
        <a:xfrm>
          <a:off x="2470440" y="574253"/>
          <a:ext cx="1230542" cy="1230542"/>
        </a:xfrm>
        <a:prstGeom prst="ellipse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隨身</a:t>
          </a:r>
        </a:p>
      </dsp:txBody>
      <dsp:txXfrm>
        <a:off x="2650649" y="754462"/>
        <a:ext cx="870124" cy="870124"/>
      </dsp:txXfrm>
    </dsp:sp>
    <dsp:sp modelId="{1EBEF360-0562-A14C-9999-64E8F1A62A10}">
      <dsp:nvSpPr>
        <dsp:cNvPr id="0" name=""/>
        <dsp:cNvSpPr/>
      </dsp:nvSpPr>
      <dsp:spPr>
        <a:xfrm>
          <a:off x="3728327" y="276735"/>
          <a:ext cx="1230542" cy="1230542"/>
        </a:xfrm>
        <a:prstGeom prst="ellipse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時事</a:t>
          </a:r>
        </a:p>
      </dsp:txBody>
      <dsp:txXfrm>
        <a:off x="3908536" y="456944"/>
        <a:ext cx="870124" cy="870124"/>
      </dsp:txXfrm>
    </dsp:sp>
    <dsp:sp modelId="{8C7FB587-252F-FC41-87B1-05DEB1C1E53C}">
      <dsp:nvSpPr>
        <dsp:cNvPr id="0" name=""/>
        <dsp:cNvSpPr/>
      </dsp:nvSpPr>
      <dsp:spPr>
        <a:xfrm>
          <a:off x="1923532" y="27345"/>
          <a:ext cx="3828354" cy="306268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B297A-69BA-4082-84EE-C0B8685CE616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2A3603-E994-42B5-8B7D-8B247E4C1A0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1384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A3603-E994-42B5-8B7D-8B247E4C1A04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6712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引起動機</a:t>
            </a:r>
            <a:r>
              <a:rPr lang="en-US" altLang="zh-TW" dirty="0" smtClean="0"/>
              <a:t>?</a:t>
            </a:r>
            <a:r>
              <a:rPr lang="zh-TW" altLang="en-US" dirty="0" smtClean="0"/>
              <a:t>連結時事</a:t>
            </a:r>
            <a:endParaRPr lang="en-US" altLang="zh-TW" dirty="0" smtClean="0"/>
          </a:p>
          <a:p>
            <a:r>
              <a:rPr lang="zh-TW" altLang="en-US" dirty="0" smtClean="0"/>
              <a:t>為什麼隱私權重要</a:t>
            </a:r>
            <a:r>
              <a:rPr lang="en-US" altLang="zh-TW" dirty="0" smtClean="0"/>
              <a:t>?</a:t>
            </a:r>
            <a:r>
              <a:rPr lang="zh-TW" altLang="en-US" dirty="0" smtClean="0"/>
              <a:t>為什麼要學 連結社會</a:t>
            </a:r>
            <a:endParaRPr lang="en-US" altLang="zh-TW" dirty="0" smtClean="0"/>
          </a:p>
          <a:p>
            <a:r>
              <a:rPr lang="zh-TW" altLang="en-US" dirty="0" smtClean="0"/>
              <a:t>學習表現</a:t>
            </a:r>
            <a:r>
              <a:rPr lang="en-US" altLang="zh-TW" dirty="0" smtClean="0"/>
              <a:t>?</a:t>
            </a:r>
            <a:r>
              <a:rPr lang="zh-TW" altLang="en-US" dirty="0" smtClean="0"/>
              <a:t>法規資料庫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A3603-E994-42B5-8B7D-8B247E4C1A04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5597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547B-39FF-4ED5-BF0F-164E387258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87BA-AF04-41DA-B19A-41195D4AEF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9034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547B-39FF-4ED5-BF0F-164E387258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87BA-AF04-41DA-B19A-41195D4AEF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499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547B-39FF-4ED5-BF0F-164E387258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87BA-AF04-41DA-B19A-41195D4AEF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441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547B-39FF-4ED5-BF0F-164E387258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87BA-AF04-41DA-B19A-41195D4AEF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706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547B-39FF-4ED5-BF0F-164E387258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87BA-AF04-41DA-B19A-41195D4AEF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1454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547B-39FF-4ED5-BF0F-164E387258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87BA-AF04-41DA-B19A-41195D4AEF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419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547B-39FF-4ED5-BF0F-164E387258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87BA-AF04-41DA-B19A-41195D4AEF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5638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547B-39FF-4ED5-BF0F-164E387258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87BA-AF04-41DA-B19A-41195D4AEF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5020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547B-39FF-4ED5-BF0F-164E387258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87BA-AF04-41DA-B19A-41195D4AEF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704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547B-39FF-4ED5-BF0F-164E387258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87BA-AF04-41DA-B19A-41195D4AEF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0706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547B-39FF-4ED5-BF0F-164E387258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87BA-AF04-41DA-B19A-41195D4AEF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2750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1547B-39FF-4ED5-BF0F-164E38725807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487BA-AF04-41DA-B19A-41195D4AEF0E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9306DC76-80CF-464F-94D8-7C7AB63DA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88708"/>
            <a:ext cx="9144000" cy="1564716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7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香港面具，真假制霸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xmlns="" id="{B0832BA0-93A0-A94E-8D99-97DF008B8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81880"/>
            <a:ext cx="9144000" cy="572583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新北市立新莊高級中學 李佳穎 江宜澂</a:t>
            </a:r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xmlns="" id="{C66F2F30-5DC0-44A0-BFA6-E12F46ED1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xmlns="" id="{85872F57-7F42-4F97-8391-DDC8D0054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xmlns="" id="{04DC2037-48A0-4F22-B9D4-8EAEBC780A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6" name="Freeform 22">
            <a:extLst>
              <a:ext uri="{FF2B5EF4-FFF2-40B4-BE49-F238E27FC236}">
                <a16:creationId xmlns:a16="http://schemas.microsoft.com/office/drawing/2014/main" xmlns="" id="{0006CBFD-ADA0-43D1-9332-9C34CA1C76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25">
            <a:extLst>
              <a:ext uri="{FF2B5EF4-FFF2-40B4-BE49-F238E27FC236}">
                <a16:creationId xmlns:a16="http://schemas.microsoft.com/office/drawing/2014/main" xmlns="" id="{2B931666-F28F-45F3-A074-66D2272D58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54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BF0A3567-852D-F843-9447-1806B3AB6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0799"/>
            <a:ext cx="10515600" cy="3586163"/>
          </a:xfrm>
        </p:spPr>
        <p:txBody>
          <a:bodyPr>
            <a:normAutofit/>
          </a:bodyPr>
          <a:lstStyle/>
          <a:p>
            <a:r>
              <a:rPr kumimoji="1"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新舊法對照之思考：「假新聞、關三天」</a:t>
            </a:r>
            <a:endParaRPr kumimoji="1"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說明立委曾提議修正</a:t>
            </a:r>
            <a:r>
              <a:rPr kumimoji="1"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kumimoji="1"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社會秩序維護法</a:t>
            </a:r>
            <a:r>
              <a:rPr kumimoji="1"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  <a:r>
              <a:rPr kumimoji="1"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之案例。</a:t>
            </a:r>
            <a:endParaRPr kumimoji="1" lang="en-US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透過學生查詢現行法條，比較兩者之差異。</a:t>
            </a:r>
            <a:endParaRPr kumimoji="1"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xmlns="" id="{3E5B1B17-4AE3-7449-B298-6E6B36BC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單元二：真偽難辨，假新聞與反送中</a:t>
            </a:r>
          </a:p>
        </p:txBody>
      </p:sp>
    </p:spTree>
    <p:extLst>
      <p:ext uri="{BB962C8B-B14F-4D97-AF65-F5344CB8AC3E}">
        <p14:creationId xmlns:p14="http://schemas.microsoft.com/office/powerpoint/2010/main" val="2416481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5471E41-7AC8-FC4C-90DE-7EDDD5856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單元三：送中制霸，反送中與網路霸凌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1BA1B2B2-0E1D-4A4D-AE10-A58D1BC0233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0906"/>
            <a:ext cx="5105400" cy="36848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BD426B9B-6A5D-1341-B8A8-3EAA1AAF0329}"/>
              </a:ext>
            </a:extLst>
          </p:cNvPr>
          <p:cNvSpPr txBox="1"/>
          <p:nvPr/>
        </p:nvSpPr>
        <p:spPr>
          <a:xfrm>
            <a:off x="6539345" y="2050906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集體抵制商家是否為一種霸凌？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D7AD78C2-BD72-8947-85CD-6749CA8795E9}"/>
              </a:ext>
            </a:extLst>
          </p:cNvPr>
          <p:cNvSpPr txBox="1"/>
          <p:nvPr/>
        </p:nvSpPr>
        <p:spPr>
          <a:xfrm>
            <a:off x="6539345" y="3606766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噴漆行為、毀損設備恐觸犯何種刑責？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9B8665D5-7F67-9F48-BE63-649755733700}"/>
              </a:ext>
            </a:extLst>
          </p:cNvPr>
          <p:cNvSpPr txBox="1"/>
          <p:nvPr/>
        </p:nvSpPr>
        <p:spPr>
          <a:xfrm>
            <a:off x="6539345" y="5162626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以法規查詢霸凌的定義。</a:t>
            </a:r>
          </a:p>
        </p:txBody>
      </p:sp>
    </p:spTree>
    <p:extLst>
      <p:ext uri="{BB962C8B-B14F-4D97-AF65-F5344CB8AC3E}">
        <p14:creationId xmlns:p14="http://schemas.microsoft.com/office/powerpoint/2010/main" val="2914358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5471E41-7AC8-FC4C-90DE-7EDDD5856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單元三：送中制霸，反送中與網路霸凌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E286F387-7DEB-AA48-AA5D-1D6C2C35FF1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77" y="1848268"/>
            <a:ext cx="8828723" cy="44416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09016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報紙 的圖片&#10;&#10;自動產生的描述">
            <a:extLst>
              <a:ext uri="{FF2B5EF4-FFF2-40B4-BE49-F238E27FC236}">
                <a16:creationId xmlns:a16="http://schemas.microsoft.com/office/drawing/2014/main" xmlns="" id="{A3E43CC4-8699-874D-9057-3D91CB893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297" y="2292616"/>
            <a:ext cx="4674111" cy="3692548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xmlns="" id="{1EE34391-0B6E-0849-9175-25DB773D8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單元三：送中制霸，反送中與網路霸凌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B1E1BB51-D50E-ED45-B12E-1BB002D042BD}"/>
              </a:ext>
            </a:extLst>
          </p:cNvPr>
          <p:cNvSpPr txBox="1"/>
          <p:nvPr/>
        </p:nvSpPr>
        <p:spPr>
          <a:xfrm>
            <a:off x="6414655" y="2292616"/>
            <a:ext cx="4765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2017</a:t>
            </a:r>
            <a:r>
              <a:rPr kumimoji="1"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年南港小模命案的網路霸凌事件。</a:t>
            </a:r>
            <a:endParaRPr kumimoji="1" lang="zh-TW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08E9E666-BB5E-DE44-AA82-37CEC51E851E}"/>
              </a:ext>
            </a:extLst>
          </p:cNvPr>
          <p:cNvSpPr txBox="1"/>
          <p:nvPr/>
        </p:nvSpPr>
        <p:spPr>
          <a:xfrm>
            <a:off x="6397740" y="4094873"/>
            <a:ext cx="47659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查詢相關刑責、民事損害賠償，以及「以刑逼民」之概念。</a:t>
            </a:r>
          </a:p>
        </p:txBody>
      </p:sp>
    </p:spTree>
    <p:extLst>
      <p:ext uri="{BB962C8B-B14F-4D97-AF65-F5344CB8AC3E}">
        <p14:creationId xmlns:p14="http://schemas.microsoft.com/office/powerpoint/2010/main" val="126919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50"/>
            <a:ext cx="12192000" cy="686045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80686" y="1523369"/>
            <a:ext cx="10519226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1500" b="1" dirty="0" smtClean="0">
                <a:solidFill>
                  <a:schemeClr val="bg1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第二堂課</a:t>
            </a:r>
            <a:r>
              <a:rPr lang="en-US" altLang="zh-TW" sz="11500" b="1" dirty="0" smtClean="0">
                <a:solidFill>
                  <a:schemeClr val="bg1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:</a:t>
            </a:r>
          </a:p>
          <a:p>
            <a:pPr algn="ctr"/>
            <a:r>
              <a:rPr lang="zh-TW" altLang="en-US" sz="11500" b="1" dirty="0" smtClean="0">
                <a:solidFill>
                  <a:schemeClr val="bg1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隱私</a:t>
            </a:r>
            <a:r>
              <a:rPr lang="zh-TW" altLang="en-US" sz="11500" b="1" dirty="0">
                <a:solidFill>
                  <a:schemeClr val="bg1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權</a:t>
            </a:r>
            <a:r>
              <a:rPr lang="zh-TW" altLang="en-US" sz="11500" b="1" dirty="0" smtClean="0">
                <a:solidFill>
                  <a:schemeClr val="bg1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與</a:t>
            </a:r>
            <a:r>
              <a:rPr lang="zh-TW" altLang="en-US" sz="11500" b="1" dirty="0">
                <a:solidFill>
                  <a:schemeClr val="bg1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反送中</a:t>
            </a:r>
          </a:p>
        </p:txBody>
      </p:sp>
    </p:spTree>
    <p:extLst>
      <p:ext uri="{BB962C8B-B14F-4D97-AF65-F5344CB8AC3E}">
        <p14:creationId xmlns:p14="http://schemas.microsoft.com/office/powerpoint/2010/main" val="259562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1628" y="4541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9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第二堂課</a:t>
            </a:r>
            <a:r>
              <a:rPr lang="en-US" altLang="zh-TW" sz="9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9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zh-TW" altLang="en-US" sz="9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流程</a:t>
            </a:r>
            <a:endParaRPr lang="zh-TW" altLang="en-US" sz="9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5068" y="2223448"/>
            <a:ext cx="10515600" cy="4351338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zh-TW" altLang="en-US" sz="88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民主女神的面具</a:t>
            </a:r>
            <a:endParaRPr lang="en-US" altLang="zh-TW" sz="8800" dirty="0" smtClean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altLang="zh-TW" sz="88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V</a:t>
            </a:r>
            <a:r>
              <a:rPr lang="zh-TW" altLang="en-US" sz="88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怪客的秘密任務</a:t>
            </a:r>
            <a:endParaRPr lang="en-US" altLang="zh-TW" sz="8800" dirty="0" smtClean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lang="zh-TW" altLang="en-US" sz="88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大搜查線</a:t>
            </a:r>
            <a:endParaRPr lang="zh-TW" altLang="en-US" sz="88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167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67153"/>
            <a:ext cx="10515600" cy="1325563"/>
          </a:xfrm>
        </p:spPr>
        <p:txBody>
          <a:bodyPr>
            <a:noAutofit/>
          </a:bodyPr>
          <a:lstStyle/>
          <a:p>
            <a:r>
              <a:rPr lang="zh-TW" altLang="en-US" sz="7200" b="1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主題</a:t>
            </a:r>
            <a:r>
              <a:rPr lang="en-US" altLang="zh-TW" sz="7200" b="1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1</a:t>
            </a:r>
            <a:r>
              <a:rPr lang="zh-TW" altLang="en-US" sz="7200" b="1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、民主女神的面具</a:t>
            </a:r>
            <a:endParaRPr lang="zh-TW" altLang="en-US" sz="7200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3" t="18835" r="19291" b="44756"/>
          <a:stretch/>
        </p:blipFill>
        <p:spPr>
          <a:xfrm>
            <a:off x="413656" y="2327871"/>
            <a:ext cx="5203373" cy="400682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文字方塊 4"/>
          <p:cNvSpPr txBox="1"/>
          <p:nvPr/>
        </p:nvSpPr>
        <p:spPr>
          <a:xfrm>
            <a:off x="5976255" y="2006998"/>
            <a:ext cx="526297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教學目的：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引起動機，連結時事</a:t>
            </a:r>
            <a:endParaRPr lang="en-US" altLang="zh-TW" sz="4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976255" y="3867830"/>
            <a:ext cx="58782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示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民主女神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與其他示威者照片，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請同學思考為什麼要進行這樣的裝扮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b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4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內容版面配置區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4243" r="7422" b="13997"/>
          <a:stretch/>
        </p:blipFill>
        <p:spPr>
          <a:xfrm>
            <a:off x="1187756" y="1746702"/>
            <a:ext cx="3655171" cy="511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3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16" y="2494468"/>
            <a:ext cx="3668986" cy="3742366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7200" b="1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主題</a:t>
            </a:r>
            <a:r>
              <a:rPr lang="en-US" altLang="zh-TW" sz="7200" b="1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2</a:t>
            </a:r>
            <a:r>
              <a:rPr lang="zh-TW" altLang="en-US" sz="7200" b="1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、</a:t>
            </a:r>
            <a:r>
              <a:rPr lang="en-US" altLang="zh-TW" sz="7200" b="1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V</a:t>
            </a:r>
            <a:r>
              <a:rPr lang="zh-TW" altLang="en-US" sz="7200" b="1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怪客的秘密</a:t>
            </a:r>
            <a:r>
              <a:rPr lang="zh-TW" altLang="en-US" sz="7200" b="1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任務</a:t>
            </a:r>
            <a:endParaRPr lang="zh-TW" altLang="en-US" sz="7200" b="1" dirty="0"/>
          </a:p>
        </p:txBody>
      </p:sp>
      <p:pic>
        <p:nvPicPr>
          <p:cNvPr id="4" name="Picture 2" descr="https://cdn.unwire.hk/wp-content/uploads/2016/02/20160212_180632-694x5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67" y="1299534"/>
            <a:ext cx="2607547" cy="195753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「悠遊卡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624" y="1299534"/>
            <a:ext cx="2844412" cy="193151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內容版面配置區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75" y="4556607"/>
            <a:ext cx="2838729" cy="212904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2" descr="「反送中 拍照」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145" y="4799689"/>
            <a:ext cx="2826697" cy="188596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8331407" y="1299534"/>
            <a:ext cx="357020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教學目的：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深度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體驗，</a:t>
            </a:r>
            <a:endParaRPr lang="en-US" altLang="zh-TW" sz="4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解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</a:t>
            </a:r>
            <a:endParaRPr lang="en-US" altLang="zh-TW" sz="4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隱私權重要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en-US" altLang="zh-TW" sz="4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331407" y="4338006"/>
            <a:ext cx="413446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在香港遊行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除了面具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還需注意什麼？</a:t>
            </a:r>
            <a:endParaRPr lang="en-US" altLang="zh-TW" sz="4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904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5038" y="465137"/>
            <a:ext cx="11426825" cy="1935165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只有威權國家才</a:t>
            </a: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</a:t>
            </a: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侵犯人民的隱私嗎</a:t>
            </a:r>
            <a: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en-US" altLang="zh-TW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在美國的例子</a:t>
            </a:r>
            <a:endParaRPr lang="zh-TW" altLang="en-US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94" y="2400302"/>
            <a:ext cx="7246711" cy="3920352"/>
          </a:xfrm>
        </p:spPr>
      </p:pic>
      <p:sp>
        <p:nvSpPr>
          <p:cNvPr id="4" name="AutoShape 2" descr="「第四公民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4" descr="「第四公民」的圖片搜尋結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6" descr="「第四公民」的圖片搜尋結果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8" descr="「第四公民」的圖片搜尋結果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AutoShape 10" descr="「第四公民」的圖片搜尋結果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AutoShape 12" descr="「第四公民」的圖片搜尋結果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472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160" y="113260"/>
            <a:ext cx="11559639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主題</a:t>
            </a:r>
            <a:r>
              <a:rPr lang="en-US" altLang="zh-TW" sz="8000" b="1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3</a:t>
            </a:r>
            <a:r>
              <a:rPr lang="zh-TW" altLang="en-US" sz="8000" b="1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、大</a:t>
            </a:r>
            <a:r>
              <a:rPr lang="zh-TW" altLang="en-US" sz="8000" b="1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搜查</a:t>
            </a:r>
            <a:r>
              <a:rPr lang="zh-TW" altLang="en-US" sz="8000" b="1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線</a:t>
            </a:r>
            <a:endParaRPr lang="zh-TW" altLang="en-US" sz="8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425042" y="4177133"/>
            <a:ext cx="4309753" cy="3073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1"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查找法規資料庫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kumimoji="1"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通訊保障及監察法</a:t>
            </a:r>
            <a:r>
              <a:rPr kumimoji="1"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kumimoji="1"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1"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kumimoji="1"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個人資料保護</a:t>
            </a:r>
            <a:r>
              <a:rPr kumimoji="1"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r>
              <a:rPr kumimoji="1"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br>
              <a:rPr kumimoji="1"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kumimoji="1"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集會遊行法</a:t>
            </a:r>
            <a:r>
              <a:rPr kumimoji="1"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kumimoji="1"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1"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kumimoji="1"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 smtClean="0"/>
          </a:p>
          <a:p>
            <a:endParaRPr lang="en-US" altLang="zh-TW" dirty="0" smtClean="0"/>
          </a:p>
        </p:txBody>
      </p:sp>
      <p:pic>
        <p:nvPicPr>
          <p:cNvPr id="4" name="內容版面配置區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" r="8935"/>
          <a:stretch/>
        </p:blipFill>
        <p:spPr>
          <a:xfrm>
            <a:off x="0" y="2198395"/>
            <a:ext cx="7249886" cy="4284048"/>
          </a:xfrm>
          <a:prstGeom prst="rect">
            <a:avLst/>
          </a:prstGeom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7425043" y="1773852"/>
            <a:ext cx="4309753" cy="3004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教學目的：</a:t>
            </a:r>
            <a:r>
              <a:rPr kumimoji="1" lang="en-US" altLang="zh-TW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1" lang="en-US" altLang="zh-TW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讓學生帶得走的能力</a:t>
            </a:r>
            <a:r>
              <a:rPr kumimoji="1"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1"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與實作，</a:t>
            </a:r>
            <a:endParaRPr kumimoji="1" lang="en-US" altLang="zh-TW" sz="3600" b="1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</a:t>
            </a:r>
            <a:r>
              <a:rPr kumimoji="1"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注</a:t>
            </a:r>
            <a:r>
              <a:rPr kumimoji="1" lang="zh-TW" altLang="en-US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生活中的隱私權</a:t>
            </a:r>
            <a:endParaRPr lang="en-US" altLang="zh-TW" sz="3600" b="1" dirty="0" smtClean="0"/>
          </a:p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57968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0241504-16C2-BB49-9B2C-5546E3166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9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zh-TW" altLang="en-US" sz="5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緣起</a:t>
            </a:r>
          </a:p>
        </p:txBody>
      </p:sp>
      <p:pic>
        <p:nvPicPr>
          <p:cNvPr id="6" name="圖片 5" descr="一張含有 個人, 室外, 文字 的圖片&#10;&#10;自動產生的描述">
            <a:extLst>
              <a:ext uri="{FF2B5EF4-FFF2-40B4-BE49-F238E27FC236}">
                <a16:creationId xmlns:a16="http://schemas.microsoft.com/office/drawing/2014/main" xmlns="" id="{E47A8D79-C464-3146-8922-C6DF0C5363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90" y="1569157"/>
            <a:ext cx="3967352" cy="2472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一張含有 建築物, 個人, 室外 的圖片&#10;&#10;自動產生的描述">
            <a:extLst>
              <a:ext uri="{FF2B5EF4-FFF2-40B4-BE49-F238E27FC236}">
                <a16:creationId xmlns:a16="http://schemas.microsoft.com/office/drawing/2014/main" xmlns="" id="{875966D0-1299-4B43-824F-FABE955CD4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40" y="4273877"/>
            <a:ext cx="3790438" cy="2399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FCF8943F-E00C-0F41-AFD7-E79634752384}"/>
              </a:ext>
            </a:extLst>
          </p:cNvPr>
          <p:cNvSpPr txBox="1"/>
          <p:nvPr/>
        </p:nvSpPr>
        <p:spPr>
          <a:xfrm>
            <a:off x="1820140" y="2199003"/>
            <a:ext cx="3790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香港反送中事件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FFCB02BF-08FD-CD4B-BF90-77317FBE95DB}"/>
              </a:ext>
            </a:extLst>
          </p:cNvPr>
          <p:cNvSpPr txBox="1"/>
          <p:nvPr/>
        </p:nvSpPr>
        <p:spPr>
          <a:xfrm>
            <a:off x="6730589" y="4880115"/>
            <a:ext cx="3641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社會信用評比</a:t>
            </a:r>
          </a:p>
        </p:txBody>
      </p:sp>
    </p:spTree>
    <p:extLst>
      <p:ext uri="{BB962C8B-B14F-4D97-AF65-F5344CB8AC3E}">
        <p14:creationId xmlns:p14="http://schemas.microsoft.com/office/powerpoint/2010/main" val="2180217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0328" y="4858654"/>
            <a:ext cx="3034422" cy="159553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引起動機</a:t>
            </a:r>
            <a:r>
              <a:rPr lang="en-US" altLang="zh-TW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結合</a:t>
            </a: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時事</a:t>
            </a:r>
          </a:p>
        </p:txBody>
      </p:sp>
      <p:pic>
        <p:nvPicPr>
          <p:cNvPr id="4" name="內容版面配置區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3" t="18835" r="19291" b="44756"/>
          <a:stretch/>
        </p:blipFill>
        <p:spPr>
          <a:xfrm>
            <a:off x="247193" y="1027906"/>
            <a:ext cx="4175273" cy="32151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內容版面配置區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224" y="960761"/>
            <a:ext cx="3217926" cy="3282285"/>
          </a:xfrm>
          <a:prstGeom prst="rect">
            <a:avLst/>
          </a:prstGeom>
        </p:spPr>
      </p:pic>
      <p:pic>
        <p:nvPicPr>
          <p:cNvPr id="6" name="內容版面配置區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" r="8935"/>
          <a:stretch/>
        </p:blipFill>
        <p:spPr>
          <a:xfrm>
            <a:off x="8477908" y="1223616"/>
            <a:ext cx="4664946" cy="3019430"/>
          </a:xfrm>
          <a:prstGeom prst="rect">
            <a:avLst/>
          </a:prstGeom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4422466" y="4905827"/>
            <a:ext cx="4302434" cy="15727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深度體會</a:t>
            </a:r>
            <a:endParaRPr lang="en-US" altLang="zh-TW" sz="5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為什麼要學？</a:t>
            </a:r>
            <a:endParaRPr lang="zh-TW" altLang="en-US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9065790" y="4858654"/>
            <a:ext cx="3126210" cy="16198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實際操作</a:t>
            </a:r>
            <a:endParaRPr lang="en-US" altLang="zh-TW" sz="5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帶走能力</a:t>
            </a:r>
            <a:endParaRPr lang="zh-TW" altLang="en-US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888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最強搜查官：金面具獎</a:t>
            </a:r>
            <a:endParaRPr lang="zh-TW" altLang="en-US" sz="8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392" y="1598896"/>
            <a:ext cx="4351337" cy="4351337"/>
          </a:xfrm>
        </p:spPr>
      </p:pic>
      <p:pic>
        <p:nvPicPr>
          <p:cNvPr id="4" name="圖片 3" descr="P_20191003_11581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5"/>
          <a:stretch/>
        </p:blipFill>
        <p:spPr bwMode="auto">
          <a:xfrm>
            <a:off x="244928" y="1736583"/>
            <a:ext cx="7217229" cy="398417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-206829" y="5858440"/>
            <a:ext cx="12605658" cy="13255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學會法規資料庫就是你最強防禦力</a:t>
            </a:r>
            <a:endParaRPr lang="zh-TW" altLang="en-US" sz="8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732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692" y="0"/>
            <a:ext cx="9157608" cy="877604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" y="840581"/>
            <a:ext cx="4152900" cy="5350669"/>
          </a:xfrm>
        </p:spPr>
        <p:txBody>
          <a:bodyPr>
            <a:normAutofit fontScale="90000"/>
          </a:bodyPr>
          <a:lstStyle/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課後學習單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破壞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儂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牆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私自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燒錄電影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社群網站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言論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227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37311" y="0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6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教學省思</a:t>
            </a:r>
            <a:r>
              <a:rPr lang="en-US" altLang="zh-TW" sz="6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6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學生回饋</a:t>
            </a:r>
            <a:endParaRPr lang="zh-TW" altLang="en-US" sz="6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061771"/>
              </p:ext>
            </p:extLst>
          </p:nvPr>
        </p:nvGraphicFramePr>
        <p:xfrm>
          <a:off x="311369" y="1040776"/>
          <a:ext cx="11457078" cy="58172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19051"/>
                <a:gridCol w="1173587"/>
                <a:gridCol w="1173587"/>
                <a:gridCol w="1358633"/>
                <a:gridCol w="1358633"/>
                <a:gridCol w="1173587"/>
              </a:tblGrid>
              <a:tr h="60802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題目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非常</a:t>
                      </a:r>
                      <a:r>
                        <a:rPr lang="en-US" sz="1800" kern="100" dirty="0">
                          <a:effectLst/>
                        </a:rPr>
                        <a:t/>
                      </a:r>
                      <a:br>
                        <a:rPr lang="en-US" sz="1800" kern="100" dirty="0">
                          <a:effectLst/>
                        </a:rPr>
                      </a:br>
                      <a:r>
                        <a:rPr lang="zh-TW" altLang="en-US" sz="1800" kern="100" dirty="0" smtClean="0">
                          <a:effectLst/>
                        </a:rPr>
                        <a:t>不</a:t>
                      </a:r>
                      <a:r>
                        <a:rPr lang="zh-TW" sz="1800" kern="100" dirty="0" smtClean="0">
                          <a:effectLst/>
                        </a:rPr>
                        <a:t>同意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effectLst/>
                        </a:rPr>
                        <a:t>不</a:t>
                      </a:r>
                      <a:r>
                        <a:rPr lang="zh-TW" sz="1800" kern="100" dirty="0" smtClean="0">
                          <a:effectLst/>
                        </a:rPr>
                        <a:t>同意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沒意見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effectLst/>
                        </a:rPr>
                        <a:t>同意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非常</a:t>
                      </a:r>
                      <a:r>
                        <a:rPr lang="en-US" sz="1800" kern="100" dirty="0">
                          <a:effectLst/>
                        </a:rPr>
                        <a:t/>
                      </a:r>
                      <a:br>
                        <a:rPr lang="en-US" sz="1800" kern="100" dirty="0">
                          <a:effectLst/>
                        </a:rPr>
                      </a:br>
                      <a:r>
                        <a:rPr lang="zh-TW" sz="1800" kern="100" dirty="0" smtClean="0">
                          <a:effectLst/>
                        </a:rPr>
                        <a:t>同意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221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</a:t>
                      </a:r>
                      <a:r>
                        <a:rPr lang="zh-TW" sz="1800" kern="100" dirty="0">
                          <a:effectLst/>
                        </a:rPr>
                        <a:t>、課程能引發我的學習興趣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3.4%</a:t>
                      </a:r>
                      <a:endParaRPr lang="zh-TW" sz="3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6.9%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3.4%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41.3%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44.8%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221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</a:t>
                      </a:r>
                      <a:r>
                        <a:rPr lang="zh-TW" sz="1800" kern="100">
                          <a:effectLst/>
                        </a:rPr>
                        <a:t>、課程內容能讓我有所收穫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3.4%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6.9%</a:t>
                      </a:r>
                      <a:endParaRPr lang="zh-TW" sz="3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0%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17.2%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72.4%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221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</a:t>
                      </a:r>
                      <a:r>
                        <a:rPr lang="zh-TW" sz="1800" kern="100">
                          <a:effectLst/>
                        </a:rPr>
                        <a:t>、老師引導方式十分有趣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3.4%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6.9%</a:t>
                      </a:r>
                      <a:endParaRPr lang="zh-TW" sz="3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10.3%</a:t>
                      </a:r>
                      <a:endParaRPr lang="zh-TW" sz="3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13.7%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65.5%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22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</a:t>
                      </a:r>
                      <a:r>
                        <a:rPr lang="zh-TW" sz="1800" kern="100">
                          <a:effectLst/>
                        </a:rPr>
                        <a:t>、老師教學方式能讓我思考法律議題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0%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0%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13.7%</a:t>
                      </a:r>
                      <a:endParaRPr lang="zh-TW" sz="3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24.1%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62.0%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08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5</a:t>
                      </a:r>
                      <a:r>
                        <a:rPr lang="zh-TW" sz="1800" kern="100" dirty="0">
                          <a:effectLst/>
                        </a:rPr>
                        <a:t>、上完課後，我覺得自己不會輕易相信網路上的消息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0%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3.4%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6.9%</a:t>
                      </a:r>
                      <a:endParaRPr lang="zh-TW" sz="3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24.1%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65.5%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08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6</a:t>
                      </a:r>
                      <a:r>
                        <a:rPr lang="zh-TW" sz="1800" kern="100">
                          <a:effectLst/>
                        </a:rPr>
                        <a:t>、上完課後，我瞭解網路霸凌的嚴重性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0%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0%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10.3%</a:t>
                      </a:r>
                      <a:endParaRPr lang="zh-TW" sz="3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17.2%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72.4%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08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7</a:t>
                      </a:r>
                      <a:r>
                        <a:rPr lang="zh-TW" sz="1800" kern="100">
                          <a:effectLst/>
                        </a:rPr>
                        <a:t>、上完課後，我開始思考國家安全與隱私權的平衡性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0%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0%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6.9%</a:t>
                      </a:r>
                      <a:endParaRPr lang="zh-TW" sz="3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31.0%</a:t>
                      </a:r>
                      <a:endParaRPr lang="zh-TW" sz="3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62.0%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08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8</a:t>
                      </a:r>
                      <a:r>
                        <a:rPr lang="zh-TW" sz="1800" kern="100">
                          <a:effectLst/>
                        </a:rPr>
                        <a:t>、上完課後，我才知道反送中示威者戴口罩的原因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13.7%</a:t>
                      </a:r>
                      <a:endParaRPr lang="zh-TW" sz="3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10.3%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27.5%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20.6%</a:t>
                      </a:r>
                      <a:endParaRPr lang="zh-TW" sz="3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27.5%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08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9</a:t>
                      </a:r>
                      <a:r>
                        <a:rPr lang="zh-TW" sz="1800" kern="100">
                          <a:effectLst/>
                        </a:rPr>
                        <a:t>、上完課後，我會用全國法規資料庫搜尋法條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0%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6.9%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24.1%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13.7%</a:t>
                      </a:r>
                      <a:endParaRPr lang="zh-TW" sz="3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55.1%</a:t>
                      </a:r>
                      <a:endParaRPr lang="zh-TW" sz="3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08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10</a:t>
                      </a:r>
                      <a:r>
                        <a:rPr lang="zh-TW" sz="1800" kern="100">
                          <a:effectLst/>
                        </a:rPr>
                        <a:t>、上完課後，我會推薦親朋好友善用全國法規資料庫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3.4%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3.4%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37.9%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27.5%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27.5%</a:t>
                      </a:r>
                      <a:endParaRPr lang="zh-TW" sz="3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22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11</a:t>
                      </a:r>
                      <a:r>
                        <a:rPr lang="zh-TW" sz="1800" kern="100">
                          <a:effectLst/>
                        </a:rPr>
                        <a:t>、總而言之，我很喜歡這個課程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3.5%</a:t>
                      </a:r>
                      <a:endParaRPr lang="zh-TW" sz="3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6.9%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0%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24.1%</a:t>
                      </a:r>
                      <a:endParaRPr lang="zh-TW" sz="3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65.5%</a:t>
                      </a:r>
                      <a:endParaRPr lang="zh-TW" sz="3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894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132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8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學生具體回</a:t>
            </a:r>
            <a:r>
              <a:rPr lang="zh-TW" altLang="en-US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333" y="1267619"/>
            <a:ext cx="9553575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5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2104" y="-1811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使用建議</a:t>
            </a:r>
            <a:r>
              <a:rPr lang="en-US" altLang="zh-TW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手機</a:t>
            </a:r>
            <a:r>
              <a:rPr lang="en-US" altLang="zh-TW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網站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頻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寬</a:t>
            </a:r>
            <a:r>
              <a:rPr lang="en-US" altLang="zh-TW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圖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80" y="1030123"/>
            <a:ext cx="9442162" cy="646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53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3" y="634252"/>
            <a:ext cx="12192000" cy="561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3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127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後續推廣</a:t>
            </a:r>
            <a:endParaRPr lang="zh-TW" altLang="en-US" sz="8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8600" y="1538288"/>
            <a:ext cx="11639550" cy="5319712"/>
          </a:xfrm>
        </p:spPr>
        <p:txBody>
          <a:bodyPr>
            <a:normAutofit/>
          </a:bodyPr>
          <a:lstStyle/>
          <a:p>
            <a:r>
              <a:rPr lang="zh-TW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鼓勵學生參與法規資料庫競賽</a:t>
            </a:r>
            <a:r>
              <a:rPr lang="zh-TW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結合公民與社會</a:t>
            </a:r>
            <a:r>
              <a:rPr lang="zh-TW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媒體識讀、人權、社會運動、道德與法律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彈性課程或是短期課程的</a:t>
            </a:r>
            <a:r>
              <a:rPr lang="zh-TW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開設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反送中專題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班週會時間</a:t>
            </a:r>
            <a:r>
              <a:rPr lang="zh-TW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宣導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法規資料庫、反霸凌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en-US" altLang="zh-TW" sz="3600" dirty="0"/>
          </a:p>
          <a:p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13807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387"/>
            <a:ext cx="12445464" cy="719328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885950" y="4057650"/>
            <a:ext cx="15948808" cy="251459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altLang="zh-TW" sz="19900" b="1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Q&amp;A</a:t>
            </a:r>
            <a:endParaRPr lang="zh-TW" altLang="en-US" sz="19900" b="1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94557" y="1670049"/>
            <a:ext cx="122509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8800" b="1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臉部辨識的未來 </a:t>
            </a:r>
            <a:r>
              <a:rPr lang="en-US" altLang="zh-TW" sz="8800" b="1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—</a:t>
            </a:r>
            <a:br>
              <a:rPr lang="en-US" altLang="zh-TW" sz="8800" b="1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</a:br>
            <a:r>
              <a:rPr lang="en-US" altLang="zh-TW" sz="8800" b="1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 </a:t>
            </a:r>
            <a:r>
              <a:rPr lang="zh-TW" altLang="en-US" sz="8800" b="1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戴上</a:t>
            </a:r>
            <a:r>
              <a:rPr lang="zh-TW" altLang="en-US" sz="8800" b="1" dirty="0" smtClean="0">
                <a:solidFill>
                  <a:srgbClr val="FF000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面具</a:t>
            </a:r>
            <a:r>
              <a:rPr lang="zh-TW" altLang="en-US" sz="8800" b="1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，你才有自由</a:t>
            </a:r>
            <a:r>
              <a:rPr lang="zh-TW" altLang="en-US" sz="4800" b="1" dirty="0" smtClean="0"/>
              <a:t/>
            </a:r>
            <a:br>
              <a:rPr lang="zh-TW" altLang="en-US" sz="4800" b="1" dirty="0" smtClean="0"/>
            </a:b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64410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一張含有 地圖, 文字 的圖片&#10;&#10;自動產生的描述">
            <a:extLst>
              <a:ext uri="{FF2B5EF4-FFF2-40B4-BE49-F238E27FC236}">
                <a16:creationId xmlns:a16="http://schemas.microsoft.com/office/drawing/2014/main" xmlns="" id="{F2D3DFBD-4BE0-5B42-8C07-C4FBC4A04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7020318" cy="4294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xmlns="" id="{C64B0BB9-E3B9-1C44-ADFD-B9D29192A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zh-TW" altLang="en-US" sz="5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緣起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07BB6AC8-DB3F-884F-969E-C7DA568F9912}"/>
              </a:ext>
            </a:extLst>
          </p:cNvPr>
          <p:cNvSpPr txBox="1"/>
          <p:nvPr/>
        </p:nvSpPr>
        <p:spPr>
          <a:xfrm>
            <a:off x="8459996" y="2520574"/>
            <a:ext cx="3020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假新聞影響甚鉅</a:t>
            </a:r>
          </a:p>
        </p:txBody>
      </p:sp>
    </p:spTree>
    <p:extLst>
      <p:ext uri="{BB962C8B-B14F-4D97-AF65-F5344CB8AC3E}">
        <p14:creationId xmlns:p14="http://schemas.microsoft.com/office/powerpoint/2010/main" val="911030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49BDEB1B-6E87-0B44-9CB8-1873B458E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kumimoji="1" lang="zh-TW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理念</a:t>
            </a:r>
          </a:p>
        </p:txBody>
      </p:sp>
      <p:cxnSp>
        <p:nvCxnSpPr>
          <p:cNvPr id="13" name="Straight Arrow Connector 10">
            <a:extLst>
              <a:ext uri="{FF2B5EF4-FFF2-40B4-BE49-F238E27FC236}">
                <a16:creationId xmlns:a16="http://schemas.microsoft.com/office/drawing/2014/main" xmlns="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EBD10B4F-4FF8-1741-AD7E-AA226741A14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8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graphicFrame>
        <p:nvGraphicFramePr>
          <p:cNvPr id="6" name="資料庫圖表 5">
            <a:extLst>
              <a:ext uri="{FF2B5EF4-FFF2-40B4-BE49-F238E27FC236}">
                <a16:creationId xmlns:a16="http://schemas.microsoft.com/office/drawing/2014/main" xmlns="" id="{933D47D1-F170-6E45-83E6-C8973970E1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6660181"/>
              </p:ext>
            </p:extLst>
          </p:nvPr>
        </p:nvGraphicFramePr>
        <p:xfrm>
          <a:off x="-346365" y="2316480"/>
          <a:ext cx="7675419" cy="4375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07656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C7B1AF80-B0D2-574D-9B8B-DE9761909634}"/>
              </a:ext>
            </a:extLst>
          </p:cNvPr>
          <p:cNvGrpSpPr/>
          <p:nvPr/>
        </p:nvGrpSpPr>
        <p:grpSpPr>
          <a:xfrm>
            <a:off x="462844" y="282222"/>
            <a:ext cx="11176000" cy="6575777"/>
            <a:chOff x="219075" y="0"/>
            <a:chExt cx="6046425" cy="4191338"/>
          </a:xfrm>
        </p:grpSpPr>
        <p:sp>
          <p:nvSpPr>
            <p:cNvPr id="5" name="文字方塊 2">
              <a:extLst>
                <a:ext uri="{FF2B5EF4-FFF2-40B4-BE49-F238E27FC236}">
                  <a16:creationId xmlns:a16="http://schemas.microsoft.com/office/drawing/2014/main" xmlns="" id="{BD2B4BCC-D68F-C647-B5C1-5A91452D509B}"/>
                </a:ext>
              </a:extLst>
            </p:cNvPr>
            <p:cNvSpPr txBox="1"/>
            <p:nvPr/>
          </p:nvSpPr>
          <p:spPr>
            <a:xfrm>
              <a:off x="2924175" y="0"/>
              <a:ext cx="1704975" cy="37147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400" b="1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香港面具，真假制霸</a:t>
              </a:r>
              <a:endParaRPr lang="zh-TW" sz="24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6" name="文字方塊 3">
              <a:extLst>
                <a:ext uri="{FF2B5EF4-FFF2-40B4-BE49-F238E27FC236}">
                  <a16:creationId xmlns:a16="http://schemas.microsoft.com/office/drawing/2014/main" xmlns="" id="{8DBF11B3-8F5C-8C4F-8C79-364CDAEA9388}"/>
                </a:ext>
              </a:extLst>
            </p:cNvPr>
            <p:cNvSpPr txBox="1"/>
            <p:nvPr/>
          </p:nvSpPr>
          <p:spPr>
            <a:xfrm>
              <a:off x="1371600" y="790575"/>
              <a:ext cx="876300" cy="78105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400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全國法規資料庫之應用</a:t>
              </a:r>
            </a:p>
          </p:txBody>
        </p:sp>
        <p:sp>
          <p:nvSpPr>
            <p:cNvPr id="7" name="文字方塊 45">
              <a:extLst>
                <a:ext uri="{FF2B5EF4-FFF2-40B4-BE49-F238E27FC236}">
                  <a16:creationId xmlns:a16="http://schemas.microsoft.com/office/drawing/2014/main" xmlns="" id="{4AFFCD84-62FD-4A49-AE1E-2AD5A46EE63C}"/>
                </a:ext>
              </a:extLst>
            </p:cNvPr>
            <p:cNvSpPr txBox="1"/>
            <p:nvPr/>
          </p:nvSpPr>
          <p:spPr>
            <a:xfrm>
              <a:off x="2694600" y="780075"/>
              <a:ext cx="876300" cy="78105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400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假新聞判讀與法規應用</a:t>
              </a:r>
            </a:p>
          </p:txBody>
        </p:sp>
        <p:sp>
          <p:nvSpPr>
            <p:cNvPr id="8" name="文字方塊 45">
              <a:extLst>
                <a:ext uri="{FF2B5EF4-FFF2-40B4-BE49-F238E27FC236}">
                  <a16:creationId xmlns:a16="http://schemas.microsoft.com/office/drawing/2014/main" xmlns="" id="{922FFE07-2C08-2649-B653-4D5E8C00BE77}"/>
                </a:ext>
              </a:extLst>
            </p:cNvPr>
            <p:cNvSpPr txBox="1"/>
            <p:nvPr/>
          </p:nvSpPr>
          <p:spPr>
            <a:xfrm>
              <a:off x="3970950" y="780075"/>
              <a:ext cx="876300" cy="78105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400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網路霸凌的意義與防治</a:t>
              </a:r>
            </a:p>
          </p:txBody>
        </p:sp>
        <p:sp>
          <p:nvSpPr>
            <p:cNvPr id="9" name="文字方塊 45">
              <a:extLst>
                <a:ext uri="{FF2B5EF4-FFF2-40B4-BE49-F238E27FC236}">
                  <a16:creationId xmlns:a16="http://schemas.microsoft.com/office/drawing/2014/main" xmlns="" id="{D57B0671-70DF-6640-AFFF-0C35ACFEF8DE}"/>
                </a:ext>
              </a:extLst>
            </p:cNvPr>
            <p:cNvSpPr txBox="1"/>
            <p:nvPr/>
          </p:nvSpPr>
          <p:spPr>
            <a:xfrm>
              <a:off x="5237775" y="779100"/>
              <a:ext cx="876300" cy="78105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400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公共利益與隱私權的界線</a:t>
              </a:r>
            </a:p>
          </p:txBody>
        </p:sp>
        <p:sp>
          <p:nvSpPr>
            <p:cNvPr id="10" name="文字方塊 7">
              <a:extLst>
                <a:ext uri="{FF2B5EF4-FFF2-40B4-BE49-F238E27FC236}">
                  <a16:creationId xmlns:a16="http://schemas.microsoft.com/office/drawing/2014/main" xmlns="" id="{F7BE162D-17E8-FB44-975B-9CBB93AE8BC5}"/>
                </a:ext>
              </a:extLst>
            </p:cNvPr>
            <p:cNvSpPr txBox="1"/>
            <p:nvPr/>
          </p:nvSpPr>
          <p:spPr>
            <a:xfrm>
              <a:off x="219075" y="931499"/>
              <a:ext cx="542925" cy="628651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400" b="1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學習目標</a:t>
              </a:r>
              <a:endParaRPr lang="zh-TW" sz="24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1" name="文字方塊 46">
              <a:extLst>
                <a:ext uri="{FF2B5EF4-FFF2-40B4-BE49-F238E27FC236}">
                  <a16:creationId xmlns:a16="http://schemas.microsoft.com/office/drawing/2014/main" xmlns="" id="{5ECEF27F-537B-C741-A71E-1EE313D60CAE}"/>
                </a:ext>
              </a:extLst>
            </p:cNvPr>
            <p:cNvSpPr txBox="1"/>
            <p:nvPr/>
          </p:nvSpPr>
          <p:spPr>
            <a:xfrm>
              <a:off x="219075" y="2237400"/>
              <a:ext cx="542925" cy="62865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400" b="1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教學策略</a:t>
              </a:r>
              <a:endParaRPr lang="zh-TW" sz="24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2" name="文字方塊 46">
              <a:extLst>
                <a:ext uri="{FF2B5EF4-FFF2-40B4-BE49-F238E27FC236}">
                  <a16:creationId xmlns:a16="http://schemas.microsoft.com/office/drawing/2014/main" xmlns="" id="{EAF69E8C-5438-BF48-8105-B58578ACA054}"/>
                </a:ext>
              </a:extLst>
            </p:cNvPr>
            <p:cNvSpPr txBox="1"/>
            <p:nvPr/>
          </p:nvSpPr>
          <p:spPr>
            <a:xfrm>
              <a:off x="219075" y="3485175"/>
              <a:ext cx="542925" cy="62865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400" b="1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課程活動</a:t>
              </a:r>
              <a:endParaRPr lang="zh-TW" sz="24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3" name="文字方塊 45">
              <a:extLst>
                <a:ext uri="{FF2B5EF4-FFF2-40B4-BE49-F238E27FC236}">
                  <a16:creationId xmlns:a16="http://schemas.microsoft.com/office/drawing/2014/main" xmlns="" id="{883E44FC-1A65-B745-AD3A-83B7FEF8DC15}"/>
                </a:ext>
              </a:extLst>
            </p:cNvPr>
            <p:cNvSpPr txBox="1"/>
            <p:nvPr/>
          </p:nvSpPr>
          <p:spPr>
            <a:xfrm>
              <a:off x="1152525" y="3381714"/>
              <a:ext cx="523875" cy="800100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400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法規隨身查</a:t>
              </a:r>
            </a:p>
          </p:txBody>
        </p:sp>
        <p:sp>
          <p:nvSpPr>
            <p:cNvPr id="14" name="文字方塊 45">
              <a:extLst>
                <a:ext uri="{FF2B5EF4-FFF2-40B4-BE49-F238E27FC236}">
                  <a16:creationId xmlns:a16="http://schemas.microsoft.com/office/drawing/2014/main" xmlns="" id="{9E309C44-BDAB-F34F-8B02-F7B914F17E85}"/>
                </a:ext>
              </a:extLst>
            </p:cNvPr>
            <p:cNvSpPr txBox="1"/>
            <p:nvPr/>
          </p:nvSpPr>
          <p:spPr>
            <a:xfrm>
              <a:off x="1819275" y="3381714"/>
              <a:ext cx="523875" cy="809624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400" kern="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法規速查王</a:t>
              </a:r>
              <a:endParaRPr lang="zh-TW" sz="24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5" name="文字方塊 45">
              <a:extLst>
                <a:ext uri="{FF2B5EF4-FFF2-40B4-BE49-F238E27FC236}">
                  <a16:creationId xmlns:a16="http://schemas.microsoft.com/office/drawing/2014/main" xmlns="" id="{A080BB3D-BEFA-8749-AA9F-EF88E472139C}"/>
                </a:ext>
              </a:extLst>
            </p:cNvPr>
            <p:cNvSpPr txBox="1"/>
            <p:nvPr/>
          </p:nvSpPr>
          <p:spPr>
            <a:xfrm>
              <a:off x="1314450" y="2112940"/>
              <a:ext cx="981075" cy="753110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400" kern="100" dirty="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資料庫介紹與事件之分組搶答</a:t>
              </a:r>
            </a:p>
          </p:txBody>
        </p:sp>
        <p:sp>
          <p:nvSpPr>
            <p:cNvPr id="16" name="文字方塊 45">
              <a:extLst>
                <a:ext uri="{FF2B5EF4-FFF2-40B4-BE49-F238E27FC236}">
                  <a16:creationId xmlns:a16="http://schemas.microsoft.com/office/drawing/2014/main" xmlns="" id="{6F8D553D-0ED3-3840-A0C4-7D4E5E15DE8D}"/>
                </a:ext>
              </a:extLst>
            </p:cNvPr>
            <p:cNvSpPr txBox="1"/>
            <p:nvPr/>
          </p:nvSpPr>
          <p:spPr>
            <a:xfrm>
              <a:off x="2589825" y="2112940"/>
              <a:ext cx="981075" cy="753110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400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台港兩地新聞爭議之探討</a:t>
              </a:r>
            </a:p>
          </p:txBody>
        </p:sp>
        <p:sp>
          <p:nvSpPr>
            <p:cNvPr id="17" name="文字方塊 45">
              <a:extLst>
                <a:ext uri="{FF2B5EF4-FFF2-40B4-BE49-F238E27FC236}">
                  <a16:creationId xmlns:a16="http://schemas.microsoft.com/office/drawing/2014/main" xmlns="" id="{A3605982-B77D-D848-8AC4-A2B83A4C14C1}"/>
                </a:ext>
              </a:extLst>
            </p:cNvPr>
            <p:cNvSpPr txBox="1"/>
            <p:nvPr/>
          </p:nvSpPr>
          <p:spPr>
            <a:xfrm>
              <a:off x="2589825" y="3371214"/>
              <a:ext cx="981075" cy="808990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400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真偽難辨：關於台港假新聞</a:t>
              </a:r>
            </a:p>
          </p:txBody>
        </p:sp>
        <p:sp>
          <p:nvSpPr>
            <p:cNvPr id="18" name="文字方塊 45">
              <a:extLst>
                <a:ext uri="{FF2B5EF4-FFF2-40B4-BE49-F238E27FC236}">
                  <a16:creationId xmlns:a16="http://schemas.microsoft.com/office/drawing/2014/main" xmlns="" id="{041563C7-4138-B74D-8435-B73A18EEB154}"/>
                </a:ext>
              </a:extLst>
            </p:cNvPr>
            <p:cNvSpPr txBox="1"/>
            <p:nvPr/>
          </p:nvSpPr>
          <p:spPr>
            <a:xfrm>
              <a:off x="3913800" y="2112940"/>
              <a:ext cx="981075" cy="753110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400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抵制事件與網路霸凌之探討</a:t>
              </a:r>
            </a:p>
          </p:txBody>
        </p:sp>
        <p:sp>
          <p:nvSpPr>
            <p:cNvPr id="19" name="文字方塊 45">
              <a:extLst>
                <a:ext uri="{FF2B5EF4-FFF2-40B4-BE49-F238E27FC236}">
                  <a16:creationId xmlns:a16="http://schemas.microsoft.com/office/drawing/2014/main" xmlns="" id="{C286F0D8-DF87-E74A-BCA5-7324BD0A7D9C}"/>
                </a:ext>
              </a:extLst>
            </p:cNvPr>
            <p:cNvSpPr txBox="1"/>
            <p:nvPr/>
          </p:nvSpPr>
          <p:spPr>
            <a:xfrm>
              <a:off x="3780450" y="3382348"/>
              <a:ext cx="523875" cy="808990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400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你是小霸王？</a:t>
              </a:r>
            </a:p>
          </p:txBody>
        </p:sp>
        <p:sp>
          <p:nvSpPr>
            <p:cNvPr id="20" name="文字方塊 45">
              <a:extLst>
                <a:ext uri="{FF2B5EF4-FFF2-40B4-BE49-F238E27FC236}">
                  <a16:creationId xmlns:a16="http://schemas.microsoft.com/office/drawing/2014/main" xmlns="" id="{06F33BDB-E75F-2F42-BCF1-AF01F71FCEFA}"/>
                </a:ext>
              </a:extLst>
            </p:cNvPr>
            <p:cNvSpPr txBox="1"/>
            <p:nvPr/>
          </p:nvSpPr>
          <p:spPr>
            <a:xfrm>
              <a:off x="4486275" y="3382348"/>
              <a:ext cx="523875" cy="808990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400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共芳水果茶？</a:t>
              </a:r>
            </a:p>
          </p:txBody>
        </p:sp>
        <p:sp>
          <p:nvSpPr>
            <p:cNvPr id="21" name="文字方塊 45">
              <a:extLst>
                <a:ext uri="{FF2B5EF4-FFF2-40B4-BE49-F238E27FC236}">
                  <a16:creationId xmlns:a16="http://schemas.microsoft.com/office/drawing/2014/main" xmlns="" id="{6AA58D3E-DAFA-4E45-9D69-232131285F86}"/>
                </a:ext>
              </a:extLst>
            </p:cNvPr>
            <p:cNvSpPr txBox="1"/>
            <p:nvPr/>
          </p:nvSpPr>
          <p:spPr>
            <a:xfrm>
              <a:off x="5237775" y="2112940"/>
              <a:ext cx="914399" cy="753110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400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臉部辨識的未來？</a:t>
              </a:r>
            </a:p>
          </p:txBody>
        </p:sp>
        <p:sp>
          <p:nvSpPr>
            <p:cNvPr id="22" name="文字方塊 45">
              <a:extLst>
                <a:ext uri="{FF2B5EF4-FFF2-40B4-BE49-F238E27FC236}">
                  <a16:creationId xmlns:a16="http://schemas.microsoft.com/office/drawing/2014/main" xmlns="" id="{7B0C5A27-C70E-7B45-A1C6-A1D6E3EA0201}"/>
                </a:ext>
              </a:extLst>
            </p:cNvPr>
            <p:cNvSpPr txBox="1"/>
            <p:nvPr/>
          </p:nvSpPr>
          <p:spPr>
            <a:xfrm>
              <a:off x="5741625" y="3381714"/>
              <a:ext cx="523875" cy="808990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400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逃離老大哥</a:t>
              </a:r>
            </a:p>
          </p:txBody>
        </p:sp>
        <p:sp>
          <p:nvSpPr>
            <p:cNvPr id="23" name="文字方塊 45">
              <a:extLst>
                <a:ext uri="{FF2B5EF4-FFF2-40B4-BE49-F238E27FC236}">
                  <a16:creationId xmlns:a16="http://schemas.microsoft.com/office/drawing/2014/main" xmlns="" id="{05D7A0C5-5A4F-2A4B-B333-532D73727D0C}"/>
                </a:ext>
              </a:extLst>
            </p:cNvPr>
            <p:cNvSpPr txBox="1"/>
            <p:nvPr/>
          </p:nvSpPr>
          <p:spPr>
            <a:xfrm>
              <a:off x="5142525" y="3381714"/>
              <a:ext cx="523875" cy="808990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400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香港人怕什麼</a:t>
              </a:r>
            </a:p>
          </p:txBody>
        </p:sp>
        <p:cxnSp>
          <p:nvCxnSpPr>
            <p:cNvPr id="24" name="肘形接點 23">
              <a:extLst>
                <a:ext uri="{FF2B5EF4-FFF2-40B4-BE49-F238E27FC236}">
                  <a16:creationId xmlns:a16="http://schemas.microsoft.com/office/drawing/2014/main" xmlns="" id="{6EE22147-38FF-BB40-B20D-74A65D0A3094}"/>
                </a:ext>
              </a:extLst>
            </p:cNvPr>
            <p:cNvCxnSpPr/>
            <p:nvPr/>
          </p:nvCxnSpPr>
          <p:spPr>
            <a:xfrm rot="5400000">
              <a:off x="2583657" y="-402431"/>
              <a:ext cx="419100" cy="1966913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肘形接點 24">
              <a:extLst>
                <a:ext uri="{FF2B5EF4-FFF2-40B4-BE49-F238E27FC236}">
                  <a16:creationId xmlns:a16="http://schemas.microsoft.com/office/drawing/2014/main" xmlns="" id="{73DD9959-4B65-C34C-84C6-21D101720A02}"/>
                </a:ext>
              </a:extLst>
            </p:cNvPr>
            <p:cNvCxnSpPr/>
            <p:nvPr/>
          </p:nvCxnSpPr>
          <p:spPr>
            <a:xfrm rot="5400000">
              <a:off x="3250407" y="253819"/>
              <a:ext cx="408600" cy="643913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肘形接點 25">
              <a:extLst>
                <a:ext uri="{FF2B5EF4-FFF2-40B4-BE49-F238E27FC236}">
                  <a16:creationId xmlns:a16="http://schemas.microsoft.com/office/drawing/2014/main" xmlns="" id="{6BEF8955-30C3-5B41-B068-B434FB8C5E90}"/>
                </a:ext>
              </a:extLst>
            </p:cNvPr>
            <p:cNvCxnSpPr/>
            <p:nvPr/>
          </p:nvCxnSpPr>
          <p:spPr>
            <a:xfrm>
              <a:off x="3780450" y="571499"/>
              <a:ext cx="1895475" cy="226651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肘形接點 26">
              <a:extLst>
                <a:ext uri="{FF2B5EF4-FFF2-40B4-BE49-F238E27FC236}">
                  <a16:creationId xmlns:a16="http://schemas.microsoft.com/office/drawing/2014/main" xmlns="" id="{9D694B29-2140-BD42-BAB9-6E7CC657356C}"/>
                </a:ext>
              </a:extLst>
            </p:cNvPr>
            <p:cNvCxnSpPr/>
            <p:nvPr/>
          </p:nvCxnSpPr>
          <p:spPr>
            <a:xfrm rot="16200000" flipH="1">
              <a:off x="3888581" y="259556"/>
              <a:ext cx="408600" cy="632437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肘形接點 27">
              <a:extLst>
                <a:ext uri="{FF2B5EF4-FFF2-40B4-BE49-F238E27FC236}">
                  <a16:creationId xmlns:a16="http://schemas.microsoft.com/office/drawing/2014/main" xmlns="" id="{5EB90AB5-4728-2B40-84E4-EEB814265229}"/>
                </a:ext>
              </a:extLst>
            </p:cNvPr>
            <p:cNvCxnSpPr/>
            <p:nvPr/>
          </p:nvCxnSpPr>
          <p:spPr>
            <a:xfrm rot="5400000">
              <a:off x="1351894" y="2928620"/>
              <a:ext cx="515664" cy="390525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肘形接點 28">
              <a:extLst>
                <a:ext uri="{FF2B5EF4-FFF2-40B4-BE49-F238E27FC236}">
                  <a16:creationId xmlns:a16="http://schemas.microsoft.com/office/drawing/2014/main" xmlns="" id="{739B23D1-5650-9740-ADA6-454681D0C069}"/>
                </a:ext>
              </a:extLst>
            </p:cNvPr>
            <p:cNvCxnSpPr/>
            <p:nvPr/>
          </p:nvCxnSpPr>
          <p:spPr>
            <a:xfrm rot="16200000" flipH="1">
              <a:off x="1687649" y="2988150"/>
              <a:ext cx="515664" cy="271463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直線箭頭接點 29">
              <a:extLst>
                <a:ext uri="{FF2B5EF4-FFF2-40B4-BE49-F238E27FC236}">
                  <a16:creationId xmlns:a16="http://schemas.microsoft.com/office/drawing/2014/main" xmlns="" id="{6F8F0BF1-FB57-0940-B778-0D44103975B2}"/>
                </a:ext>
              </a:extLst>
            </p:cNvPr>
            <p:cNvCxnSpPr/>
            <p:nvPr/>
          </p:nvCxnSpPr>
          <p:spPr>
            <a:xfrm>
              <a:off x="3080363" y="2866050"/>
              <a:ext cx="0" cy="50516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1" name="直線箭頭接點 30">
              <a:extLst>
                <a:ext uri="{FF2B5EF4-FFF2-40B4-BE49-F238E27FC236}">
                  <a16:creationId xmlns:a16="http://schemas.microsoft.com/office/drawing/2014/main" xmlns="" id="{7F23103E-7576-5141-9A5E-186B64F1EA45}"/>
                </a:ext>
              </a:extLst>
            </p:cNvPr>
            <p:cNvCxnSpPr/>
            <p:nvPr/>
          </p:nvCxnSpPr>
          <p:spPr>
            <a:xfrm flipH="1">
              <a:off x="1804988" y="1571625"/>
              <a:ext cx="4762" cy="54131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直線箭頭接點 31">
              <a:extLst>
                <a:ext uri="{FF2B5EF4-FFF2-40B4-BE49-F238E27FC236}">
                  <a16:creationId xmlns:a16="http://schemas.microsoft.com/office/drawing/2014/main" xmlns="" id="{44F9B3DF-1966-FD4E-A857-7DB3C08FF027}"/>
                </a:ext>
              </a:extLst>
            </p:cNvPr>
            <p:cNvCxnSpPr/>
            <p:nvPr/>
          </p:nvCxnSpPr>
          <p:spPr>
            <a:xfrm>
              <a:off x="3132750" y="1561125"/>
              <a:ext cx="0" cy="55181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" name="直線箭頭接點 32">
              <a:extLst>
                <a:ext uri="{FF2B5EF4-FFF2-40B4-BE49-F238E27FC236}">
                  <a16:creationId xmlns:a16="http://schemas.microsoft.com/office/drawing/2014/main" xmlns="" id="{7FABA0AD-A181-E043-A3D5-0153EC174E0F}"/>
                </a:ext>
              </a:extLst>
            </p:cNvPr>
            <p:cNvCxnSpPr/>
            <p:nvPr/>
          </p:nvCxnSpPr>
          <p:spPr>
            <a:xfrm flipH="1">
              <a:off x="4404338" y="1561125"/>
              <a:ext cx="4762" cy="55181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" name="直線箭頭接點 33">
              <a:extLst>
                <a:ext uri="{FF2B5EF4-FFF2-40B4-BE49-F238E27FC236}">
                  <a16:creationId xmlns:a16="http://schemas.microsoft.com/office/drawing/2014/main" xmlns="" id="{2274EE8D-4D57-B643-86A2-BA21ADCFAACF}"/>
                </a:ext>
              </a:extLst>
            </p:cNvPr>
            <p:cNvCxnSpPr/>
            <p:nvPr/>
          </p:nvCxnSpPr>
          <p:spPr>
            <a:xfrm>
              <a:off x="5675925" y="1560150"/>
              <a:ext cx="0" cy="55279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肘形接點 34">
              <a:extLst>
                <a:ext uri="{FF2B5EF4-FFF2-40B4-BE49-F238E27FC236}">
                  <a16:creationId xmlns:a16="http://schemas.microsoft.com/office/drawing/2014/main" xmlns="" id="{D111A58C-1816-E042-94E3-D337D0CDB97C}"/>
                </a:ext>
              </a:extLst>
            </p:cNvPr>
            <p:cNvCxnSpPr/>
            <p:nvPr/>
          </p:nvCxnSpPr>
          <p:spPr>
            <a:xfrm rot="5400000">
              <a:off x="3968093" y="2930206"/>
              <a:ext cx="515621" cy="366396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肘形接點 35">
              <a:extLst>
                <a:ext uri="{FF2B5EF4-FFF2-40B4-BE49-F238E27FC236}">
                  <a16:creationId xmlns:a16="http://schemas.microsoft.com/office/drawing/2014/main" xmlns="" id="{0DB2EE35-4AFD-1E4F-AC19-9FDA04E30FAF}"/>
                </a:ext>
              </a:extLst>
            </p:cNvPr>
            <p:cNvCxnSpPr/>
            <p:nvPr/>
          </p:nvCxnSpPr>
          <p:spPr>
            <a:xfrm rot="16200000" flipH="1">
              <a:off x="4291308" y="2977831"/>
              <a:ext cx="515620" cy="271145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7" name="肘形接點 36">
              <a:extLst>
                <a:ext uri="{FF2B5EF4-FFF2-40B4-BE49-F238E27FC236}">
                  <a16:creationId xmlns:a16="http://schemas.microsoft.com/office/drawing/2014/main" xmlns="" id="{B5B9CFC5-69F8-7549-B4FD-17740E6BC1A4}"/>
                </a:ext>
              </a:extLst>
            </p:cNvPr>
            <p:cNvCxnSpPr/>
            <p:nvPr/>
          </p:nvCxnSpPr>
          <p:spPr>
            <a:xfrm rot="5400000">
              <a:off x="5300618" y="2919411"/>
              <a:ext cx="515620" cy="366396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8" name="肘形接點 37">
              <a:extLst>
                <a:ext uri="{FF2B5EF4-FFF2-40B4-BE49-F238E27FC236}">
                  <a16:creationId xmlns:a16="http://schemas.microsoft.com/office/drawing/2014/main" xmlns="" id="{CC467ADA-0701-9348-AC5A-51EB744463A0}"/>
                </a:ext>
              </a:extLst>
            </p:cNvPr>
            <p:cNvCxnSpPr/>
            <p:nvPr/>
          </p:nvCxnSpPr>
          <p:spPr>
            <a:xfrm rot="16200000" flipH="1">
              <a:off x="5623833" y="2967036"/>
              <a:ext cx="515620" cy="271145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xmlns="" id="{5E80DC0B-5F3D-F84B-B5CA-387A0C13EF41}"/>
              </a:ext>
            </a:extLst>
          </p:cNvPr>
          <p:cNvCxnSpPr>
            <a:cxnSpLocks/>
          </p:cNvCxnSpPr>
          <p:nvPr/>
        </p:nvCxnSpPr>
        <p:spPr>
          <a:xfrm>
            <a:off x="1842559" y="0"/>
            <a:ext cx="0" cy="684053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389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畫布 172">
            <a:extLst>
              <a:ext uri="{FF2B5EF4-FFF2-40B4-BE49-F238E27FC236}">
                <a16:creationId xmlns:a16="http://schemas.microsoft.com/office/drawing/2014/main" xmlns="" id="{95D2198C-EA78-C841-8AD1-C03349B0D617}"/>
              </a:ext>
            </a:extLst>
          </p:cNvPr>
          <p:cNvGrpSpPr/>
          <p:nvPr/>
        </p:nvGrpSpPr>
        <p:grpSpPr>
          <a:xfrm>
            <a:off x="327378" y="169334"/>
            <a:ext cx="11706578" cy="6688666"/>
            <a:chOff x="0" y="0"/>
            <a:chExt cx="5289550" cy="325425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F58C6284-3BDB-EC43-BFB5-93859B2FF792}"/>
                </a:ext>
              </a:extLst>
            </p:cNvPr>
            <p:cNvSpPr/>
            <p:nvPr/>
          </p:nvSpPr>
          <p:spPr>
            <a:xfrm>
              <a:off x="0" y="0"/>
              <a:ext cx="5289550" cy="3253740"/>
            </a:xfrm>
            <a:prstGeom prst="rect">
              <a:avLst/>
            </a:prstGeom>
            <a:noFill/>
          </p:spPr>
        </p:sp>
        <p:sp>
          <p:nvSpPr>
            <p:cNvPr id="6" name="Oval 81">
              <a:extLst>
                <a:ext uri="{FF2B5EF4-FFF2-40B4-BE49-F238E27FC236}">
                  <a16:creationId xmlns:a16="http://schemas.microsoft.com/office/drawing/2014/main" xmlns="" id="{4C3F24E5-D973-4046-B8E6-75D56CABC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222" y="1006914"/>
              <a:ext cx="1200114" cy="504908"/>
            </a:xfrm>
            <a:prstGeom prst="ellipse">
              <a:avLst/>
            </a:prstGeom>
            <a:gradFill rotWithShape="0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5">
                    <a:lumMod val="100000"/>
                    <a:lumOff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 scaled="1"/>
            </a:gradFill>
            <a:ln w="12700">
              <a:solidFill>
                <a:schemeClr val="accent5">
                  <a:lumMod val="100000"/>
                  <a:lumOff val="0"/>
                </a:schemeClr>
              </a:solidFill>
              <a:round/>
              <a:headEnd/>
              <a:tailEnd/>
            </a:ln>
            <a:effectLst>
              <a:outerShdw dist="28398" dir="3806097" algn="ctr" rotWithShape="0">
                <a:schemeClr val="accent5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xmlns="" id="{DD649B7E-380B-E741-AE60-77E61F168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1834" y="1245118"/>
              <a:ext cx="1162114" cy="828613"/>
            </a:xfrm>
            <a:prstGeom prst="ellipse">
              <a:avLst/>
            </a:prstGeom>
            <a:gradFill rotWithShape="0">
              <a:gsLst>
                <a:gs pos="0">
                  <a:schemeClr val="lt1">
                    <a:lumMod val="100000"/>
                    <a:lumOff val="0"/>
                  </a:schemeClr>
                </a:gs>
                <a:gs pos="100000">
                  <a:schemeClr val="dk1">
                    <a:lumMod val="40000"/>
                    <a:lumOff val="60000"/>
                  </a:schemeClr>
                </a:gs>
              </a:gsLst>
              <a:lin ang="5400000" scaled="1"/>
            </a:gradFill>
            <a:ln w="12700">
              <a:solidFill>
                <a:schemeClr val="dk1">
                  <a:lumMod val="60000"/>
                  <a:lumOff val="40000"/>
                </a:schemeClr>
              </a:solidFill>
              <a:round/>
              <a:headEnd/>
              <a:tailEnd/>
            </a:ln>
            <a:effectLst>
              <a:outerShdw dist="28398" dir="3806097" algn="ctr" rotWithShape="0">
                <a:schemeClr val="lt1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8" name="Text Box 78">
              <a:extLst>
                <a:ext uri="{FF2B5EF4-FFF2-40B4-BE49-F238E27FC236}">
                  <a16:creationId xmlns:a16="http://schemas.microsoft.com/office/drawing/2014/main" xmlns="" id="{0D47DAA9-B022-4F4B-AAB6-D725C9E6D9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2236" y="1388620"/>
              <a:ext cx="829910" cy="572109"/>
            </a:xfrm>
            <a:prstGeom prst="rect">
              <a:avLst/>
            </a:prstGeom>
            <a:gradFill rotWithShape="0">
              <a:gsLst>
                <a:gs pos="0">
                  <a:schemeClr val="lt1">
                    <a:lumMod val="100000"/>
                    <a:lumOff val="0"/>
                  </a:schemeClr>
                </a:gs>
                <a:gs pos="100000">
                  <a:schemeClr val="dk1">
                    <a:lumMod val="40000"/>
                    <a:lumOff val="60000"/>
                  </a:schemeClr>
                </a:gs>
              </a:gsLst>
              <a:lin ang="5400000" scaled="1"/>
            </a:gradFill>
            <a:ln w="12700">
              <a:solidFill>
                <a:schemeClr val="dk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lt1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800" b="1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香港面具真假制霸</a:t>
              </a:r>
            </a:p>
          </p:txBody>
        </p:sp>
        <p:sp>
          <p:nvSpPr>
            <p:cNvPr id="9" name="Text Box 79">
              <a:extLst>
                <a:ext uri="{FF2B5EF4-FFF2-40B4-BE49-F238E27FC236}">
                  <a16:creationId xmlns:a16="http://schemas.microsoft.com/office/drawing/2014/main" xmlns="" id="{46999B1F-5224-0C46-8DB0-922BF144CC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0325" y="1130816"/>
              <a:ext cx="828010" cy="286304"/>
            </a:xfrm>
            <a:prstGeom prst="rect">
              <a:avLst/>
            </a:prstGeom>
            <a:gradFill rotWithShape="0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5">
                    <a:lumMod val="100000"/>
                    <a:lumOff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 scaled="1"/>
            </a:gradFill>
            <a:ln w="12700">
              <a:solidFill>
                <a:schemeClr val="accent5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5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800" b="1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先備知識</a:t>
              </a:r>
            </a:p>
          </p:txBody>
        </p:sp>
        <p:sp>
          <p:nvSpPr>
            <p:cNvPr id="10" name="Oval 82">
              <a:extLst>
                <a:ext uri="{FF2B5EF4-FFF2-40B4-BE49-F238E27FC236}">
                  <a16:creationId xmlns:a16="http://schemas.microsoft.com/office/drawing/2014/main" xmlns="" id="{7031CB95-CDC3-E84D-9469-659A45041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4245" y="1006914"/>
              <a:ext cx="1200814" cy="504908"/>
            </a:xfrm>
            <a:prstGeom prst="ellipse">
              <a:avLst/>
            </a:prstGeom>
            <a:gradFill rotWithShape="0"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chemeClr val="accent3">
                    <a:lumMod val="100000"/>
                    <a:lumOff val="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5400000" scaled="1"/>
            </a:gradFill>
            <a:ln w="12700">
              <a:solidFill>
                <a:schemeClr val="accent3">
                  <a:lumMod val="100000"/>
                  <a:lumOff val="0"/>
                </a:schemeClr>
              </a:solidFill>
              <a:round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1" name="Text Box 83">
              <a:extLst>
                <a:ext uri="{FF2B5EF4-FFF2-40B4-BE49-F238E27FC236}">
                  <a16:creationId xmlns:a16="http://schemas.microsoft.com/office/drawing/2014/main" xmlns="" id="{79EA7E27-BB2B-BD40-8DF9-1C0BB1F16F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5348" y="1131416"/>
              <a:ext cx="828010" cy="285704"/>
            </a:xfrm>
            <a:prstGeom prst="rect">
              <a:avLst/>
            </a:prstGeom>
            <a:gradFill rotWithShape="0"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chemeClr val="accent3">
                    <a:lumMod val="100000"/>
                    <a:lumOff val="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5400000" scaled="1"/>
            </a:gradFill>
            <a:ln w="12700">
              <a:solidFill>
                <a:schemeClr val="accent3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800" b="1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第一堂課</a:t>
              </a:r>
            </a:p>
          </p:txBody>
        </p:sp>
        <p:sp>
          <p:nvSpPr>
            <p:cNvPr id="12" name="Oval 84">
              <a:extLst>
                <a:ext uri="{FF2B5EF4-FFF2-40B4-BE49-F238E27FC236}">
                  <a16:creationId xmlns:a16="http://schemas.microsoft.com/office/drawing/2014/main" xmlns="" id="{7770C41C-7371-964B-B673-1FB2107B18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5045" y="1836227"/>
              <a:ext cx="1200714" cy="504908"/>
            </a:xfrm>
            <a:prstGeom prst="ellipse">
              <a:avLst/>
            </a:prstGeom>
            <a:gradFill rotWithShape="0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100000"/>
                    <a:lumOff val="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ln w="12700">
              <a:solidFill>
                <a:schemeClr val="accent6">
                  <a:lumMod val="100000"/>
                  <a:lumOff val="0"/>
                </a:schemeClr>
              </a:solidFill>
              <a:round/>
              <a:headEnd/>
              <a:tailEnd/>
            </a:ln>
            <a:effectLst>
              <a:outerShdw dist="28398" dir="3806097" algn="ctr" rotWithShape="0">
                <a:schemeClr val="accent6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3" name="Text Box 85">
              <a:extLst>
                <a:ext uri="{FF2B5EF4-FFF2-40B4-BE49-F238E27FC236}">
                  <a16:creationId xmlns:a16="http://schemas.microsoft.com/office/drawing/2014/main" xmlns="" id="{AFA40D6F-D71E-5C4D-B278-4D420A1395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6147" y="1960729"/>
              <a:ext cx="828010" cy="285804"/>
            </a:xfrm>
            <a:prstGeom prst="rect">
              <a:avLst/>
            </a:prstGeom>
            <a:gradFill rotWithShape="0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100000"/>
                    <a:lumOff val="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ln w="12700">
              <a:solidFill>
                <a:schemeClr val="accent6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6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800" b="1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第二堂課</a:t>
              </a:r>
            </a:p>
          </p:txBody>
        </p:sp>
        <p:sp>
          <p:nvSpPr>
            <p:cNvPr id="14" name="Oval 86">
              <a:extLst>
                <a:ext uri="{FF2B5EF4-FFF2-40B4-BE49-F238E27FC236}">
                  <a16:creationId xmlns:a16="http://schemas.microsoft.com/office/drawing/2014/main" xmlns="" id="{FF6B4E85-C024-F642-8479-E28B32F13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222" y="1836227"/>
              <a:ext cx="1200814" cy="504908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>
                    <a:lumMod val="100000"/>
                    <a:lumOff val="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 w="12700">
              <a:solidFill>
                <a:schemeClr val="accent2">
                  <a:lumMod val="100000"/>
                  <a:lumOff val="0"/>
                </a:schemeClr>
              </a:solidFill>
              <a:round/>
              <a:headEnd/>
              <a:tailEnd/>
            </a:ln>
            <a:effectLst>
              <a:outerShdw dist="28398" dir="3806097" algn="ctr" rotWithShape="0">
                <a:schemeClr val="accent2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5" name="Text Box 87">
              <a:extLst>
                <a:ext uri="{FF2B5EF4-FFF2-40B4-BE49-F238E27FC236}">
                  <a16:creationId xmlns:a16="http://schemas.microsoft.com/office/drawing/2014/main" xmlns="" id="{819BBE8D-D7FD-6C4D-92B2-ECA446052D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0325" y="1960729"/>
              <a:ext cx="828010" cy="285804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>
                    <a:lumMod val="100000"/>
                    <a:lumOff val="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 w="12700">
              <a:solidFill>
                <a:schemeClr val="accent2">
                  <a:lumMod val="100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2">
                  <a:lumMod val="50000"/>
                  <a:lumOff val="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800" b="1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課後學習</a:t>
              </a:r>
            </a:p>
          </p:txBody>
        </p:sp>
        <p:sp>
          <p:nvSpPr>
            <p:cNvPr id="16" name="Oval 88">
              <a:extLst>
                <a:ext uri="{FF2B5EF4-FFF2-40B4-BE49-F238E27FC236}">
                  <a16:creationId xmlns:a16="http://schemas.microsoft.com/office/drawing/2014/main" xmlns="" id="{8E7FF5F4-1942-F54D-96C5-0ADFF629F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914" y="625908"/>
              <a:ext cx="819210" cy="715011"/>
            </a:xfrm>
            <a:prstGeom prst="ellipse">
              <a:avLst/>
            </a:prstGeom>
            <a:gradFill rotWithShape="0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8900000" scaled="1"/>
            </a:gradFill>
            <a:ln w="12700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/>
            </a:ln>
            <a:effectLst>
              <a:outerShdw dist="28398" dir="3806097" algn="ctr" rotWithShape="0">
                <a:schemeClr val="accent5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7" name="Text Box 89">
              <a:extLst>
                <a:ext uri="{FF2B5EF4-FFF2-40B4-BE49-F238E27FC236}">
                  <a16:creationId xmlns:a16="http://schemas.microsoft.com/office/drawing/2014/main" xmlns="" id="{C57B0650-68FE-214E-97CD-0FA0756643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416" y="712310"/>
              <a:ext cx="513706" cy="532808"/>
            </a:xfrm>
            <a:prstGeom prst="rect">
              <a:avLst/>
            </a:prstGeom>
            <a:gradFill rotWithShape="0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8900000" scaled="1"/>
            </a:gradFill>
            <a:ln w="12700">
              <a:solidFill>
                <a:schemeClr val="accent5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5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800" b="1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香港事件</a:t>
              </a:r>
            </a:p>
          </p:txBody>
        </p:sp>
        <p:sp>
          <p:nvSpPr>
            <p:cNvPr id="18" name="Oval 90">
              <a:extLst>
                <a:ext uri="{FF2B5EF4-FFF2-40B4-BE49-F238E27FC236}">
                  <a16:creationId xmlns:a16="http://schemas.microsoft.com/office/drawing/2014/main" xmlns="" id="{E85E5509-5F2E-0744-9CD8-6E9312D24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124" y="291903"/>
              <a:ext cx="819110" cy="715011"/>
            </a:xfrm>
            <a:prstGeom prst="ellipse">
              <a:avLst/>
            </a:prstGeom>
            <a:gradFill rotWithShape="0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8900000" scaled="1"/>
            </a:gradFill>
            <a:ln w="12700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/>
            </a:ln>
            <a:effectLst>
              <a:outerShdw dist="28398" dir="3806097" algn="ctr" rotWithShape="0">
                <a:schemeClr val="accent5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9" name="Text Box 91">
              <a:extLst>
                <a:ext uri="{FF2B5EF4-FFF2-40B4-BE49-F238E27FC236}">
                  <a16:creationId xmlns:a16="http://schemas.microsoft.com/office/drawing/2014/main" xmlns="" id="{3B5718C4-B27D-434D-8954-DA8719A92A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8625" y="378305"/>
              <a:ext cx="513706" cy="532708"/>
            </a:xfrm>
            <a:prstGeom prst="rect">
              <a:avLst/>
            </a:prstGeom>
            <a:gradFill rotWithShape="0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8900000" scaled="1"/>
            </a:gradFill>
            <a:ln w="12700">
              <a:solidFill>
                <a:schemeClr val="accent5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5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800" b="1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資訊運用</a:t>
              </a:r>
            </a:p>
          </p:txBody>
        </p:sp>
        <p:sp>
          <p:nvSpPr>
            <p:cNvPr id="20" name="Oval 92">
              <a:extLst>
                <a:ext uri="{FF2B5EF4-FFF2-40B4-BE49-F238E27FC236}">
                  <a16:creationId xmlns:a16="http://schemas.microsoft.com/office/drawing/2014/main" xmlns="" id="{746E7565-1873-404A-9DEC-328D639C2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343" y="330004"/>
              <a:ext cx="819210" cy="715011"/>
            </a:xfrm>
            <a:prstGeom prst="ellipse">
              <a:avLst/>
            </a:prstGeom>
            <a:gradFill rotWithShape="0"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8900000" scaled="1"/>
            </a:gradFill>
            <a:ln w="12700">
              <a:solidFill>
                <a:schemeClr val="accent3">
                  <a:lumMod val="60000"/>
                  <a:lumOff val="40000"/>
                </a:schemeClr>
              </a:solidFill>
              <a:round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1" name="Text Box 93">
              <a:extLst>
                <a:ext uri="{FF2B5EF4-FFF2-40B4-BE49-F238E27FC236}">
                  <a16:creationId xmlns:a16="http://schemas.microsoft.com/office/drawing/2014/main" xmlns="" id="{20B72463-11DC-CF4A-BC31-A2D3301FD8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7845" y="416405"/>
              <a:ext cx="513706" cy="532708"/>
            </a:xfrm>
            <a:prstGeom prst="rect">
              <a:avLst/>
            </a:prstGeom>
            <a:gradFill rotWithShape="0"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8900000" scaled="1"/>
            </a:gradFill>
            <a:ln w="12700">
              <a:solidFill>
                <a:schemeClr val="accent3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800" b="1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網站介紹</a:t>
              </a:r>
            </a:p>
          </p:txBody>
        </p:sp>
        <p:sp>
          <p:nvSpPr>
            <p:cNvPr id="22" name="Oval 94">
              <a:extLst>
                <a:ext uri="{FF2B5EF4-FFF2-40B4-BE49-F238E27FC236}">
                  <a16:creationId xmlns:a16="http://schemas.microsoft.com/office/drawing/2014/main" xmlns="" id="{041D34ED-75F0-D64F-92BB-DB87C3B3C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3553" y="330004"/>
              <a:ext cx="819110" cy="715011"/>
            </a:xfrm>
            <a:prstGeom prst="ellipse">
              <a:avLst/>
            </a:prstGeom>
            <a:gradFill rotWithShape="0"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8900000" scaled="1"/>
            </a:gradFill>
            <a:ln w="12700">
              <a:solidFill>
                <a:schemeClr val="accent3">
                  <a:lumMod val="60000"/>
                  <a:lumOff val="40000"/>
                </a:schemeClr>
              </a:solidFill>
              <a:round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3" name="Text Box 95">
              <a:extLst>
                <a:ext uri="{FF2B5EF4-FFF2-40B4-BE49-F238E27FC236}">
                  <a16:creationId xmlns:a16="http://schemas.microsoft.com/office/drawing/2014/main" xmlns="" id="{D720F569-3966-5545-9D06-65E0163D8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7054" y="416405"/>
              <a:ext cx="513706" cy="532708"/>
            </a:xfrm>
            <a:prstGeom prst="rect">
              <a:avLst/>
            </a:prstGeom>
            <a:gradFill rotWithShape="0"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8900000" scaled="1"/>
            </a:gradFill>
            <a:ln w="12700">
              <a:solidFill>
                <a:schemeClr val="accent3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800" b="1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真偽新聞</a:t>
              </a:r>
            </a:p>
          </p:txBody>
        </p:sp>
        <p:sp>
          <p:nvSpPr>
            <p:cNvPr id="24" name="Oval 96">
              <a:extLst>
                <a:ext uri="{FF2B5EF4-FFF2-40B4-BE49-F238E27FC236}">
                  <a16:creationId xmlns:a16="http://schemas.microsoft.com/office/drawing/2014/main" xmlns="" id="{7A36527F-263F-A74F-BA80-EAD9D3006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5060" y="834212"/>
              <a:ext cx="819110" cy="715011"/>
            </a:xfrm>
            <a:prstGeom prst="ellipse">
              <a:avLst/>
            </a:prstGeom>
            <a:gradFill rotWithShape="0"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8900000" scaled="1"/>
            </a:gradFill>
            <a:ln w="12700">
              <a:solidFill>
                <a:schemeClr val="accent3">
                  <a:lumMod val="60000"/>
                  <a:lumOff val="40000"/>
                </a:schemeClr>
              </a:solidFill>
              <a:round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5" name="Text Box 97">
              <a:extLst>
                <a:ext uri="{FF2B5EF4-FFF2-40B4-BE49-F238E27FC236}">
                  <a16:creationId xmlns:a16="http://schemas.microsoft.com/office/drawing/2014/main" xmlns="" id="{000BF16A-669A-7E4E-8786-DA9C3123F5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8561" y="920613"/>
              <a:ext cx="513706" cy="532708"/>
            </a:xfrm>
            <a:prstGeom prst="rect">
              <a:avLst/>
            </a:prstGeom>
            <a:gradFill rotWithShape="0"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8900000" scaled="1"/>
            </a:gradFill>
            <a:ln w="12700">
              <a:solidFill>
                <a:schemeClr val="accent3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800" b="1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網路霸凌</a:t>
              </a:r>
            </a:p>
          </p:txBody>
        </p:sp>
        <p:sp>
          <p:nvSpPr>
            <p:cNvPr id="26" name="Oval 98">
              <a:extLst>
                <a:ext uri="{FF2B5EF4-FFF2-40B4-BE49-F238E27FC236}">
                  <a16:creationId xmlns:a16="http://schemas.microsoft.com/office/drawing/2014/main" xmlns="" id="{15A0A5DF-1E6F-9746-A296-914DD9DBF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5759" y="1673725"/>
              <a:ext cx="819210" cy="715011"/>
            </a:xfrm>
            <a:prstGeom prst="ellipse">
              <a:avLst/>
            </a:prstGeom>
            <a:gradFill rotWithShape="0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8900000" scaled="1"/>
            </a:gradFill>
            <a:ln w="127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>
              <a:outerShdw dist="28398" dir="3806097" algn="ctr" rotWithShape="0">
                <a:schemeClr val="accent6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7" name="Text Box 99">
              <a:extLst>
                <a:ext uri="{FF2B5EF4-FFF2-40B4-BE49-F238E27FC236}">
                  <a16:creationId xmlns:a16="http://schemas.microsoft.com/office/drawing/2014/main" xmlns="" id="{036F2DE0-8EC5-3346-BEEE-8F70C30013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9361" y="1760026"/>
              <a:ext cx="513706" cy="532808"/>
            </a:xfrm>
            <a:prstGeom prst="rect">
              <a:avLst/>
            </a:prstGeom>
            <a:gradFill rotWithShape="0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8900000" scaled="1"/>
            </a:gradFill>
            <a:ln w="12700">
              <a:solidFill>
                <a:schemeClr val="accent6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6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800" b="1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臉部辨識</a:t>
              </a:r>
            </a:p>
          </p:txBody>
        </p:sp>
        <p:sp>
          <p:nvSpPr>
            <p:cNvPr id="28" name="Oval 100">
              <a:extLst>
                <a:ext uri="{FF2B5EF4-FFF2-40B4-BE49-F238E27FC236}">
                  <a16:creationId xmlns:a16="http://schemas.microsoft.com/office/drawing/2014/main" xmlns="" id="{E312882B-B92D-7E46-82C9-EAA6CD845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653" y="2246534"/>
              <a:ext cx="819210" cy="715011"/>
            </a:xfrm>
            <a:prstGeom prst="ellipse">
              <a:avLst/>
            </a:prstGeom>
            <a:gradFill rotWithShape="0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8900000" scaled="1"/>
            </a:gradFill>
            <a:ln w="127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>
              <a:outerShdw dist="28398" dir="3806097" algn="ctr" rotWithShape="0">
                <a:schemeClr val="accent6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9" name="Text Box 101">
              <a:extLst>
                <a:ext uri="{FF2B5EF4-FFF2-40B4-BE49-F238E27FC236}">
                  <a16:creationId xmlns:a16="http://schemas.microsoft.com/office/drawing/2014/main" xmlns="" id="{5E0BFEFC-C2B6-764C-B97A-A1C5481EF4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4155" y="2332835"/>
              <a:ext cx="513706" cy="532808"/>
            </a:xfrm>
            <a:prstGeom prst="rect">
              <a:avLst/>
            </a:prstGeom>
            <a:gradFill rotWithShape="0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8900000" scaled="1"/>
            </a:gradFill>
            <a:ln w="12700">
              <a:solidFill>
                <a:schemeClr val="accent6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6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800" b="1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逃離監控</a:t>
              </a:r>
            </a:p>
          </p:txBody>
        </p:sp>
        <p:sp>
          <p:nvSpPr>
            <p:cNvPr id="30" name="Oval 104">
              <a:extLst>
                <a:ext uri="{FF2B5EF4-FFF2-40B4-BE49-F238E27FC236}">
                  <a16:creationId xmlns:a16="http://schemas.microsoft.com/office/drawing/2014/main" xmlns="" id="{8B6A830E-816B-FA48-A5BB-AC790C063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1544" y="2292835"/>
              <a:ext cx="819110" cy="715011"/>
            </a:xfrm>
            <a:prstGeom prst="ellipse">
              <a:avLst/>
            </a:prstGeom>
            <a:gradFill rotWithShape="0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8900000" scaled="1"/>
            </a:gradFill>
            <a:ln w="127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>
              <a:outerShdw dist="28398" dir="3806097" algn="ctr" rotWithShape="0">
                <a:schemeClr val="accent6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31" name="Text Box 105">
              <a:extLst>
                <a:ext uri="{FF2B5EF4-FFF2-40B4-BE49-F238E27FC236}">
                  <a16:creationId xmlns:a16="http://schemas.microsoft.com/office/drawing/2014/main" xmlns="" id="{9C2C8988-2857-934D-93F0-81ACE26431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5045" y="2379236"/>
              <a:ext cx="513706" cy="532708"/>
            </a:xfrm>
            <a:prstGeom prst="rect">
              <a:avLst/>
            </a:prstGeom>
            <a:gradFill rotWithShape="0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8900000" scaled="1"/>
            </a:gradFill>
            <a:ln w="12700">
              <a:solidFill>
                <a:schemeClr val="accent6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6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800" b="1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國安隱私</a:t>
              </a:r>
            </a:p>
          </p:txBody>
        </p:sp>
        <p:sp>
          <p:nvSpPr>
            <p:cNvPr id="32" name="Oval 106">
              <a:extLst>
                <a:ext uri="{FF2B5EF4-FFF2-40B4-BE49-F238E27FC236}">
                  <a16:creationId xmlns:a16="http://schemas.microsoft.com/office/drawing/2014/main" xmlns="" id="{A7BF84F3-B2FD-5847-B309-7A43D6E6F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525" y="2341135"/>
              <a:ext cx="819110" cy="715011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8900000" scaled="1"/>
            </a:gradFill>
            <a:ln w="12700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  <a:effectLst>
              <a:outerShdw dist="28398" dir="3806097" algn="ctr" rotWithShape="0">
                <a:schemeClr val="accent2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33" name="Text Box 107">
              <a:extLst>
                <a:ext uri="{FF2B5EF4-FFF2-40B4-BE49-F238E27FC236}">
                  <a16:creationId xmlns:a16="http://schemas.microsoft.com/office/drawing/2014/main" xmlns="" id="{F2EBE7AD-1420-CA47-AFAB-7165949B05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1027" y="2427437"/>
              <a:ext cx="513706" cy="532808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8900000" scaled="1"/>
            </a:gradFill>
            <a:ln w="1270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2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800" b="1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法規闖關</a:t>
              </a:r>
            </a:p>
          </p:txBody>
        </p:sp>
        <p:sp>
          <p:nvSpPr>
            <p:cNvPr id="34" name="Oval 108">
              <a:extLst>
                <a:ext uri="{FF2B5EF4-FFF2-40B4-BE49-F238E27FC236}">
                  <a16:creationId xmlns:a16="http://schemas.microsoft.com/office/drawing/2014/main" xmlns="" id="{BE4310EB-7BF3-FC44-8EEE-0CAA1AA71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316" y="2150632"/>
              <a:ext cx="819210" cy="715011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8900000" scaled="1"/>
            </a:gradFill>
            <a:ln w="12700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  <a:effectLst>
              <a:outerShdw dist="28398" dir="3806097" algn="ctr" rotWithShape="0">
                <a:schemeClr val="accent2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35" name="Text Box 109">
              <a:extLst>
                <a:ext uri="{FF2B5EF4-FFF2-40B4-BE49-F238E27FC236}">
                  <a16:creationId xmlns:a16="http://schemas.microsoft.com/office/drawing/2014/main" xmlns="" id="{75A7CE2A-D031-F741-8EE2-59D9629BC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817" y="2236934"/>
              <a:ext cx="513706" cy="532808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8900000" scaled="1"/>
            </a:gradFill>
            <a:ln w="1270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2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2800" b="1" kern="100"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教學回饋</a:t>
              </a:r>
            </a:p>
          </p:txBody>
        </p:sp>
        <p:sp>
          <p:nvSpPr>
            <p:cNvPr id="36" name="AutoShape 110">
              <a:extLst>
                <a:ext uri="{FF2B5EF4-FFF2-40B4-BE49-F238E27FC236}">
                  <a16:creationId xmlns:a16="http://schemas.microsoft.com/office/drawing/2014/main" xmlns="" id="{69DDC7A8-F0EC-A24E-B8BB-2D20AA6F3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4233" y="35999"/>
              <a:ext cx="960811" cy="294005"/>
            </a:xfrm>
            <a:prstGeom prst="curvedDownArrow">
              <a:avLst>
                <a:gd name="adj1" fmla="val 65361"/>
                <a:gd name="adj2" fmla="val 130721"/>
                <a:gd name="adj3" fmla="val 33333"/>
              </a:avLst>
            </a:prstGeom>
            <a:gradFill rotWithShape="0">
              <a:gsLst>
                <a:gs pos="0">
                  <a:schemeClr val="lt1">
                    <a:lumMod val="100000"/>
                    <a:lumOff val="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1"/>
            </a:gradFill>
            <a:ln w="12700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4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37" name="AutoShape 111">
              <a:extLst>
                <a:ext uri="{FF2B5EF4-FFF2-40B4-BE49-F238E27FC236}">
                  <a16:creationId xmlns:a16="http://schemas.microsoft.com/office/drawing/2014/main" xmlns="" id="{785EB915-A55D-654D-9798-F6152ED7F1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17918">
              <a:off x="4623465" y="1523223"/>
              <a:ext cx="960815" cy="294004"/>
            </a:xfrm>
            <a:prstGeom prst="curvedDownArrow">
              <a:avLst>
                <a:gd name="adj1" fmla="val 65361"/>
                <a:gd name="adj2" fmla="val 130721"/>
                <a:gd name="adj3" fmla="val 33333"/>
              </a:avLst>
            </a:prstGeom>
            <a:gradFill rotWithShape="0">
              <a:gsLst>
                <a:gs pos="0">
                  <a:schemeClr val="lt1">
                    <a:lumMod val="100000"/>
                    <a:lumOff val="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1"/>
            </a:gradFill>
            <a:ln w="12700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4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38" name="AutoShape 112">
              <a:extLst>
                <a:ext uri="{FF2B5EF4-FFF2-40B4-BE49-F238E27FC236}">
                  <a16:creationId xmlns:a16="http://schemas.microsoft.com/office/drawing/2014/main" xmlns="" id="{2AB1884E-8080-FA4E-87ED-7BE3D1C71B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814233" y="2960245"/>
              <a:ext cx="960811" cy="294005"/>
            </a:xfrm>
            <a:prstGeom prst="curvedDownArrow">
              <a:avLst>
                <a:gd name="adj1" fmla="val 65361"/>
                <a:gd name="adj2" fmla="val 130721"/>
                <a:gd name="adj3" fmla="val 33333"/>
              </a:avLst>
            </a:prstGeom>
            <a:gradFill rotWithShape="0">
              <a:gsLst>
                <a:gs pos="0">
                  <a:schemeClr val="lt1">
                    <a:lumMod val="100000"/>
                    <a:lumOff val="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1"/>
            </a:gradFill>
            <a:ln w="12700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4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4343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616BF94-20F5-4945-A631-5536016B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單元一：法規資料庫的運用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3E6F6EF6-B3D7-9941-9857-9679300EFC8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19" y="1690688"/>
            <a:ext cx="4224568" cy="278776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36A6A084-E39A-C94D-8848-CA8479B2157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45" y="1690687"/>
            <a:ext cx="4352636" cy="278776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7B566BD5-DD07-4F47-9D62-A99C69AD9A1F}"/>
              </a:ext>
            </a:extLst>
          </p:cNvPr>
          <p:cNvSpPr txBox="1"/>
          <p:nvPr/>
        </p:nvSpPr>
        <p:spPr>
          <a:xfrm>
            <a:off x="1300019" y="4904509"/>
            <a:ext cx="4103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法規查詢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90588ADC-E129-E941-8017-DA5393E7D295}"/>
              </a:ext>
            </a:extLst>
          </p:cNvPr>
          <p:cNvSpPr txBox="1"/>
          <p:nvPr/>
        </p:nvSpPr>
        <p:spPr>
          <a:xfrm>
            <a:off x="6539345" y="4904509"/>
            <a:ext cx="4103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智慧查找</a:t>
            </a:r>
          </a:p>
        </p:txBody>
      </p:sp>
    </p:spTree>
    <p:extLst>
      <p:ext uri="{BB962C8B-B14F-4D97-AF65-F5344CB8AC3E}">
        <p14:creationId xmlns:p14="http://schemas.microsoft.com/office/powerpoint/2010/main" val="84253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FAFBFD5-4540-7F40-B9B4-962B4BE5F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單元二：真偽難辨，假新聞與反送中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9252269D-204C-C341-8976-5187B4468EE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22" y="1988561"/>
            <a:ext cx="5852478" cy="392733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F91BB551-88AB-6644-B2EE-E27870C4DE5C}"/>
              </a:ext>
            </a:extLst>
          </p:cNvPr>
          <p:cNvSpPr txBox="1"/>
          <p:nvPr/>
        </p:nvSpPr>
        <p:spPr>
          <a:xfrm>
            <a:off x="7093527" y="2064327"/>
            <a:ext cx="4488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「元朗事件」與「爆眼事件」的假新聞。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8FC8324D-45BB-AA4B-9961-925B28A3CFDA}"/>
              </a:ext>
            </a:extLst>
          </p:cNvPr>
          <p:cNvSpPr txBox="1"/>
          <p:nvPr/>
        </p:nvSpPr>
        <p:spPr>
          <a:xfrm>
            <a:off x="7093527" y="3810000"/>
            <a:ext cx="44888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查詢：</a:t>
            </a:r>
            <a:r>
              <a:rPr kumimoji="1"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1"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《刑法》妨害名譽罪、《社會秩序維護法》、《衛星廣播電視法》 </a:t>
            </a:r>
            <a:endParaRPr kumimoji="1" lang="zh-TW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3638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AD62FEC0-A937-0C44-AB28-49A6DB4A9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單元二：真偽難辨，假新聞與反送中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39EB5687-F727-B742-9BD8-AB9A8E703A8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1" y="1974706"/>
            <a:ext cx="4703619" cy="293673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D12174CF-B558-0C47-92DA-A126D2FC787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4706"/>
            <a:ext cx="4703618" cy="29367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AF679C4D-74A1-9C43-B2DC-E29E21B1CE9D}"/>
              </a:ext>
            </a:extLst>
          </p:cNvPr>
          <p:cNvSpPr txBox="1"/>
          <p:nvPr/>
        </p:nvSpPr>
        <p:spPr>
          <a:xfrm>
            <a:off x="838200" y="5347855"/>
            <a:ext cx="4703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查詢</a:t>
            </a:r>
            <a:r>
              <a:rPr kumimoji="1"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kumimoji="1"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災害防救法</a:t>
            </a:r>
            <a:r>
              <a:rPr kumimoji="1"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  <a:r>
              <a:rPr kumimoji="1"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之罰則。</a:t>
            </a:r>
            <a:endParaRPr kumimoji="1" lang="zh-TW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2F867369-F417-334F-85D1-60E0BA8B088E}"/>
              </a:ext>
            </a:extLst>
          </p:cNvPr>
          <p:cNvSpPr txBox="1"/>
          <p:nvPr/>
        </p:nvSpPr>
        <p:spPr>
          <a:xfrm>
            <a:off x="6650182" y="5347855"/>
            <a:ext cx="4703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查詢</a:t>
            </a:r>
            <a:r>
              <a:rPr kumimoji="1"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kumimoji="1"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衛星廣播電視法</a:t>
            </a:r>
            <a:r>
              <a:rPr kumimoji="1"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  <a:r>
              <a:rPr kumimoji="1"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之規範。</a:t>
            </a:r>
            <a:endParaRPr kumimoji="1" lang="zh-TW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201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822</Words>
  <Application>Microsoft Office PowerPoint</Application>
  <PresentationFormat>寬螢幕</PresentationFormat>
  <Paragraphs>184</Paragraphs>
  <Slides>28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8" baseType="lpstr">
      <vt:lpstr>新細明體</vt:lpstr>
      <vt:lpstr>Calibri</vt:lpstr>
      <vt:lpstr>Microsoft JhengHei</vt:lpstr>
      <vt:lpstr>Times New Roman</vt:lpstr>
      <vt:lpstr>華康行楷體W5</vt:lpstr>
      <vt:lpstr>Calibri Light</vt:lpstr>
      <vt:lpstr>Arial</vt:lpstr>
      <vt:lpstr>華康秀風體W3</vt:lpstr>
      <vt:lpstr>Microsoft JhengHei</vt:lpstr>
      <vt:lpstr>Office 佈景主題</vt:lpstr>
      <vt:lpstr>香港面具，真假制霸</vt:lpstr>
      <vt:lpstr>緣起</vt:lpstr>
      <vt:lpstr>緣起</vt:lpstr>
      <vt:lpstr>理念</vt:lpstr>
      <vt:lpstr>PowerPoint 簡報</vt:lpstr>
      <vt:lpstr>PowerPoint 簡報</vt:lpstr>
      <vt:lpstr>單元一：法規資料庫的運用</vt:lpstr>
      <vt:lpstr>單元二：真偽難辨，假新聞與反送中</vt:lpstr>
      <vt:lpstr>單元二：真偽難辨，假新聞與反送中</vt:lpstr>
      <vt:lpstr>單元二：真偽難辨，假新聞與反送中</vt:lpstr>
      <vt:lpstr>單元三：送中制霸，反送中與網路霸凌</vt:lpstr>
      <vt:lpstr>單元三：送中制霸，反送中與網路霸凌</vt:lpstr>
      <vt:lpstr>單元三：送中制霸，反送中與網路霸凌</vt:lpstr>
      <vt:lpstr>PowerPoint 簡報</vt:lpstr>
      <vt:lpstr>第二堂課:課程流程</vt:lpstr>
      <vt:lpstr>主題1、民主女神的面具</vt:lpstr>
      <vt:lpstr>主題2、V怪客的秘密任務</vt:lpstr>
      <vt:lpstr>只有威權國家才會侵犯人民的隱私嗎? 在美國的例子</vt:lpstr>
      <vt:lpstr>主題3、大搜查線</vt:lpstr>
      <vt:lpstr>PowerPoint 簡報</vt:lpstr>
      <vt:lpstr>最強搜查官：金面具獎</vt:lpstr>
      <vt:lpstr>課後學習單  破壞連儂牆  私自 燒錄電影  社群網站 言論</vt:lpstr>
      <vt:lpstr>教學省思-學生回饋</vt:lpstr>
      <vt:lpstr>學生具體回饋</vt:lpstr>
      <vt:lpstr>使用建議(手機app、網站頻寬)</vt:lpstr>
      <vt:lpstr>PowerPoint 簡報</vt:lpstr>
      <vt:lpstr>後續推廣</vt:lpstr>
      <vt:lpstr>Q&amp;A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香港面具，真假制霸</dc:title>
  <dc:creator>宜澂 江</dc:creator>
  <cp:lastModifiedBy>佳穎 李</cp:lastModifiedBy>
  <cp:revision>20</cp:revision>
  <dcterms:created xsi:type="dcterms:W3CDTF">2019-10-30T14:11:41Z</dcterms:created>
  <dcterms:modified xsi:type="dcterms:W3CDTF">2019-11-01T08:20:00Z</dcterms:modified>
</cp:coreProperties>
</file>