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357" r:id="rId2"/>
    <p:sldId id="307" r:id="rId3"/>
    <p:sldId id="308"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 id="343" r:id="rId39"/>
    <p:sldId id="344" r:id="rId40"/>
    <p:sldId id="345" r:id="rId41"/>
    <p:sldId id="346" r:id="rId42"/>
    <p:sldId id="347" r:id="rId43"/>
    <p:sldId id="348" r:id="rId44"/>
    <p:sldId id="349" r:id="rId45"/>
    <p:sldId id="350" r:id="rId46"/>
    <p:sldId id="351" r:id="rId47"/>
    <p:sldId id="352" r:id="rId48"/>
    <p:sldId id="353" r:id="rId49"/>
    <p:sldId id="354" r:id="rId50"/>
    <p:sldId id="355" r:id="rId51"/>
    <p:sldId id="356" r:id="rId52"/>
    <p:sldId id="256" r:id="rId53"/>
    <p:sldId id="258" r:id="rId54"/>
    <p:sldId id="280" r:id="rId55"/>
    <p:sldId id="293" r:id="rId56"/>
    <p:sldId id="295" r:id="rId57"/>
    <p:sldId id="260" r:id="rId58"/>
    <p:sldId id="269" r:id="rId59"/>
    <p:sldId id="262" r:id="rId60"/>
    <p:sldId id="360" r:id="rId61"/>
    <p:sldId id="270" r:id="rId62"/>
    <p:sldId id="290" r:id="rId63"/>
    <p:sldId id="271" r:id="rId64"/>
    <p:sldId id="298" r:id="rId65"/>
    <p:sldId id="273" r:id="rId66"/>
    <p:sldId id="274" r:id="rId67"/>
    <p:sldId id="299" r:id="rId68"/>
    <p:sldId id="277" r:id="rId69"/>
    <p:sldId id="279" r:id="rId70"/>
    <p:sldId id="306" r:id="rId71"/>
    <p:sldId id="275" r:id="rId72"/>
    <p:sldId id="278" r:id="rId73"/>
    <p:sldId id="263" r:id="rId74"/>
    <p:sldId id="266" r:id="rId75"/>
    <p:sldId id="264" r:id="rId76"/>
    <p:sldId id="283" r:id="rId77"/>
    <p:sldId id="361" r:id="rId78"/>
    <p:sldId id="302" r:id="rId79"/>
    <p:sldId id="301" r:id="rId80"/>
    <p:sldId id="300" r:id="rId81"/>
    <p:sldId id="303" r:id="rId82"/>
    <p:sldId id="304" r:id="rId83"/>
    <p:sldId id="305" r:id="rId84"/>
    <p:sldId id="296" r:id="rId85"/>
    <p:sldId id="359" r:id="rId86"/>
    <p:sldId id="292" r:id="rId8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第一堂課" id="{5A33E7FB-EC6D-41B0-9F9F-D0D9D8C12C47}">
          <p14:sldIdLst>
            <p14:sldId id="357"/>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Lst>
        </p14:section>
        <p14:section name="第二堂課" id="{A82EAACF-8FD6-4BA0-851F-AB37E695B612}">
          <p14:sldIdLst>
            <p14:sldId id="256"/>
            <p14:sldId id="258"/>
            <p14:sldId id="280"/>
            <p14:sldId id="293"/>
            <p14:sldId id="295"/>
            <p14:sldId id="260"/>
            <p14:sldId id="269"/>
            <p14:sldId id="262"/>
            <p14:sldId id="360"/>
            <p14:sldId id="270"/>
            <p14:sldId id="290"/>
            <p14:sldId id="271"/>
            <p14:sldId id="298"/>
            <p14:sldId id="273"/>
            <p14:sldId id="274"/>
            <p14:sldId id="299"/>
            <p14:sldId id="277"/>
            <p14:sldId id="279"/>
            <p14:sldId id="306"/>
            <p14:sldId id="275"/>
            <p14:sldId id="278"/>
            <p14:sldId id="263"/>
            <p14:sldId id="266"/>
            <p14:sldId id="264"/>
            <p14:sldId id="283"/>
            <p14:sldId id="361"/>
            <p14:sldId id="302"/>
            <p14:sldId id="301"/>
            <p14:sldId id="300"/>
            <p14:sldId id="303"/>
            <p14:sldId id="304"/>
            <p14:sldId id="305"/>
            <p14:sldId id="296"/>
            <p14:sldId id="359"/>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62" autoAdjust="0"/>
    <p:restoredTop sz="92593" autoAdjust="0"/>
  </p:normalViewPr>
  <p:slideViewPr>
    <p:cSldViewPr snapToGrid="0">
      <p:cViewPr>
        <p:scale>
          <a:sx n="66" d="100"/>
          <a:sy n="66" d="100"/>
        </p:scale>
        <p:origin x="2442" y="9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B297A-69BA-4082-84EE-C0B8685CE616}" type="datetimeFigureOut">
              <a:rPr lang="zh-TW" altLang="en-US" smtClean="0"/>
              <a:t>2019/11/18</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A3603-E994-42B5-8B7D-8B247E4C1A04}" type="slidenum">
              <a:rPr lang="zh-TW" altLang="en-US" smtClean="0"/>
              <a:t>‹#›</a:t>
            </a:fld>
            <a:endParaRPr lang="zh-TW" altLang="en-US"/>
          </a:p>
        </p:txBody>
      </p:sp>
    </p:spTree>
    <p:extLst>
      <p:ext uri="{BB962C8B-B14F-4D97-AF65-F5344CB8AC3E}">
        <p14:creationId xmlns:p14="http://schemas.microsoft.com/office/powerpoint/2010/main" val="117138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aw.moj.gov.tw/LawClass/LawAll.aspx?pcode=K0060044"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EA17405F-9A43-4B4D-992D-617AB554D3B0}" type="slidenum">
              <a:rPr kumimoji="1" lang="zh-TW" altLang="en-US" smtClean="0"/>
              <a:t>7</a:t>
            </a:fld>
            <a:endParaRPr kumimoji="1" lang="zh-TW" altLang="en-US"/>
          </a:p>
        </p:txBody>
      </p:sp>
    </p:spTree>
    <p:extLst>
      <p:ext uri="{BB962C8B-B14F-4D97-AF65-F5344CB8AC3E}">
        <p14:creationId xmlns:p14="http://schemas.microsoft.com/office/powerpoint/2010/main" val="399197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A2A3603-E994-42B5-8B7D-8B247E4C1A04}" type="slidenum">
              <a:rPr lang="zh-TW" altLang="en-US" smtClean="0"/>
              <a:t>53</a:t>
            </a:fld>
            <a:endParaRPr lang="zh-TW" altLang="en-US"/>
          </a:p>
        </p:txBody>
      </p:sp>
    </p:spTree>
    <p:extLst>
      <p:ext uri="{BB962C8B-B14F-4D97-AF65-F5344CB8AC3E}">
        <p14:creationId xmlns:p14="http://schemas.microsoft.com/office/powerpoint/2010/main" val="1839845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兩億個</a:t>
            </a:r>
            <a:endParaRPr lang="en-US" altLang="zh-TW" dirty="0"/>
          </a:p>
        </p:txBody>
      </p:sp>
      <p:sp>
        <p:nvSpPr>
          <p:cNvPr id="4" name="投影片編號版面配置區 3"/>
          <p:cNvSpPr>
            <a:spLocks noGrp="1"/>
          </p:cNvSpPr>
          <p:nvPr>
            <p:ph type="sldNum" sz="quarter" idx="10"/>
          </p:nvPr>
        </p:nvSpPr>
        <p:spPr/>
        <p:txBody>
          <a:bodyPr/>
          <a:lstStyle/>
          <a:p>
            <a:fld id="{BA2A3603-E994-42B5-8B7D-8B247E4C1A04}" type="slidenum">
              <a:rPr lang="zh-TW" altLang="en-US" smtClean="0"/>
              <a:t>56</a:t>
            </a:fld>
            <a:endParaRPr lang="zh-TW" altLang="en-US"/>
          </a:p>
        </p:txBody>
      </p:sp>
    </p:spTree>
    <p:extLst>
      <p:ext uri="{BB962C8B-B14F-4D97-AF65-F5344CB8AC3E}">
        <p14:creationId xmlns:p14="http://schemas.microsoft.com/office/powerpoint/2010/main" val="1070777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A2A3603-E994-42B5-8B7D-8B247E4C1A04}" type="slidenum">
              <a:rPr lang="zh-TW" altLang="en-US" smtClean="0"/>
              <a:t>58</a:t>
            </a:fld>
            <a:endParaRPr lang="zh-TW" altLang="en-US"/>
          </a:p>
        </p:txBody>
      </p:sp>
    </p:spTree>
    <p:extLst>
      <p:ext uri="{BB962C8B-B14F-4D97-AF65-F5344CB8AC3E}">
        <p14:creationId xmlns:p14="http://schemas.microsoft.com/office/powerpoint/2010/main" val="3498868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A2A3603-E994-42B5-8B7D-8B247E4C1A04}" type="slidenum">
              <a:rPr lang="zh-TW" altLang="en-US" smtClean="0"/>
              <a:t>59</a:t>
            </a:fld>
            <a:endParaRPr lang="zh-TW" altLang="en-US"/>
          </a:p>
        </p:txBody>
      </p:sp>
    </p:spTree>
    <p:extLst>
      <p:ext uri="{BB962C8B-B14F-4D97-AF65-F5344CB8AC3E}">
        <p14:creationId xmlns:p14="http://schemas.microsoft.com/office/powerpoint/2010/main" val="2628210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a:t>
            </a:r>
          </a:p>
          <a:p>
            <a:r>
              <a:rPr lang="en-US" altLang="zh-TW" dirty="0"/>
              <a:t>B</a:t>
            </a:r>
            <a:r>
              <a:rPr lang="zh-TW" altLang="en-US" dirty="0"/>
              <a:t>搜尋方法</a:t>
            </a:r>
          </a:p>
        </p:txBody>
      </p:sp>
      <p:sp>
        <p:nvSpPr>
          <p:cNvPr id="4" name="投影片編號版面配置區 3"/>
          <p:cNvSpPr>
            <a:spLocks noGrp="1"/>
          </p:cNvSpPr>
          <p:nvPr>
            <p:ph type="sldNum" sz="quarter" idx="10"/>
          </p:nvPr>
        </p:nvSpPr>
        <p:spPr/>
        <p:txBody>
          <a:bodyPr/>
          <a:lstStyle/>
          <a:p>
            <a:fld id="{BA2A3603-E994-42B5-8B7D-8B247E4C1A04}" type="slidenum">
              <a:rPr lang="zh-TW" altLang="en-US" smtClean="0"/>
              <a:t>76</a:t>
            </a:fld>
            <a:endParaRPr lang="zh-TW" altLang="en-US"/>
          </a:p>
        </p:txBody>
      </p:sp>
    </p:spTree>
    <p:extLst>
      <p:ext uri="{BB962C8B-B14F-4D97-AF65-F5344CB8AC3E}">
        <p14:creationId xmlns:p14="http://schemas.microsoft.com/office/powerpoint/2010/main" val="2843999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祕密通訊</a:t>
            </a:r>
            <a:endParaRPr lang="en-US" altLang="zh-TW" dirty="0"/>
          </a:p>
          <a:p>
            <a:r>
              <a:rPr lang="en-US" altLang="zh-TW" dirty="0"/>
              <a:t>12</a:t>
            </a:r>
            <a:r>
              <a:rPr lang="zh-TW" altLang="en-US" dirty="0"/>
              <a:t>條</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BA2A3603-E994-42B5-8B7D-8B247E4C1A04}" type="slidenum">
              <a:rPr lang="zh-TW" altLang="en-US" smtClean="0"/>
              <a:t>78</a:t>
            </a:fld>
            <a:endParaRPr lang="zh-TW" altLang="en-US"/>
          </a:p>
        </p:txBody>
      </p:sp>
    </p:spTree>
    <p:extLst>
      <p:ext uri="{BB962C8B-B14F-4D97-AF65-F5344CB8AC3E}">
        <p14:creationId xmlns:p14="http://schemas.microsoft.com/office/powerpoint/2010/main" val="850399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u="none" strike="noStrike" kern="1200" dirty="0">
                <a:solidFill>
                  <a:schemeClr val="tx1"/>
                </a:solidFill>
                <a:effectLst/>
                <a:latin typeface="+mn-lt"/>
                <a:ea typeface="+mn-ea"/>
                <a:cs typeface="+mn-cs"/>
                <a:hlinkClick r:id="rId3"/>
              </a:rPr>
              <a:t/>
            </a:r>
            <a:br>
              <a:rPr lang="zh-TW" altLang="en-US" sz="1200" u="none" strike="noStrike" kern="1200" dirty="0">
                <a:solidFill>
                  <a:schemeClr val="tx1"/>
                </a:solidFill>
                <a:effectLst/>
                <a:latin typeface="+mn-lt"/>
                <a:ea typeface="+mn-ea"/>
                <a:cs typeface="+mn-cs"/>
                <a:hlinkClick r:id="rId3"/>
              </a:rPr>
            </a:br>
            <a:r>
              <a:rPr lang="zh-TW" altLang="en-US" sz="1200" u="none" strike="noStrike" kern="1200" dirty="0">
                <a:solidFill>
                  <a:schemeClr val="tx1"/>
                </a:solidFill>
                <a:effectLst/>
                <a:latin typeface="+mn-lt"/>
                <a:ea typeface="+mn-ea"/>
                <a:cs typeface="+mn-cs"/>
                <a:hlinkClick r:id="rId3"/>
              </a:rPr>
              <a:t>通訊保障及監察法</a:t>
            </a:r>
            <a:r>
              <a:rPr lang="zh-TW" altLang="en-US" dirty="0">
                <a:effectLst/>
              </a:rPr>
              <a:t> </a:t>
            </a:r>
            <a:endParaRPr lang="zh-TW" altLang="en-US" dirty="0"/>
          </a:p>
        </p:txBody>
      </p:sp>
      <p:sp>
        <p:nvSpPr>
          <p:cNvPr id="4" name="投影片編號版面配置區 3"/>
          <p:cNvSpPr>
            <a:spLocks noGrp="1"/>
          </p:cNvSpPr>
          <p:nvPr>
            <p:ph type="sldNum" sz="quarter" idx="10"/>
          </p:nvPr>
        </p:nvSpPr>
        <p:spPr/>
        <p:txBody>
          <a:bodyPr/>
          <a:lstStyle/>
          <a:p>
            <a:fld id="{BA2A3603-E994-42B5-8B7D-8B247E4C1A04}" type="slidenum">
              <a:rPr lang="zh-TW" altLang="en-US" smtClean="0"/>
              <a:t>80</a:t>
            </a:fld>
            <a:endParaRPr lang="zh-TW" altLang="en-US"/>
          </a:p>
        </p:txBody>
      </p:sp>
    </p:spTree>
    <p:extLst>
      <p:ext uri="{BB962C8B-B14F-4D97-AF65-F5344CB8AC3E}">
        <p14:creationId xmlns:p14="http://schemas.microsoft.com/office/powerpoint/2010/main" val="67895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t>抗議女子遭打瞎。中國央視指出傷者是花錢請來鬧事，又被示威者打瞎。</a:t>
            </a:r>
            <a:endParaRPr kumimoji="1" lang="en-US" altLang="zh-TW" dirty="0"/>
          </a:p>
          <a:p>
            <a:endParaRPr kumimoji="1" lang="zh-TW" altLang="en-US" dirty="0"/>
          </a:p>
        </p:txBody>
      </p:sp>
      <p:sp>
        <p:nvSpPr>
          <p:cNvPr id="4" name="投影片編號版面配置區 3"/>
          <p:cNvSpPr>
            <a:spLocks noGrp="1"/>
          </p:cNvSpPr>
          <p:nvPr>
            <p:ph type="sldNum" sz="quarter" idx="5"/>
          </p:nvPr>
        </p:nvSpPr>
        <p:spPr/>
        <p:txBody>
          <a:bodyPr/>
          <a:lstStyle/>
          <a:p>
            <a:fld id="{EA17405F-9A43-4B4D-992D-617AB554D3B0}" type="slidenum">
              <a:rPr kumimoji="1" lang="zh-TW" altLang="en-US" smtClean="0"/>
              <a:t>25</a:t>
            </a:fld>
            <a:endParaRPr kumimoji="1" lang="zh-TW" altLang="en-US"/>
          </a:p>
        </p:txBody>
      </p:sp>
    </p:spTree>
    <p:extLst>
      <p:ext uri="{BB962C8B-B14F-4D97-AF65-F5344CB8AC3E}">
        <p14:creationId xmlns:p14="http://schemas.microsoft.com/office/powerpoint/2010/main" val="141291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dirty="0"/>
              <a:t>孕婦在元朗站遭白衣人打到流產</a:t>
            </a:r>
            <a:endParaRPr kumimoji="1" lang="en-US" altLang="zh-TW" sz="1200" dirty="0"/>
          </a:p>
          <a:p>
            <a:r>
              <a:rPr kumimoji="1" lang="zh-CN" altLang="en-US" sz="1200" dirty="0"/>
              <a:t>有人指出此人非孕婦。</a:t>
            </a:r>
            <a:endParaRPr kumimoji="1" lang="en-US" altLang="zh-CN" sz="1200" dirty="0"/>
          </a:p>
          <a:p>
            <a:r>
              <a:rPr kumimoji="1" lang="zh-CN" altLang="en-US" sz="1200" dirty="0"/>
              <a:t>有人指出，是孕婦，但沒流產。</a:t>
            </a:r>
            <a:endParaRPr kumimoji="1" lang="en-US" altLang="zh-TW" sz="1200" dirty="0"/>
          </a:p>
          <a:p>
            <a:endParaRPr kumimoji="1" lang="zh-TW" altLang="en-US" dirty="0"/>
          </a:p>
        </p:txBody>
      </p:sp>
      <p:sp>
        <p:nvSpPr>
          <p:cNvPr id="4" name="投影片編號版面配置區 3"/>
          <p:cNvSpPr>
            <a:spLocks noGrp="1"/>
          </p:cNvSpPr>
          <p:nvPr>
            <p:ph type="sldNum" sz="quarter" idx="5"/>
          </p:nvPr>
        </p:nvSpPr>
        <p:spPr/>
        <p:txBody>
          <a:bodyPr/>
          <a:lstStyle/>
          <a:p>
            <a:fld id="{EA17405F-9A43-4B4D-992D-617AB554D3B0}" type="slidenum">
              <a:rPr kumimoji="1" lang="zh-TW" altLang="en-US" smtClean="0"/>
              <a:t>27</a:t>
            </a:fld>
            <a:endParaRPr kumimoji="1" lang="zh-TW" altLang="en-US"/>
          </a:p>
        </p:txBody>
      </p:sp>
    </p:spTree>
    <p:extLst>
      <p:ext uri="{BB962C8B-B14F-4D97-AF65-F5344CB8AC3E}">
        <p14:creationId xmlns:p14="http://schemas.microsoft.com/office/powerpoint/2010/main" val="100229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未收到農糧署補助金、自己把</a:t>
            </a:r>
            <a:r>
              <a:rPr kumimoji="1" lang="en-US" altLang="zh-TW" dirty="0"/>
              <a:t>200</a:t>
            </a:r>
            <a:r>
              <a:rPr kumimoji="1" lang="zh-CN" altLang="en-US" dirty="0"/>
              <a:t>萬頓文旦丟在曾文水庫（後來改口</a:t>
            </a:r>
            <a:r>
              <a:rPr kumimoji="1" lang="en-US" altLang="zh-CN" dirty="0"/>
              <a:t>200</a:t>
            </a:r>
            <a:r>
              <a:rPr kumimoji="1" lang="zh-CN" altLang="en-US" dirty="0"/>
              <a:t>萬斤丟在曾文溪）</a:t>
            </a:r>
            <a:endParaRPr kumimoji="1" lang="zh-TW" altLang="en-US" dirty="0"/>
          </a:p>
        </p:txBody>
      </p:sp>
      <p:sp>
        <p:nvSpPr>
          <p:cNvPr id="4" name="投影片編號版面配置區 3"/>
          <p:cNvSpPr>
            <a:spLocks noGrp="1"/>
          </p:cNvSpPr>
          <p:nvPr>
            <p:ph type="sldNum" sz="quarter" idx="5"/>
          </p:nvPr>
        </p:nvSpPr>
        <p:spPr/>
        <p:txBody>
          <a:bodyPr/>
          <a:lstStyle/>
          <a:p>
            <a:fld id="{EA17405F-9A43-4B4D-992D-617AB554D3B0}" type="slidenum">
              <a:rPr kumimoji="1" lang="zh-TW" altLang="en-US" smtClean="0"/>
              <a:t>32</a:t>
            </a:fld>
            <a:endParaRPr kumimoji="1" lang="zh-TW" altLang="en-US"/>
          </a:p>
        </p:txBody>
      </p:sp>
    </p:spTree>
    <p:extLst>
      <p:ext uri="{BB962C8B-B14F-4D97-AF65-F5344CB8AC3E}">
        <p14:creationId xmlns:p14="http://schemas.microsoft.com/office/powerpoint/2010/main" val="49921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EA17405F-9A43-4B4D-992D-617AB554D3B0}" type="slidenum">
              <a:rPr kumimoji="1" lang="zh-TW" altLang="en-US" smtClean="0"/>
              <a:t>33</a:t>
            </a:fld>
            <a:endParaRPr kumimoji="1" lang="zh-TW" altLang="en-US"/>
          </a:p>
        </p:txBody>
      </p:sp>
    </p:spTree>
    <p:extLst>
      <p:ext uri="{BB962C8B-B14F-4D97-AF65-F5344CB8AC3E}">
        <p14:creationId xmlns:p14="http://schemas.microsoft.com/office/powerpoint/2010/main" val="4219797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裁罰</a:t>
            </a:r>
            <a:r>
              <a:rPr kumimoji="1" lang="en-US" altLang="zh-TW" dirty="0"/>
              <a:t>100</a:t>
            </a:r>
            <a:r>
              <a:rPr kumimoji="1" lang="zh-CN" altLang="en-US" dirty="0"/>
              <a:t>萬</a:t>
            </a:r>
            <a:endParaRPr kumimoji="1" lang="zh-TW" altLang="en-US" dirty="0"/>
          </a:p>
        </p:txBody>
      </p:sp>
      <p:sp>
        <p:nvSpPr>
          <p:cNvPr id="4" name="投影片編號版面配置區 3"/>
          <p:cNvSpPr>
            <a:spLocks noGrp="1"/>
          </p:cNvSpPr>
          <p:nvPr>
            <p:ph type="sldNum" sz="quarter" idx="5"/>
          </p:nvPr>
        </p:nvSpPr>
        <p:spPr/>
        <p:txBody>
          <a:bodyPr/>
          <a:lstStyle/>
          <a:p>
            <a:fld id="{EA17405F-9A43-4B4D-992D-617AB554D3B0}" type="slidenum">
              <a:rPr kumimoji="1" lang="zh-TW" altLang="en-US" smtClean="0"/>
              <a:t>34</a:t>
            </a:fld>
            <a:endParaRPr kumimoji="1" lang="zh-TW" altLang="en-US"/>
          </a:p>
        </p:txBody>
      </p:sp>
    </p:spTree>
    <p:extLst>
      <p:ext uri="{BB962C8B-B14F-4D97-AF65-F5344CB8AC3E}">
        <p14:creationId xmlns:p14="http://schemas.microsoft.com/office/powerpoint/2010/main" val="1748764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EA17405F-9A43-4B4D-992D-617AB554D3B0}" type="slidenum">
              <a:rPr kumimoji="1" lang="zh-TW" altLang="en-US" smtClean="0"/>
              <a:t>36</a:t>
            </a:fld>
            <a:endParaRPr kumimoji="1" lang="zh-TW" altLang="en-US"/>
          </a:p>
        </p:txBody>
      </p:sp>
    </p:spTree>
    <p:extLst>
      <p:ext uri="{BB962C8B-B14F-4D97-AF65-F5344CB8AC3E}">
        <p14:creationId xmlns:p14="http://schemas.microsoft.com/office/powerpoint/2010/main" val="1264663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EA17405F-9A43-4B4D-992D-617AB554D3B0}" type="slidenum">
              <a:rPr kumimoji="1" lang="zh-TW" altLang="en-US" smtClean="0"/>
              <a:t>47</a:t>
            </a:fld>
            <a:endParaRPr kumimoji="1" lang="zh-TW" altLang="en-US"/>
          </a:p>
        </p:txBody>
      </p:sp>
    </p:spTree>
    <p:extLst>
      <p:ext uri="{BB962C8B-B14F-4D97-AF65-F5344CB8AC3E}">
        <p14:creationId xmlns:p14="http://schemas.microsoft.com/office/powerpoint/2010/main" val="2633737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EA17405F-9A43-4B4D-992D-617AB554D3B0}" type="slidenum">
              <a:rPr kumimoji="1" lang="zh-TW" altLang="en-US" smtClean="0"/>
              <a:t>50</a:t>
            </a:fld>
            <a:endParaRPr kumimoji="1" lang="zh-TW" altLang="en-US"/>
          </a:p>
        </p:txBody>
      </p:sp>
    </p:spTree>
    <p:extLst>
      <p:ext uri="{BB962C8B-B14F-4D97-AF65-F5344CB8AC3E}">
        <p14:creationId xmlns:p14="http://schemas.microsoft.com/office/powerpoint/2010/main" val="1194515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dirty="0"/>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7F01547B-39FF-4ED5-BF0F-164E38725807}" type="datetimeFigureOut">
              <a:rPr lang="zh-TW" altLang="en-US" smtClean="0"/>
              <a:t>2019/11/18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C4487BA-AF04-41DA-B19A-41195D4AEF0E}" type="slidenum">
              <a:rPr lang="zh-TW" altLang="en-US" smtClean="0"/>
              <a:t>‹#›</a:t>
            </a:fld>
            <a:endParaRPr lang="zh-TW" altLang="en-US"/>
          </a:p>
        </p:txBody>
      </p:sp>
    </p:spTree>
    <p:extLst>
      <p:ext uri="{BB962C8B-B14F-4D97-AF65-F5344CB8AC3E}">
        <p14:creationId xmlns:p14="http://schemas.microsoft.com/office/powerpoint/2010/main" val="3029034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F01547B-39FF-4ED5-BF0F-164E38725807}" type="datetimeFigureOut">
              <a:rPr lang="zh-TW" altLang="en-US" smtClean="0"/>
              <a:t>2019/11/18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C4487BA-AF04-41DA-B19A-41195D4AEF0E}" type="slidenum">
              <a:rPr lang="zh-TW" altLang="en-US" smtClean="0"/>
              <a:t>‹#›</a:t>
            </a:fld>
            <a:endParaRPr lang="zh-TW" altLang="en-US"/>
          </a:p>
        </p:txBody>
      </p:sp>
    </p:spTree>
    <p:extLst>
      <p:ext uri="{BB962C8B-B14F-4D97-AF65-F5344CB8AC3E}">
        <p14:creationId xmlns:p14="http://schemas.microsoft.com/office/powerpoint/2010/main" val="226499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F01547B-39FF-4ED5-BF0F-164E38725807}" type="datetimeFigureOut">
              <a:rPr lang="zh-TW" altLang="en-US" smtClean="0"/>
              <a:t>2019/11/18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C4487BA-AF04-41DA-B19A-41195D4AEF0E}" type="slidenum">
              <a:rPr lang="zh-TW" altLang="en-US" smtClean="0"/>
              <a:t>‹#›</a:t>
            </a:fld>
            <a:endParaRPr lang="zh-TW" altLang="en-US"/>
          </a:p>
        </p:txBody>
      </p:sp>
    </p:spTree>
    <p:extLst>
      <p:ext uri="{BB962C8B-B14F-4D97-AF65-F5344CB8AC3E}">
        <p14:creationId xmlns:p14="http://schemas.microsoft.com/office/powerpoint/2010/main" val="624417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F01547B-39FF-4ED5-BF0F-164E38725807}" type="datetimeFigureOut">
              <a:rPr lang="zh-TW" altLang="en-US" smtClean="0"/>
              <a:t>2019/11/18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C4487BA-AF04-41DA-B19A-41195D4AEF0E}" type="slidenum">
              <a:rPr lang="zh-TW" altLang="en-US" smtClean="0"/>
              <a:t>‹#›</a:t>
            </a:fld>
            <a:endParaRPr lang="zh-TW" altLang="en-US"/>
          </a:p>
        </p:txBody>
      </p:sp>
    </p:spTree>
    <p:extLst>
      <p:ext uri="{BB962C8B-B14F-4D97-AF65-F5344CB8AC3E}">
        <p14:creationId xmlns:p14="http://schemas.microsoft.com/office/powerpoint/2010/main" val="101706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7F01547B-39FF-4ED5-BF0F-164E38725807}" type="datetimeFigureOut">
              <a:rPr lang="zh-TW" altLang="en-US" smtClean="0"/>
              <a:t>2019/11/18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C4487BA-AF04-41DA-B19A-41195D4AEF0E}" type="slidenum">
              <a:rPr lang="zh-TW" altLang="en-US" smtClean="0"/>
              <a:t>‹#›</a:t>
            </a:fld>
            <a:endParaRPr lang="zh-TW" altLang="en-US"/>
          </a:p>
        </p:txBody>
      </p:sp>
    </p:spTree>
    <p:extLst>
      <p:ext uri="{BB962C8B-B14F-4D97-AF65-F5344CB8AC3E}">
        <p14:creationId xmlns:p14="http://schemas.microsoft.com/office/powerpoint/2010/main" val="1651454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7F01547B-39FF-4ED5-BF0F-164E38725807}" type="datetimeFigureOut">
              <a:rPr lang="zh-TW" altLang="en-US" smtClean="0"/>
              <a:t>2019/11/18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C4487BA-AF04-41DA-B19A-41195D4AEF0E}" type="slidenum">
              <a:rPr lang="zh-TW" altLang="en-US" smtClean="0"/>
              <a:t>‹#›</a:t>
            </a:fld>
            <a:endParaRPr lang="zh-TW" altLang="en-US"/>
          </a:p>
        </p:txBody>
      </p:sp>
    </p:spTree>
    <p:extLst>
      <p:ext uri="{BB962C8B-B14F-4D97-AF65-F5344CB8AC3E}">
        <p14:creationId xmlns:p14="http://schemas.microsoft.com/office/powerpoint/2010/main" val="398419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7F01547B-39FF-4ED5-BF0F-164E38725807}" type="datetimeFigureOut">
              <a:rPr lang="zh-TW" altLang="en-US" smtClean="0"/>
              <a:t>2019/11/18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9C4487BA-AF04-41DA-B19A-41195D4AEF0E}" type="slidenum">
              <a:rPr lang="zh-TW" altLang="en-US" smtClean="0"/>
              <a:t>‹#›</a:t>
            </a:fld>
            <a:endParaRPr lang="zh-TW" altLang="en-US"/>
          </a:p>
        </p:txBody>
      </p:sp>
    </p:spTree>
    <p:extLst>
      <p:ext uri="{BB962C8B-B14F-4D97-AF65-F5344CB8AC3E}">
        <p14:creationId xmlns:p14="http://schemas.microsoft.com/office/powerpoint/2010/main" val="955638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7F01547B-39FF-4ED5-BF0F-164E38725807}" type="datetimeFigureOut">
              <a:rPr lang="zh-TW" altLang="en-US" smtClean="0"/>
              <a:t>2019/11/18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9C4487BA-AF04-41DA-B19A-41195D4AEF0E}" type="slidenum">
              <a:rPr lang="zh-TW" altLang="en-US" smtClean="0"/>
              <a:t>‹#›</a:t>
            </a:fld>
            <a:endParaRPr lang="zh-TW" altLang="en-US"/>
          </a:p>
        </p:txBody>
      </p:sp>
    </p:spTree>
    <p:extLst>
      <p:ext uri="{BB962C8B-B14F-4D97-AF65-F5344CB8AC3E}">
        <p14:creationId xmlns:p14="http://schemas.microsoft.com/office/powerpoint/2010/main" val="338502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F01547B-39FF-4ED5-BF0F-164E38725807}" type="datetimeFigureOut">
              <a:rPr lang="zh-TW" altLang="en-US" smtClean="0"/>
              <a:t>2019/11/18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9C4487BA-AF04-41DA-B19A-41195D4AEF0E}" type="slidenum">
              <a:rPr lang="zh-TW" altLang="en-US" smtClean="0"/>
              <a:t>‹#›</a:t>
            </a:fld>
            <a:endParaRPr lang="zh-TW" altLang="en-US"/>
          </a:p>
        </p:txBody>
      </p:sp>
    </p:spTree>
    <p:extLst>
      <p:ext uri="{BB962C8B-B14F-4D97-AF65-F5344CB8AC3E}">
        <p14:creationId xmlns:p14="http://schemas.microsoft.com/office/powerpoint/2010/main" val="56704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7F01547B-39FF-4ED5-BF0F-164E38725807}" type="datetimeFigureOut">
              <a:rPr lang="zh-TW" altLang="en-US" smtClean="0"/>
              <a:t>2019/11/18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C4487BA-AF04-41DA-B19A-41195D4AEF0E}" type="slidenum">
              <a:rPr lang="zh-TW" altLang="en-US" smtClean="0"/>
              <a:t>‹#›</a:t>
            </a:fld>
            <a:endParaRPr lang="zh-TW" altLang="en-US"/>
          </a:p>
        </p:txBody>
      </p:sp>
    </p:spTree>
    <p:extLst>
      <p:ext uri="{BB962C8B-B14F-4D97-AF65-F5344CB8AC3E}">
        <p14:creationId xmlns:p14="http://schemas.microsoft.com/office/powerpoint/2010/main" val="1250706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7F01547B-39FF-4ED5-BF0F-164E38725807}" type="datetimeFigureOut">
              <a:rPr lang="zh-TW" altLang="en-US" smtClean="0"/>
              <a:t>2019/11/18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C4487BA-AF04-41DA-B19A-41195D4AEF0E}" type="slidenum">
              <a:rPr lang="zh-TW" altLang="en-US" smtClean="0"/>
              <a:t>‹#›</a:t>
            </a:fld>
            <a:endParaRPr lang="zh-TW" altLang="en-US"/>
          </a:p>
        </p:txBody>
      </p:sp>
    </p:spTree>
    <p:extLst>
      <p:ext uri="{BB962C8B-B14F-4D97-AF65-F5344CB8AC3E}">
        <p14:creationId xmlns:p14="http://schemas.microsoft.com/office/powerpoint/2010/main" val="344275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1547B-39FF-4ED5-BF0F-164E38725807}" type="datetimeFigureOut">
              <a:rPr lang="zh-TW" altLang="en-US" smtClean="0"/>
              <a:t>2019/11/18</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487BA-AF04-41DA-B19A-41195D4AEF0E}" type="slidenum">
              <a:rPr lang="zh-TW" altLang="en-US" smtClean="0"/>
              <a:t>‹#›</a:t>
            </a:fld>
            <a:endParaRPr lang="zh-TW" altLang="en-US"/>
          </a:p>
        </p:txBody>
      </p:sp>
      <p:pic>
        <p:nvPicPr>
          <p:cNvPr id="7" name="圖片 6"/>
          <p:cNvPicPr>
            <a:picLocks noChangeAspect="1"/>
          </p:cNvPicPr>
          <p:nvPr userDrawn="1"/>
        </p:nvPicPr>
        <p:blipFill>
          <a:blip r:embed="rId13">
            <a:lum bright="70000" contrast="-70000"/>
            <a:extLst>
              <a:ext uri="{28A0092B-C50C-407E-A947-70E740481C1C}">
                <a14:useLocalDpi xmlns:a14="http://schemas.microsoft.com/office/drawing/2010/main" val="0"/>
              </a:ext>
            </a:extLst>
          </a:blip>
          <a:stretch>
            <a:fillRect/>
          </a:stretch>
        </p:blipFill>
        <p:spPr>
          <a:xfrm>
            <a:off x="0" y="0"/>
            <a:ext cx="12192000" cy="6860450"/>
          </a:xfrm>
          <a:prstGeom prst="rect">
            <a:avLst/>
          </a:prstGeom>
        </p:spPr>
      </p:pic>
    </p:spTree>
    <p:extLst>
      <p:ext uri="{BB962C8B-B14F-4D97-AF65-F5344CB8AC3E}">
        <p14:creationId xmlns:p14="http://schemas.microsoft.com/office/powerpoint/2010/main" val="417597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law.moj.gov.tw/LawClass/LawAll.aspx?pcode=K006004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law.moj.gov.tw/LawClass/LawAll.aspx?pcode=I0050021"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law.moj.gov.tw/LawClass/LawSingle.aspx?pcode=I0050021&amp;flno=15"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標題 3">
            <a:extLst>
              <a:ext uri="{FF2B5EF4-FFF2-40B4-BE49-F238E27FC236}">
                <a16:creationId xmlns="" xmlns:a16="http://schemas.microsoft.com/office/drawing/2014/main" id="{9306DC76-80CF-464F-94D8-7C7AB63DAA87}"/>
              </a:ext>
            </a:extLst>
          </p:cNvPr>
          <p:cNvSpPr>
            <a:spLocks noGrp="1"/>
          </p:cNvSpPr>
          <p:nvPr>
            <p:ph type="ctrTitle"/>
          </p:nvPr>
        </p:nvSpPr>
        <p:spPr>
          <a:xfrm>
            <a:off x="1524000" y="2245809"/>
            <a:ext cx="9144000" cy="1564716"/>
          </a:xfrm>
        </p:spPr>
        <p:txBody>
          <a:bodyPr>
            <a:normAutofit/>
          </a:bodyPr>
          <a:lstStyle/>
          <a:p>
            <a:pPr algn="l"/>
            <a:r>
              <a:rPr kumimoji="1" lang="zh-TW" altLang="en-US" sz="4800" b="1" dirty="0">
                <a:latin typeface="Microsoft JhengHei" panose="020B0604030504040204" pitchFamily="34" charset="-120"/>
                <a:ea typeface="Microsoft JhengHei" panose="020B0604030504040204" pitchFamily="34" charset="-120"/>
              </a:rPr>
              <a:t>香港面具，真假制霸</a:t>
            </a:r>
          </a:p>
        </p:txBody>
      </p:sp>
      <p:sp>
        <p:nvSpPr>
          <p:cNvPr id="5" name="副標題 4">
            <a:extLst>
              <a:ext uri="{FF2B5EF4-FFF2-40B4-BE49-F238E27FC236}">
                <a16:creationId xmlns="" xmlns:a16="http://schemas.microsoft.com/office/drawing/2014/main" id="{B0832BA0-93A0-A94E-8D99-97DF008B894B}"/>
              </a:ext>
            </a:extLst>
          </p:cNvPr>
          <p:cNvSpPr>
            <a:spLocks noGrp="1"/>
          </p:cNvSpPr>
          <p:nvPr>
            <p:ph type="subTitle" idx="1"/>
          </p:nvPr>
        </p:nvSpPr>
        <p:spPr>
          <a:xfrm>
            <a:off x="1524000" y="3947050"/>
            <a:ext cx="9144000" cy="572583"/>
          </a:xfrm>
        </p:spPr>
        <p:txBody>
          <a:bodyPr>
            <a:normAutofit/>
          </a:bodyPr>
          <a:lstStyle/>
          <a:p>
            <a:pPr algn="l"/>
            <a:r>
              <a:rPr kumimoji="1" lang="zh-TW" altLang="en-US" sz="2000" dirty="0">
                <a:latin typeface="Microsoft JhengHei" panose="020B0604030504040204" pitchFamily="34" charset="-120"/>
                <a:ea typeface="Microsoft JhengHei" panose="020B0604030504040204" pitchFamily="34" charset="-120"/>
              </a:rPr>
              <a:t>新北市立新莊高級中學 李佳穎 江宜澂</a:t>
            </a:r>
          </a:p>
        </p:txBody>
      </p:sp>
      <p:sp>
        <p:nvSpPr>
          <p:cNvPr id="10" name="Freeform 14">
            <a:extLst>
              <a:ext uri="{FF2B5EF4-FFF2-40B4-BE49-F238E27FC236}">
                <a16:creationId xmlns="" xmlns:a16="http://schemas.microsoft.com/office/drawing/2014/main" id="{C66F2F30-5DC0-44A0-BFA6-E12F46ED16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21">
            <a:extLst>
              <a:ext uri="{FF2B5EF4-FFF2-40B4-BE49-F238E27FC236}">
                <a16:creationId xmlns="" xmlns:a16="http://schemas.microsoft.com/office/drawing/2014/main" id="{85872F57-7F42-4F97-8391-DDC8D0054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 xmlns:a16="http://schemas.microsoft.com/office/drawing/2014/main" id="{04DC2037-48A0-4F22-B9D4-8EAEBC780A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6" name="Freeform 22">
            <a:extLst>
              <a:ext uri="{FF2B5EF4-FFF2-40B4-BE49-F238E27FC236}">
                <a16:creationId xmlns="" xmlns:a16="http://schemas.microsoft.com/office/drawing/2014/main" id="{0006CBFD-ADA0-43D1-9332-9C34CA1C76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25">
            <a:extLst>
              <a:ext uri="{FF2B5EF4-FFF2-40B4-BE49-F238E27FC236}">
                <a16:creationId xmlns="" xmlns:a16="http://schemas.microsoft.com/office/drawing/2014/main" id="{2B931666-F28F-45F3-A074-66D2272D58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354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 xmlns:a16="http://schemas.microsoft.com/office/drawing/2014/main" id="{AFD6C8B3-224B-DD49-B5B1-03F00102225A}"/>
              </a:ext>
            </a:extLst>
          </p:cNvPr>
          <p:cNvPicPr>
            <a:picLocks noGrp="1" noChangeAspect="1"/>
          </p:cNvPicPr>
          <p:nvPr>
            <p:ph idx="1"/>
          </p:nvPr>
        </p:nvPicPr>
        <p:blipFill rotWithShape="1">
          <a:blip r:embed="rId2"/>
          <a:srcRect b="10000"/>
          <a:stretch/>
        </p:blipFill>
        <p:spPr>
          <a:xfrm>
            <a:off x="20" y="10"/>
            <a:ext cx="12191980" cy="6857990"/>
          </a:xfrm>
          <a:prstGeom prst="rect">
            <a:avLst/>
          </a:prstGeom>
        </p:spPr>
      </p:pic>
      <p:sp>
        <p:nvSpPr>
          <p:cNvPr id="10"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395B6F0A-29A5-4248-95ED-33A04750E72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TW" altLang="en-US" b="1" dirty="0">
                <a:solidFill>
                  <a:srgbClr val="FF0000"/>
                </a:solidFill>
                <a:latin typeface="Microsoft JhengHei" panose="020B0604030504040204" pitchFamily="34" charset="-120"/>
                <a:ea typeface="Microsoft JhengHei" panose="020B0604030504040204" pitchFamily="34" charset="-120"/>
              </a:rPr>
              <a:t>點選「中華民國刑法」</a:t>
            </a: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358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 xmlns:a16="http://schemas.microsoft.com/office/drawing/2014/main" id="{294BB388-CCC9-D548-84EC-B0D4FEA33699}"/>
              </a:ext>
            </a:extLst>
          </p:cNvPr>
          <p:cNvPicPr>
            <a:picLocks noGrp="1" noChangeAspect="1"/>
          </p:cNvPicPr>
          <p:nvPr>
            <p:ph idx="1"/>
          </p:nvPr>
        </p:nvPicPr>
        <p:blipFill rotWithShape="1">
          <a:blip r:embed="rId2"/>
          <a:srcRect t="10000"/>
          <a:stretch/>
        </p:blipFill>
        <p:spPr>
          <a:xfrm>
            <a:off x="20" y="10"/>
            <a:ext cx="12191980" cy="6857990"/>
          </a:xfrm>
          <a:prstGeom prst="rect">
            <a:avLst/>
          </a:prstGeom>
        </p:spPr>
      </p:pic>
      <p:sp>
        <p:nvSpPr>
          <p:cNvPr id="16"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標題 1">
            <a:extLst>
              <a:ext uri="{FF2B5EF4-FFF2-40B4-BE49-F238E27FC236}">
                <a16:creationId xmlns="" xmlns:a16="http://schemas.microsoft.com/office/drawing/2014/main" id="{1AD8FF4C-2322-6348-A0E5-076A82E6B98C}"/>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kumimoji="1" lang="zh-TW" altLang="en-US" b="1" dirty="0">
                <a:solidFill>
                  <a:srgbClr val="FF0000"/>
                </a:solidFill>
                <a:latin typeface="Microsoft JhengHei" panose="020B0604030504040204" pitchFamily="34" charset="-120"/>
                <a:ea typeface="Microsoft JhengHei" panose="020B0604030504040204" pitchFamily="34" charset="-120"/>
              </a:rPr>
              <a:t>恐違反刑法第</a:t>
            </a:r>
            <a:r>
              <a:rPr kumimoji="1" lang="en-US" altLang="zh-TW" b="1" dirty="0">
                <a:solidFill>
                  <a:srgbClr val="FF0000"/>
                </a:solidFill>
                <a:latin typeface="Microsoft JhengHei" panose="020B0604030504040204" pitchFamily="34" charset="-120"/>
                <a:ea typeface="Microsoft JhengHei" panose="020B0604030504040204" pitchFamily="34" charset="-120"/>
              </a:rPr>
              <a:t>309</a:t>
            </a:r>
            <a:r>
              <a:rPr kumimoji="1" lang="zh-CN" altLang="en-US" b="1" dirty="0">
                <a:solidFill>
                  <a:srgbClr val="FF0000"/>
                </a:solidFill>
                <a:latin typeface="Microsoft JhengHei" panose="020B0604030504040204" pitchFamily="34" charset="-120"/>
                <a:ea typeface="Microsoft JhengHei" panose="020B0604030504040204" pitchFamily="34" charset="-120"/>
              </a:rPr>
              <a:t>條</a:t>
            </a:r>
            <a:endParaRPr kumimoji="1" lang="en-US" altLang="zh-TW" b="1" dirty="0">
              <a:solidFill>
                <a:srgbClr val="FF0000"/>
              </a:solidFill>
              <a:latin typeface="Microsoft JhengHei" panose="020B0604030504040204" pitchFamily="34" charset="-120"/>
              <a:ea typeface="Microsoft JhengHei" panose="020B0604030504040204" pitchFamily="34" charset="-120"/>
            </a:endParaRPr>
          </a:p>
        </p:txBody>
      </p:sp>
      <p:cxnSp>
        <p:nvCxnSpPr>
          <p:cNvPr id="17" name="Straight Connector 11">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820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 xmlns:a16="http://schemas.microsoft.com/office/drawing/2014/main" id="{F1D3B4A3-51E3-6443-9E44-CDB54E84EC6C}"/>
              </a:ext>
            </a:extLst>
          </p:cNvPr>
          <p:cNvPicPr>
            <a:picLocks noGrp="1" noChangeAspect="1"/>
          </p:cNvPicPr>
          <p:nvPr>
            <p:ph idx="1"/>
          </p:nvPr>
        </p:nvPicPr>
        <p:blipFill rotWithShape="1">
          <a:blip r:embed="rId2"/>
          <a:srcRect b="10000"/>
          <a:stretch/>
        </p:blipFill>
        <p:spPr>
          <a:xfrm>
            <a:off x="20" y="10"/>
            <a:ext cx="12191980" cy="6857990"/>
          </a:xfrm>
          <a:prstGeom prst="rect">
            <a:avLst/>
          </a:prstGeom>
        </p:spPr>
      </p:pic>
      <p:sp>
        <p:nvSpPr>
          <p:cNvPr id="10"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57C1E911-6D4E-5644-9E2C-5DADDAA98AA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TW" altLang="en-US" b="1" dirty="0">
                <a:solidFill>
                  <a:srgbClr val="FF0000"/>
                </a:solidFill>
                <a:latin typeface="Microsoft JhengHei" panose="020B0604030504040204" pitchFamily="34" charset="-120"/>
                <a:ea typeface="Microsoft JhengHei" panose="020B0604030504040204" pitchFamily="34" charset="-120"/>
              </a:rPr>
              <a:t>如果散播謠言造成社會秩序的問題</a:t>
            </a:r>
            <a:r>
              <a:rPr kumimoji="1" lang="en-US" altLang="zh-TW" b="1" dirty="0">
                <a:solidFill>
                  <a:srgbClr val="FF0000"/>
                </a:solidFill>
                <a:latin typeface="Microsoft JhengHei" panose="020B0604030504040204" pitchFamily="34" charset="-120"/>
                <a:ea typeface="Microsoft JhengHei" panose="020B0604030504040204" pitchFamily="34" charset="-120"/>
              </a:rPr>
              <a:t>…</a:t>
            </a: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300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descr="一張含有 螢幕擷取畫面 的圖片&#10;&#10;自動產生的描述">
            <a:extLst>
              <a:ext uri="{FF2B5EF4-FFF2-40B4-BE49-F238E27FC236}">
                <a16:creationId xmlns="" xmlns:a16="http://schemas.microsoft.com/office/drawing/2014/main" id="{CF181C1F-A646-B947-80ED-13C97C1B9B02}"/>
              </a:ext>
            </a:extLst>
          </p:cNvPr>
          <p:cNvPicPr>
            <a:picLocks noGrp="1" noChangeAspect="1"/>
          </p:cNvPicPr>
          <p:nvPr>
            <p:ph idx="1"/>
          </p:nvPr>
        </p:nvPicPr>
        <p:blipFill rotWithShape="1">
          <a:blip r:embed="rId2"/>
          <a:srcRect b="10714"/>
          <a:stretch/>
        </p:blipFill>
        <p:spPr>
          <a:xfrm>
            <a:off x="20" y="10"/>
            <a:ext cx="12191980" cy="6857990"/>
          </a:xfrm>
          <a:prstGeom prst="rect">
            <a:avLst/>
          </a:prstGeom>
        </p:spPr>
      </p:pic>
      <p:sp>
        <p:nvSpPr>
          <p:cNvPr id="14" name="Rectangle 13">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6F3DF6E6-40A3-6742-84FB-399648BE896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TW" altLang="en-US" b="1" dirty="0">
                <a:solidFill>
                  <a:srgbClr val="FF0000"/>
                </a:solidFill>
                <a:latin typeface="Microsoft JhengHei" panose="020B0604030504040204" pitchFamily="34" charset="-120"/>
                <a:ea typeface="Microsoft JhengHei" panose="020B0604030504040204" pitchFamily="34" charset="-120"/>
              </a:rPr>
              <a:t>點選「社會秩序維護法」</a:t>
            </a:r>
          </a:p>
        </p:txBody>
      </p:sp>
      <p:cxnSp>
        <p:nvCxnSpPr>
          <p:cNvPr id="16" name="Straight Connector 15">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563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 xmlns:a16="http://schemas.microsoft.com/office/drawing/2014/main" id="{247D37A2-6A32-F246-842F-452790F02BC5}"/>
              </a:ext>
            </a:extLst>
          </p:cNvPr>
          <p:cNvPicPr>
            <a:picLocks noGrp="1" noChangeAspect="1"/>
          </p:cNvPicPr>
          <p:nvPr>
            <p:ph idx="1"/>
          </p:nvPr>
        </p:nvPicPr>
        <p:blipFill rotWithShape="1">
          <a:blip r:embed="rId2"/>
          <a:srcRect t="13009" b="453"/>
          <a:stretch/>
        </p:blipFill>
        <p:spPr>
          <a:xfrm>
            <a:off x="20" y="10"/>
            <a:ext cx="12191980" cy="6857990"/>
          </a:xfrm>
          <a:prstGeom prst="rect">
            <a:avLst/>
          </a:prstGeom>
        </p:spPr>
      </p:pic>
      <p:sp>
        <p:nvSpPr>
          <p:cNvPr id="10"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2B4B3277-4373-9541-89E4-9E8FF4EC27B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TW" altLang="en-US" b="1" dirty="0">
                <a:solidFill>
                  <a:srgbClr val="FF0000"/>
                </a:solidFill>
                <a:latin typeface="Microsoft JhengHei" panose="020B0604030504040204" pitchFamily="34" charset="-120"/>
                <a:ea typeface="Microsoft JhengHei" panose="020B0604030504040204" pitchFamily="34" charset="-120"/>
              </a:rPr>
              <a:t>觸犯第</a:t>
            </a:r>
            <a:r>
              <a:rPr kumimoji="1" lang="en-US" altLang="zh-TW" b="1" dirty="0">
                <a:solidFill>
                  <a:srgbClr val="FF0000"/>
                </a:solidFill>
                <a:latin typeface="Microsoft JhengHei" panose="020B0604030504040204" pitchFamily="34" charset="-120"/>
                <a:ea typeface="Microsoft JhengHei" panose="020B0604030504040204" pitchFamily="34" charset="-120"/>
              </a:rPr>
              <a:t>63</a:t>
            </a:r>
            <a:r>
              <a:rPr kumimoji="1" lang="zh-CN" altLang="en-US" b="1" dirty="0">
                <a:solidFill>
                  <a:srgbClr val="FF0000"/>
                </a:solidFill>
                <a:latin typeface="Microsoft JhengHei" panose="020B0604030504040204" pitchFamily="34" charset="-120"/>
                <a:ea typeface="Microsoft JhengHei" panose="020B0604030504040204" pitchFamily="34" charset="-120"/>
              </a:rPr>
              <a:t>條第</a:t>
            </a:r>
            <a:r>
              <a:rPr kumimoji="1" lang="en-US" altLang="zh-CN" b="1" dirty="0">
                <a:solidFill>
                  <a:srgbClr val="FF0000"/>
                </a:solidFill>
                <a:latin typeface="Microsoft JhengHei" panose="020B0604030504040204" pitchFamily="34" charset="-120"/>
                <a:ea typeface="Microsoft JhengHei" panose="020B0604030504040204" pitchFamily="34" charset="-120"/>
              </a:rPr>
              <a:t>5</a:t>
            </a:r>
            <a:r>
              <a:rPr kumimoji="1" lang="zh-CN" altLang="en-US" b="1" dirty="0">
                <a:solidFill>
                  <a:srgbClr val="FF0000"/>
                </a:solidFill>
                <a:latin typeface="Microsoft JhengHei" panose="020B0604030504040204" pitchFamily="34" charset="-120"/>
                <a:ea typeface="Microsoft JhengHei" panose="020B0604030504040204" pitchFamily="34" charset="-120"/>
              </a:rPr>
              <a:t>項，</a:t>
            </a:r>
            <a:endParaRPr kumimoji="1" lang="en-US" altLang="zh-TW" b="1" dirty="0">
              <a:solidFill>
                <a:srgbClr val="FF0000"/>
              </a:solidFill>
              <a:latin typeface="Microsoft JhengHei" panose="020B0604030504040204" pitchFamily="34" charset="-120"/>
              <a:ea typeface="Microsoft JhengHei" panose="020B0604030504040204" pitchFamily="34" charset="-120"/>
            </a:endParaRP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837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圖片 4" descr="一張含有 建築物 的圖片&#10;&#10;自動產生的描述">
            <a:extLst>
              <a:ext uri="{FF2B5EF4-FFF2-40B4-BE49-F238E27FC236}">
                <a16:creationId xmlns="" xmlns:a16="http://schemas.microsoft.com/office/drawing/2014/main" id="{4052E779-B59C-F341-A869-E25685548E9F}"/>
              </a:ext>
            </a:extLst>
          </p:cNvPr>
          <p:cNvPicPr>
            <a:picLocks noChangeAspect="1"/>
          </p:cNvPicPr>
          <p:nvPr/>
        </p:nvPicPr>
        <p:blipFill rotWithShape="1">
          <a:blip r:embed="rId2">
            <a:alphaModFix amt="50000"/>
            <a:extLst/>
          </a:blip>
          <a:srcRect/>
          <a:stretch/>
        </p:blipFill>
        <p:spPr>
          <a:xfrm>
            <a:off x="0" y="0"/>
            <a:ext cx="12192000" cy="6858000"/>
          </a:xfrm>
          <a:prstGeom prst="rect">
            <a:avLst/>
          </a:prstGeom>
        </p:spPr>
      </p:pic>
      <p:sp>
        <p:nvSpPr>
          <p:cNvPr id="2" name="標題 1">
            <a:extLst>
              <a:ext uri="{FF2B5EF4-FFF2-40B4-BE49-F238E27FC236}">
                <a16:creationId xmlns="" xmlns:a16="http://schemas.microsoft.com/office/drawing/2014/main" id="{F07D1CBF-44C7-5349-B774-2B36C79DE39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kumimoji="1" lang="zh-TW" altLang="en-US" sz="6000" b="1" dirty="0">
                <a:solidFill>
                  <a:srgbClr val="FFFFFF"/>
                </a:solidFill>
                <a:latin typeface="Microsoft JhengHei" panose="020B0604030504040204" pitchFamily="34" charset="-120"/>
                <a:ea typeface="Microsoft JhengHei" panose="020B0604030504040204" pitchFamily="34" charset="-120"/>
              </a:rPr>
              <a:t>如何運用「智慧查找」</a:t>
            </a:r>
          </a:p>
        </p:txBody>
      </p:sp>
      <p:sp>
        <p:nvSpPr>
          <p:cNvPr id="3" name="內容版面配置區 2">
            <a:extLst>
              <a:ext uri="{FF2B5EF4-FFF2-40B4-BE49-F238E27FC236}">
                <a16:creationId xmlns="" xmlns:a16="http://schemas.microsoft.com/office/drawing/2014/main" id="{95CDE36D-7B6F-FF4D-9E38-EEA97EB2AE86}"/>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kumimoji="1" lang="zh-TW" altLang="en-US" sz="3200" b="1" dirty="0">
                <a:solidFill>
                  <a:srgbClr val="FFFFFF"/>
                </a:solidFill>
                <a:latin typeface="Microsoft JhengHei" panose="020B0604030504040204" pitchFamily="34" charset="-120"/>
                <a:ea typeface="Microsoft JhengHei" panose="020B0604030504040204" pitchFamily="34" charset="-120"/>
              </a:rPr>
              <a:t>如果政府濫用你的個人資料該怎麼辦？</a:t>
            </a:r>
          </a:p>
        </p:txBody>
      </p:sp>
    </p:spTree>
    <p:extLst>
      <p:ext uri="{BB962C8B-B14F-4D97-AF65-F5344CB8AC3E}">
        <p14:creationId xmlns:p14="http://schemas.microsoft.com/office/powerpoint/2010/main" val="2883304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descr="一張含有 螢幕擷取畫面 的圖片&#10;&#10;自動產生的描述">
            <a:extLst>
              <a:ext uri="{FF2B5EF4-FFF2-40B4-BE49-F238E27FC236}">
                <a16:creationId xmlns="" xmlns:a16="http://schemas.microsoft.com/office/drawing/2014/main" id="{5AD2F573-F6F9-9C44-9E8F-5BC3110F2932}"/>
              </a:ext>
            </a:extLst>
          </p:cNvPr>
          <p:cNvPicPr>
            <a:picLocks noGrp="1" noChangeAspect="1"/>
          </p:cNvPicPr>
          <p:nvPr>
            <p:ph idx="1"/>
          </p:nvPr>
        </p:nvPicPr>
        <p:blipFill rotWithShape="1">
          <a:blip r:embed="rId2"/>
          <a:srcRect t="10000"/>
          <a:stretch/>
        </p:blipFill>
        <p:spPr>
          <a:xfrm>
            <a:off x="20" y="10"/>
            <a:ext cx="12191980" cy="6857990"/>
          </a:xfrm>
          <a:prstGeom prst="rect">
            <a:avLst/>
          </a:prstGeom>
        </p:spPr>
      </p:pic>
      <p:sp>
        <p:nvSpPr>
          <p:cNvPr id="14" name="Rectangle 13">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657CE3BA-BCC9-BA42-BAE0-B6E355F968E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TW" altLang="en-US" b="1" dirty="0">
                <a:solidFill>
                  <a:srgbClr val="FF0000"/>
                </a:solidFill>
                <a:latin typeface="Microsoft JhengHei" panose="020B0604030504040204" pitchFamily="34" charset="-120"/>
                <a:ea typeface="Microsoft JhengHei" panose="020B0604030504040204" pitchFamily="34" charset="-120"/>
              </a:rPr>
              <a:t>滑到網頁下方點選「智慧查找」</a:t>
            </a:r>
          </a:p>
        </p:txBody>
      </p:sp>
      <p:cxnSp>
        <p:nvCxnSpPr>
          <p:cNvPr id="16" name="Straight Connector 15">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244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 xmlns:a16="http://schemas.microsoft.com/office/drawing/2014/main" id="{48F75424-FD8F-7848-8081-7875258FF26F}"/>
              </a:ext>
            </a:extLst>
          </p:cNvPr>
          <p:cNvPicPr>
            <a:picLocks noGrp="1" noChangeAspect="1"/>
          </p:cNvPicPr>
          <p:nvPr>
            <p:ph idx="1"/>
          </p:nvPr>
        </p:nvPicPr>
        <p:blipFill rotWithShape="1">
          <a:blip r:embed="rId2"/>
          <a:srcRect t="10000"/>
          <a:stretch/>
        </p:blipFill>
        <p:spPr>
          <a:xfrm>
            <a:off x="20" y="10"/>
            <a:ext cx="12191980" cy="6857990"/>
          </a:xfrm>
          <a:prstGeom prst="rect">
            <a:avLst/>
          </a:prstGeom>
        </p:spPr>
      </p:pic>
      <p:sp>
        <p:nvSpPr>
          <p:cNvPr id="10"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5AF45415-4B31-5A4F-A302-568E36D31C7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CN" altLang="en-US" b="1" dirty="0">
                <a:solidFill>
                  <a:srgbClr val="FF0000"/>
                </a:solidFill>
                <a:latin typeface="Microsoft JhengHei" panose="020B0604030504040204" pitchFamily="34" charset="-120"/>
                <a:ea typeface="Microsoft JhengHei" panose="020B0604030504040204" pitchFamily="34" charset="-120"/>
              </a:rPr>
              <a:t>點選個資保護與網路</a:t>
            </a:r>
            <a:endParaRPr kumimoji="1" lang="en-US" altLang="zh-TW" b="1" dirty="0">
              <a:solidFill>
                <a:srgbClr val="FF0000"/>
              </a:solidFill>
              <a:latin typeface="Microsoft JhengHei" panose="020B0604030504040204" pitchFamily="34" charset="-120"/>
              <a:ea typeface="Microsoft JhengHei" panose="020B0604030504040204" pitchFamily="34" charset="-120"/>
            </a:endParaRP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358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 xmlns:a16="http://schemas.microsoft.com/office/drawing/2014/main" id="{3EAAE8FF-4CFB-4744-BBF7-18143252E3F9}"/>
              </a:ext>
            </a:extLst>
          </p:cNvPr>
          <p:cNvPicPr>
            <a:picLocks noGrp="1" noChangeAspect="1"/>
          </p:cNvPicPr>
          <p:nvPr>
            <p:ph idx="1"/>
          </p:nvPr>
        </p:nvPicPr>
        <p:blipFill rotWithShape="1">
          <a:blip r:embed="rId2"/>
          <a:srcRect b="10000"/>
          <a:stretch/>
        </p:blipFill>
        <p:spPr>
          <a:xfrm>
            <a:off x="20" y="10"/>
            <a:ext cx="12191980" cy="6857990"/>
          </a:xfrm>
          <a:prstGeom prst="rect">
            <a:avLst/>
          </a:prstGeom>
        </p:spPr>
      </p:pic>
      <p:sp>
        <p:nvSpPr>
          <p:cNvPr id="10"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4847E54F-450B-2945-BB9C-7C2E243E5B4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CN" altLang="en-US" b="1" dirty="0">
                <a:solidFill>
                  <a:srgbClr val="FF0000"/>
                </a:solidFill>
                <a:latin typeface="Microsoft JhengHei" panose="020B0604030504040204" pitchFamily="34" charset="-120"/>
                <a:ea typeface="Microsoft JhengHei" panose="020B0604030504040204" pitchFamily="34" charset="-120"/>
              </a:rPr>
              <a:t>點選網路個資洩露問題</a:t>
            </a:r>
            <a:endParaRPr kumimoji="1" lang="en-US" altLang="zh-TW" b="1" dirty="0">
              <a:solidFill>
                <a:srgbClr val="FF0000"/>
              </a:solidFill>
              <a:latin typeface="Microsoft JhengHei" panose="020B0604030504040204" pitchFamily="34" charset="-120"/>
              <a:ea typeface="Microsoft JhengHei" panose="020B0604030504040204" pitchFamily="34" charset="-120"/>
            </a:endParaRP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8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 xmlns:a16="http://schemas.microsoft.com/office/drawing/2014/main" id="{B3C098FC-BCE3-664B-9758-9477BBBD725F}"/>
              </a:ext>
            </a:extLst>
          </p:cNvPr>
          <p:cNvPicPr>
            <a:picLocks noGrp="1" noChangeAspect="1"/>
          </p:cNvPicPr>
          <p:nvPr>
            <p:ph idx="1"/>
          </p:nvPr>
        </p:nvPicPr>
        <p:blipFill rotWithShape="1">
          <a:blip r:embed="rId2"/>
          <a:srcRect b="10000"/>
          <a:stretch/>
        </p:blipFill>
        <p:spPr>
          <a:xfrm>
            <a:off x="33347" y="-801297"/>
            <a:ext cx="12191980" cy="6857990"/>
          </a:xfrm>
          <a:prstGeom prst="rect">
            <a:avLst/>
          </a:prstGeom>
        </p:spPr>
      </p:pic>
      <p:sp>
        <p:nvSpPr>
          <p:cNvPr id="10"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7A2CC96E-6BEE-F64D-8993-C2EACA6AA9AF}"/>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kumimoji="1" lang="zh-CN" altLang="en-US" sz="3600" b="1" dirty="0">
                <a:solidFill>
                  <a:srgbClr val="FF0000"/>
                </a:solidFill>
                <a:latin typeface="Microsoft JhengHei" panose="020B0604030504040204" pitchFamily="34" charset="-120"/>
                <a:ea typeface="Microsoft JhengHei" panose="020B0604030504040204" pitchFamily="34" charset="-120"/>
              </a:rPr>
              <a:t>點選公務機關在網路上對個人資料蒐集、處理及利用</a:t>
            </a:r>
            <a:endParaRPr kumimoji="1" lang="en-US" altLang="zh-TW" sz="3600" b="1" dirty="0">
              <a:solidFill>
                <a:srgbClr val="FF0000"/>
              </a:solidFill>
              <a:latin typeface="Microsoft JhengHei" panose="020B0604030504040204" pitchFamily="34" charset="-120"/>
              <a:ea typeface="Microsoft JhengHei" panose="020B0604030504040204" pitchFamily="34" charset="-120"/>
            </a:endParaRP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1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紅色, 牆, 建築物, 浴室 的圖片&#10;&#10;自動產生的描述">
            <a:extLst>
              <a:ext uri="{FF2B5EF4-FFF2-40B4-BE49-F238E27FC236}">
                <a16:creationId xmlns="" xmlns:a16="http://schemas.microsoft.com/office/drawing/2014/main" id="{F93CD755-352C-9441-BFB6-DE00ACD915ED}"/>
              </a:ext>
            </a:extLst>
          </p:cNvPr>
          <p:cNvPicPr>
            <a:picLocks noChangeAspect="1"/>
          </p:cNvPicPr>
          <p:nvPr/>
        </p:nvPicPr>
        <p:blipFill rotWithShape="1">
          <a:blip r:embed="rId2"/>
          <a:srcRect t="15094"/>
          <a:stretch/>
        </p:blipFill>
        <p:spPr>
          <a:xfrm>
            <a:off x="20" y="10"/>
            <a:ext cx="12191980" cy="6857990"/>
          </a:xfrm>
          <a:prstGeom prst="rect">
            <a:avLst/>
          </a:prstGeom>
        </p:spPr>
      </p:pic>
      <p:sp>
        <p:nvSpPr>
          <p:cNvPr id="16" name="Freeform 12">
            <a:extLst>
              <a:ext uri="{FF2B5EF4-FFF2-40B4-BE49-F238E27FC236}">
                <a16:creationId xmlns="" xmlns:a16="http://schemas.microsoft.com/office/drawing/2014/main" id="{522A94E1-AEBD-4286-BFF8-0711E4CD3E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F8F4DCD0-9FAF-0541-A565-C7F24FF4541D}"/>
              </a:ext>
            </a:extLst>
          </p:cNvPr>
          <p:cNvSpPr>
            <a:spLocks noGrp="1"/>
          </p:cNvSpPr>
          <p:nvPr>
            <p:ph type="ctrTitle"/>
          </p:nvPr>
        </p:nvSpPr>
        <p:spPr>
          <a:xfrm>
            <a:off x="959557" y="5254391"/>
            <a:ext cx="10634132" cy="774934"/>
          </a:xfrm>
          <a:noFill/>
        </p:spPr>
        <p:txBody>
          <a:bodyPr vert="horz" lIns="91440" tIns="45720" rIns="91440" bIns="45720" rtlCol="0" anchor="ctr">
            <a:normAutofit fontScale="90000"/>
          </a:bodyPr>
          <a:lstStyle/>
          <a:p>
            <a:r>
              <a:rPr kumimoji="1" lang="zh-TW" altLang="en-US" sz="4800" b="1" dirty="0">
                <a:solidFill>
                  <a:srgbClr val="FFFFFF"/>
                </a:solidFill>
                <a:latin typeface="Microsoft JhengHei" panose="020B0604030504040204" pitchFamily="34" charset="-120"/>
                <a:ea typeface="Microsoft JhengHei" panose="020B0604030504040204" pitchFamily="34" charset="-120"/>
              </a:rPr>
              <a:t>真假制霸：假新聞、網路霸凌與反送中事件</a:t>
            </a:r>
          </a:p>
        </p:txBody>
      </p:sp>
    </p:spTree>
    <p:extLst>
      <p:ext uri="{BB962C8B-B14F-4D97-AF65-F5344CB8AC3E}">
        <p14:creationId xmlns:p14="http://schemas.microsoft.com/office/powerpoint/2010/main" val="4285054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 xmlns:a16="http://schemas.microsoft.com/office/drawing/2014/main" id="{C86F7E5A-75A0-CF47-B98F-03793B6853B3}"/>
              </a:ext>
            </a:extLst>
          </p:cNvPr>
          <p:cNvPicPr>
            <a:picLocks noGrp="1" noChangeAspect="1"/>
          </p:cNvPicPr>
          <p:nvPr>
            <p:ph idx="1"/>
          </p:nvPr>
        </p:nvPicPr>
        <p:blipFill rotWithShape="1">
          <a:blip r:embed="rId2"/>
          <a:srcRect t="7828" b="2172"/>
          <a:stretch/>
        </p:blipFill>
        <p:spPr>
          <a:xfrm>
            <a:off x="20" y="10"/>
            <a:ext cx="12191980" cy="6857990"/>
          </a:xfrm>
          <a:prstGeom prst="rect">
            <a:avLst/>
          </a:prstGeom>
        </p:spPr>
      </p:pic>
      <p:sp>
        <p:nvSpPr>
          <p:cNvPr id="10"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7132F015-364D-D446-9A69-99A9C3EA344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CN" altLang="en-US" b="1" dirty="0">
                <a:solidFill>
                  <a:srgbClr val="FF0000"/>
                </a:solidFill>
                <a:latin typeface="Microsoft JhengHei" panose="020B0604030504040204" pitchFamily="34" charset="-120"/>
                <a:ea typeface="Microsoft JhengHei" panose="020B0604030504040204" pitchFamily="34" charset="-120"/>
              </a:rPr>
              <a:t>點選網路上利用個人資料</a:t>
            </a:r>
            <a:endParaRPr kumimoji="1" lang="en-US" altLang="zh-TW" b="1" dirty="0">
              <a:solidFill>
                <a:srgbClr val="FF0000"/>
              </a:solidFill>
              <a:latin typeface="Microsoft JhengHei" panose="020B0604030504040204" pitchFamily="34" charset="-120"/>
              <a:ea typeface="Microsoft JhengHei" panose="020B0604030504040204" pitchFamily="34" charset="-120"/>
            </a:endParaRP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380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 xmlns:a16="http://schemas.microsoft.com/office/drawing/2014/main" id="{5A1AB7C0-1C53-2D4B-B266-62F8B13944CE}"/>
              </a:ext>
            </a:extLst>
          </p:cNvPr>
          <p:cNvPicPr>
            <a:picLocks noGrp="1" noChangeAspect="1"/>
          </p:cNvPicPr>
          <p:nvPr>
            <p:ph idx="1"/>
          </p:nvPr>
        </p:nvPicPr>
        <p:blipFill rotWithShape="1">
          <a:blip r:embed="rId2"/>
          <a:srcRect t="8390" b="1610"/>
          <a:stretch/>
        </p:blipFill>
        <p:spPr>
          <a:xfrm>
            <a:off x="20" y="10"/>
            <a:ext cx="12191980" cy="6857990"/>
          </a:xfrm>
          <a:prstGeom prst="rect">
            <a:avLst/>
          </a:prstGeom>
        </p:spPr>
      </p:pic>
      <p:sp>
        <p:nvSpPr>
          <p:cNvPr id="10"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78163879-A19C-AB4A-BD58-5FE4F8B6E0A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CN" altLang="en-US" b="1" dirty="0">
                <a:solidFill>
                  <a:srgbClr val="FF0000"/>
                </a:solidFill>
                <a:latin typeface="Microsoft JhengHei" panose="020B0604030504040204" pitchFamily="34" charset="-120"/>
                <a:ea typeface="Microsoft JhengHei" panose="020B0604030504040204" pitchFamily="34" charset="-120"/>
              </a:rPr>
              <a:t>點選公務機關違反利用他人個資刑事責任</a:t>
            </a:r>
            <a:endParaRPr kumimoji="1" lang="en-US" altLang="zh-TW" b="1" dirty="0">
              <a:solidFill>
                <a:srgbClr val="FF0000"/>
              </a:solidFill>
              <a:latin typeface="Microsoft JhengHei" panose="020B0604030504040204" pitchFamily="34" charset="-120"/>
              <a:ea typeface="Microsoft JhengHei" panose="020B0604030504040204" pitchFamily="34" charset="-120"/>
            </a:endParaRP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233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 xmlns:a16="http://schemas.microsoft.com/office/drawing/2014/main" id="{69156C83-78B2-F144-80B2-BB51AB3F9A21}"/>
              </a:ext>
            </a:extLst>
          </p:cNvPr>
          <p:cNvPicPr>
            <a:picLocks noGrp="1" noChangeAspect="1"/>
          </p:cNvPicPr>
          <p:nvPr>
            <p:ph idx="1"/>
          </p:nvPr>
        </p:nvPicPr>
        <p:blipFill rotWithShape="1">
          <a:blip r:embed="rId2"/>
          <a:srcRect r="18223" b="1"/>
          <a:stretch/>
        </p:blipFill>
        <p:spPr>
          <a:xfrm>
            <a:off x="20" y="10"/>
            <a:ext cx="12191980" cy="6857990"/>
          </a:xfrm>
          <a:prstGeom prst="rect">
            <a:avLst/>
          </a:prstGeom>
        </p:spPr>
      </p:pic>
      <p:sp>
        <p:nvSpPr>
          <p:cNvPr id="10"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396D8907-7528-D747-AE0F-02ADECDE9B5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CN" altLang="en-US" b="1" dirty="0">
                <a:solidFill>
                  <a:srgbClr val="FF0000"/>
                </a:solidFill>
                <a:latin typeface="Microsoft JhengHei" panose="020B0604030504040204" pitchFamily="34" charset="-120"/>
                <a:ea typeface="Microsoft JhengHei" panose="020B0604030504040204" pitchFamily="34" charset="-120"/>
              </a:rPr>
              <a:t>點選「個人資料保護法第</a:t>
            </a:r>
            <a:r>
              <a:rPr kumimoji="1" lang="en-US" altLang="zh-CN" b="1" dirty="0">
                <a:solidFill>
                  <a:srgbClr val="FF0000"/>
                </a:solidFill>
                <a:latin typeface="Microsoft JhengHei" panose="020B0604030504040204" pitchFamily="34" charset="-120"/>
                <a:ea typeface="Microsoft JhengHei" panose="020B0604030504040204" pitchFamily="34" charset="-120"/>
              </a:rPr>
              <a:t>16</a:t>
            </a:r>
            <a:r>
              <a:rPr kumimoji="1" lang="zh-CN" altLang="en-US" b="1" dirty="0">
                <a:solidFill>
                  <a:srgbClr val="FF0000"/>
                </a:solidFill>
                <a:latin typeface="Microsoft JhengHei" panose="020B0604030504040204" pitchFamily="34" charset="-120"/>
                <a:ea typeface="Microsoft JhengHei" panose="020B0604030504040204" pitchFamily="34" charset="-120"/>
              </a:rPr>
              <a:t>條」並查看內文</a:t>
            </a:r>
            <a:endParaRPr kumimoji="1" lang="en-US" altLang="zh-TW" b="1" dirty="0">
              <a:solidFill>
                <a:srgbClr val="FF0000"/>
              </a:solidFill>
              <a:latin typeface="Microsoft JhengHei" panose="020B0604030504040204" pitchFamily="34" charset="-120"/>
              <a:ea typeface="Microsoft JhengHei" panose="020B0604030504040204" pitchFamily="34" charset="-120"/>
            </a:endParaRP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549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內容版面配置區 4" descr="一張含有 文字, 報紙, 室外 的圖片&#10;&#10;自動產生的描述">
            <a:extLst>
              <a:ext uri="{FF2B5EF4-FFF2-40B4-BE49-F238E27FC236}">
                <a16:creationId xmlns="" xmlns:a16="http://schemas.microsoft.com/office/drawing/2014/main" id="{C95B72FB-810B-D748-A456-D4F45D0B91AF}"/>
              </a:ext>
            </a:extLst>
          </p:cNvPr>
          <p:cNvPicPr>
            <a:picLocks noGrp="1" noChangeAspect="1"/>
          </p:cNvPicPr>
          <p:nvPr>
            <p:ph idx="1"/>
          </p:nvPr>
        </p:nvPicPr>
        <p:blipFill rotWithShape="1">
          <a:blip r:embed="rId2">
            <a:alphaModFix amt="50000"/>
            <a:extLst/>
          </a:blip>
          <a:srcRect/>
          <a:stretch/>
        </p:blipFill>
        <p:spPr>
          <a:xfrm>
            <a:off x="20" y="1"/>
            <a:ext cx="12191980" cy="6857999"/>
          </a:xfrm>
          <a:prstGeom prst="rect">
            <a:avLst/>
          </a:prstGeom>
        </p:spPr>
      </p:pic>
      <p:sp>
        <p:nvSpPr>
          <p:cNvPr id="2" name="標題 1">
            <a:extLst>
              <a:ext uri="{FF2B5EF4-FFF2-40B4-BE49-F238E27FC236}">
                <a16:creationId xmlns="" xmlns:a16="http://schemas.microsoft.com/office/drawing/2014/main" id="{F25FA600-95EA-4B48-B799-AA14DB54CA16}"/>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kumimoji="1" lang="zh-TW" altLang="en-US" sz="6000" b="1" u="sng" dirty="0">
                <a:solidFill>
                  <a:srgbClr val="FFFFFF"/>
                </a:solidFill>
                <a:latin typeface="Microsoft JhengHei" panose="020B0604030504040204" pitchFamily="34" charset="-120"/>
                <a:ea typeface="Microsoft JhengHei" panose="020B0604030504040204" pitchFamily="34" charset="-120"/>
              </a:rPr>
              <a:t>真偽難辨：</a:t>
            </a:r>
            <a:r>
              <a:rPr kumimoji="1" lang="en-US" altLang="zh-TW" sz="6000" b="1" u="sng" dirty="0">
                <a:solidFill>
                  <a:srgbClr val="FFFFFF"/>
                </a:solidFill>
                <a:latin typeface="Microsoft JhengHei" panose="020B0604030504040204" pitchFamily="34" charset="-120"/>
                <a:ea typeface="Microsoft JhengHei" panose="020B0604030504040204" pitchFamily="34" charset="-120"/>
              </a:rPr>
              <a:t/>
            </a:r>
            <a:br>
              <a:rPr kumimoji="1" lang="en-US" altLang="zh-TW" sz="6000" b="1" u="sng" dirty="0">
                <a:solidFill>
                  <a:srgbClr val="FFFFFF"/>
                </a:solidFill>
                <a:latin typeface="Microsoft JhengHei" panose="020B0604030504040204" pitchFamily="34" charset="-120"/>
                <a:ea typeface="Microsoft JhengHei" panose="020B0604030504040204" pitchFamily="34" charset="-120"/>
              </a:rPr>
            </a:br>
            <a:r>
              <a:rPr kumimoji="1" lang="zh-TW" altLang="en-US" sz="6000" b="1" u="sng" dirty="0">
                <a:solidFill>
                  <a:srgbClr val="FFFFFF"/>
                </a:solidFill>
                <a:latin typeface="Microsoft JhengHei" panose="020B0604030504040204" pitchFamily="34" charset="-120"/>
                <a:ea typeface="Microsoft JhengHei" panose="020B0604030504040204" pitchFamily="34" charset="-120"/>
              </a:rPr>
              <a:t>假新聞與反送中事件</a:t>
            </a:r>
          </a:p>
        </p:txBody>
      </p:sp>
    </p:spTree>
    <p:extLst>
      <p:ext uri="{BB962C8B-B14F-4D97-AF65-F5344CB8AC3E}">
        <p14:creationId xmlns:p14="http://schemas.microsoft.com/office/powerpoint/2010/main" val="2450373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8B98440F-CF20-D740-93CE-4AFF5FBFCA27}"/>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kumimoji="1" lang="en-US" altLang="zh-TW" sz="4800" kern="1200">
                <a:solidFill>
                  <a:srgbClr val="FFFFFF"/>
                </a:solidFill>
                <a:latin typeface="+mj-lt"/>
                <a:ea typeface="+mj-ea"/>
                <a:cs typeface="+mj-cs"/>
              </a:rPr>
              <a:t>8/11</a:t>
            </a:r>
            <a:r>
              <a:rPr kumimoji="1" lang="zh-CN" altLang="en-US" sz="4800" kern="1200">
                <a:solidFill>
                  <a:srgbClr val="FFFFFF"/>
                </a:solidFill>
                <a:latin typeface="+mj-lt"/>
                <a:ea typeface="+mj-ea"/>
                <a:cs typeface="+mj-cs"/>
              </a:rPr>
              <a:t>爆眼事件</a:t>
            </a:r>
            <a:endParaRPr kumimoji="1" lang="en-US" altLang="zh-TW" sz="4800" kern="1200">
              <a:solidFill>
                <a:srgbClr val="FFFFFF"/>
              </a:solidFill>
              <a:latin typeface="+mj-lt"/>
              <a:ea typeface="+mj-ea"/>
              <a:cs typeface="+mj-cs"/>
            </a:endParaRPr>
          </a:p>
        </p:txBody>
      </p:sp>
      <p:cxnSp>
        <p:nvCxnSpPr>
          <p:cNvPr id="14" name="Straight Connector 11">
            <a:extLst>
              <a:ext uri="{FF2B5EF4-FFF2-40B4-BE49-F238E27FC236}">
                <a16:creationId xmlns=""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圖片 4" descr="一張含有 個人, 服飾 的圖片&#10;&#10;自動產生的描述">
            <a:extLst>
              <a:ext uri="{FF2B5EF4-FFF2-40B4-BE49-F238E27FC236}">
                <a16:creationId xmlns="" xmlns:a16="http://schemas.microsoft.com/office/drawing/2014/main" id="{B2B9D6F3-35D3-AB4E-A923-89A3739A3473}"/>
              </a:ext>
            </a:extLst>
          </p:cNvPr>
          <p:cNvPicPr>
            <a:picLocks noChangeAspect="1"/>
          </p:cNvPicPr>
          <p:nvPr/>
        </p:nvPicPr>
        <p:blipFill>
          <a:blip r:embed="rId2"/>
          <a:stretch>
            <a:fillRect/>
          </a:stretch>
        </p:blipFill>
        <p:spPr>
          <a:xfrm>
            <a:off x="5153822" y="1245725"/>
            <a:ext cx="6553545" cy="4374491"/>
          </a:xfrm>
          <a:prstGeom prst="rect">
            <a:avLst/>
          </a:prstGeom>
        </p:spPr>
      </p:pic>
    </p:spTree>
    <p:extLst>
      <p:ext uri="{BB962C8B-B14F-4D97-AF65-F5344CB8AC3E}">
        <p14:creationId xmlns:p14="http://schemas.microsoft.com/office/powerpoint/2010/main" val="1397480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19">
            <a:extLst>
              <a:ext uri="{FF2B5EF4-FFF2-40B4-BE49-F238E27FC236}">
                <a16:creationId xmlns="" xmlns:a16="http://schemas.microsoft.com/office/drawing/2014/main" id="{1C740E87-A8F0-4398-BD6C-D1849A8B4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3F4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圖片 12" descr="一張含有 文字 的圖片&#10;&#10;自動產生的描述">
            <a:extLst>
              <a:ext uri="{FF2B5EF4-FFF2-40B4-BE49-F238E27FC236}">
                <a16:creationId xmlns="" xmlns:a16="http://schemas.microsoft.com/office/drawing/2014/main" id="{EF4F5972-9EA0-8D46-9C13-5AD8D09771DB}"/>
              </a:ext>
            </a:extLst>
          </p:cNvPr>
          <p:cNvPicPr>
            <a:picLocks noChangeAspect="1"/>
          </p:cNvPicPr>
          <p:nvPr/>
        </p:nvPicPr>
        <p:blipFill rotWithShape="1">
          <a:blip r:embed="rId3"/>
          <a:srcRect t="1162" r="-3" b="-3"/>
          <a:stretch/>
        </p:blipFill>
        <p:spPr>
          <a:xfrm>
            <a:off x="1" y="-1"/>
            <a:ext cx="4059079" cy="6858000"/>
          </a:xfrm>
          <a:prstGeom prst="rect">
            <a:avLst/>
          </a:prstGeom>
        </p:spPr>
      </p:pic>
      <p:pic>
        <p:nvPicPr>
          <p:cNvPr id="5" name="圖片 4" descr="一張含有 室內, 個人 的圖片&#10;&#10;自動產生的描述">
            <a:extLst>
              <a:ext uri="{FF2B5EF4-FFF2-40B4-BE49-F238E27FC236}">
                <a16:creationId xmlns="" xmlns:a16="http://schemas.microsoft.com/office/drawing/2014/main" id="{5A2113D3-681F-DD49-A832-6128D255AA4B}"/>
              </a:ext>
            </a:extLst>
          </p:cNvPr>
          <p:cNvPicPr>
            <a:picLocks noChangeAspect="1"/>
          </p:cNvPicPr>
          <p:nvPr/>
        </p:nvPicPr>
        <p:blipFill rotWithShape="1">
          <a:blip r:embed="rId4"/>
          <a:srcRect t="15169" r="1" b="4113"/>
          <a:stretch/>
        </p:blipFill>
        <p:spPr>
          <a:xfrm>
            <a:off x="4170073" y="-5378"/>
            <a:ext cx="8021926" cy="3383280"/>
          </a:xfrm>
          <a:prstGeom prst="rect">
            <a:avLst/>
          </a:prstGeom>
        </p:spPr>
      </p:pic>
      <p:pic>
        <p:nvPicPr>
          <p:cNvPr id="7" name="圖片 6" descr="一張含有 螢幕擷取畫面 的圖片&#10;&#10;自動產生的描述">
            <a:extLst>
              <a:ext uri="{FF2B5EF4-FFF2-40B4-BE49-F238E27FC236}">
                <a16:creationId xmlns="" xmlns:a16="http://schemas.microsoft.com/office/drawing/2014/main" id="{D3F02F1F-C8DC-AD4F-915C-AF8E6655D3BB}"/>
              </a:ext>
            </a:extLst>
          </p:cNvPr>
          <p:cNvPicPr>
            <a:picLocks noChangeAspect="1"/>
          </p:cNvPicPr>
          <p:nvPr/>
        </p:nvPicPr>
        <p:blipFill rotWithShape="1">
          <a:blip r:embed="rId5"/>
          <a:srcRect t="10347" r="1" b="7360"/>
          <a:stretch/>
        </p:blipFill>
        <p:spPr>
          <a:xfrm>
            <a:off x="4170075" y="3474720"/>
            <a:ext cx="8021926" cy="3383279"/>
          </a:xfrm>
          <a:prstGeom prst="rect">
            <a:avLst/>
          </a:prstGeom>
        </p:spPr>
      </p:pic>
      <p:pic>
        <p:nvPicPr>
          <p:cNvPr id="15" name="圖片 14" descr="一張含有 個人 的圖片&#10;&#10;自動產生的描述">
            <a:extLst>
              <a:ext uri="{FF2B5EF4-FFF2-40B4-BE49-F238E27FC236}">
                <a16:creationId xmlns="" xmlns:a16="http://schemas.microsoft.com/office/drawing/2014/main" id="{D1AC6D7C-FF67-6240-9355-66A3E115E372}"/>
              </a:ext>
            </a:extLst>
          </p:cNvPr>
          <p:cNvPicPr>
            <a:picLocks noChangeAspect="1"/>
          </p:cNvPicPr>
          <p:nvPr/>
        </p:nvPicPr>
        <p:blipFill rotWithShape="1">
          <a:blip r:embed="rId6"/>
          <a:srcRect r="21196" b="-1"/>
          <a:stretch/>
        </p:blipFill>
        <p:spPr>
          <a:xfrm>
            <a:off x="2417555" y="1116390"/>
            <a:ext cx="6479701" cy="4625220"/>
          </a:xfrm>
          <a:prstGeom prst="rect">
            <a:avLst/>
          </a:prstGeom>
          <a:ln w="152400">
            <a:solidFill>
              <a:srgbClr val="FFFFFF"/>
            </a:solidFill>
            <a:miter lim="800000"/>
          </a:ln>
        </p:spPr>
      </p:pic>
      <p:sp>
        <p:nvSpPr>
          <p:cNvPr id="23" name="文字方塊 22">
            <a:extLst>
              <a:ext uri="{FF2B5EF4-FFF2-40B4-BE49-F238E27FC236}">
                <a16:creationId xmlns="" xmlns:a16="http://schemas.microsoft.com/office/drawing/2014/main" id="{7EFB5250-BF27-EF4B-9FA0-DBFC5B9361CF}"/>
              </a:ext>
            </a:extLst>
          </p:cNvPr>
          <p:cNvSpPr txBox="1"/>
          <p:nvPr/>
        </p:nvSpPr>
        <p:spPr>
          <a:xfrm rot="1566623">
            <a:off x="2601759" y="3071796"/>
            <a:ext cx="7503743" cy="1569660"/>
          </a:xfrm>
          <a:prstGeom prst="rect">
            <a:avLst/>
          </a:prstGeom>
          <a:solidFill>
            <a:schemeClr val="bg1"/>
          </a:solidFill>
        </p:spPr>
        <p:txBody>
          <a:bodyPr wrap="square" rtlCol="0">
            <a:spAutoFit/>
          </a:bodyPr>
          <a:lstStyle/>
          <a:p>
            <a:r>
              <a:rPr kumimoji="1" lang="zh-TW" altLang="en-US" sz="9600" b="1" dirty="0">
                <a:solidFill>
                  <a:srgbClr val="FF0000"/>
                </a:solidFill>
                <a:latin typeface="Microsoft JhengHei" panose="020B0604030504040204" pitchFamily="34" charset="-120"/>
                <a:ea typeface="Microsoft JhengHei" panose="020B0604030504040204" pitchFamily="34" charset="-120"/>
              </a:rPr>
              <a:t>你信哪一個？</a:t>
            </a:r>
          </a:p>
        </p:txBody>
      </p:sp>
    </p:spTree>
    <p:extLst>
      <p:ext uri="{BB962C8B-B14F-4D97-AF65-F5344CB8AC3E}">
        <p14:creationId xmlns:p14="http://schemas.microsoft.com/office/powerpoint/2010/main" val="112299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 calcmode="lin" valueType="num">
                                      <p:cBhvr>
                                        <p:cTn id="24" dur="1000" fill="hold"/>
                                        <p:tgtEl>
                                          <p:spTgt spid="23"/>
                                        </p:tgtEl>
                                        <p:attrNameLst>
                                          <p:attrName>style.rotation</p:attrName>
                                        </p:attrNameLst>
                                      </p:cBhvr>
                                      <p:tavLst>
                                        <p:tav tm="0">
                                          <p:val>
                                            <p:fltVal val="90"/>
                                          </p:val>
                                        </p:tav>
                                        <p:tav tm="100000">
                                          <p:val>
                                            <p:fltVal val="0"/>
                                          </p:val>
                                        </p:tav>
                                      </p:tavLst>
                                    </p:anim>
                                    <p:animEffect transition="in" filter="fade">
                                      <p:cBhvr>
                                        <p:cTn id="2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5A92BC41-5AE1-432E-87C7-12BF9E03D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8135" y="476778"/>
            <a:ext cx="7212450" cy="5920653"/>
          </a:xfrm>
          <a:prstGeom prst="rect">
            <a:avLst/>
          </a:prstGeom>
          <a:solidFill>
            <a:srgbClr val="5937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標題 1">
            <a:extLst>
              <a:ext uri="{FF2B5EF4-FFF2-40B4-BE49-F238E27FC236}">
                <a16:creationId xmlns="" xmlns:a16="http://schemas.microsoft.com/office/drawing/2014/main" id="{BD8C5C2C-6BFE-B64B-81AB-648B4B556076}"/>
              </a:ext>
            </a:extLst>
          </p:cNvPr>
          <p:cNvSpPr>
            <a:spLocks noGrp="1"/>
          </p:cNvSpPr>
          <p:nvPr>
            <p:ph type="title"/>
          </p:nvPr>
        </p:nvSpPr>
        <p:spPr>
          <a:xfrm>
            <a:off x="1118215" y="1179095"/>
            <a:ext cx="5956353" cy="3404488"/>
          </a:xfrm>
        </p:spPr>
        <p:txBody>
          <a:bodyPr vert="horz" lIns="91440" tIns="45720" rIns="91440" bIns="45720" rtlCol="0" anchor="b">
            <a:normAutofit/>
          </a:bodyPr>
          <a:lstStyle/>
          <a:p>
            <a:pPr algn="r"/>
            <a:r>
              <a:rPr kumimoji="1" lang="en-US" altLang="zh-TW" sz="4800">
                <a:solidFill>
                  <a:srgbClr val="FFFFFF"/>
                </a:solidFill>
              </a:rPr>
              <a:t>7/22</a:t>
            </a:r>
            <a:r>
              <a:rPr kumimoji="1" lang="zh-CN" altLang="en-US" sz="4800">
                <a:solidFill>
                  <a:srgbClr val="FFFFFF"/>
                </a:solidFill>
              </a:rPr>
              <a:t>元朗事件</a:t>
            </a:r>
            <a:endParaRPr kumimoji="1" lang="en-US" altLang="zh-TW" sz="4800">
              <a:solidFill>
                <a:srgbClr val="FFFFFF"/>
              </a:solidFill>
            </a:endParaRPr>
          </a:p>
        </p:txBody>
      </p:sp>
      <p:cxnSp>
        <p:nvCxnSpPr>
          <p:cNvPr id="19" name="Straight Connector 18">
            <a:extLst>
              <a:ext uri="{FF2B5EF4-FFF2-40B4-BE49-F238E27FC236}">
                <a16:creationId xmlns="" xmlns:a16="http://schemas.microsoft.com/office/drawing/2014/main" id="{DC0E1208-0B30-4396-AE7C-AEBFFAEE66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270985"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圖片 4" descr="一張含有 個人, 室內, 地板, 牆 的圖片&#10;&#10;自動產生的描述">
            <a:extLst>
              <a:ext uri="{FF2B5EF4-FFF2-40B4-BE49-F238E27FC236}">
                <a16:creationId xmlns="" xmlns:a16="http://schemas.microsoft.com/office/drawing/2014/main" id="{3905A848-19D6-C044-90F1-1A3A6ED9C1C6}"/>
              </a:ext>
            </a:extLst>
          </p:cNvPr>
          <p:cNvPicPr>
            <a:picLocks noChangeAspect="1"/>
          </p:cNvPicPr>
          <p:nvPr/>
        </p:nvPicPr>
        <p:blipFill rotWithShape="1">
          <a:blip r:embed="rId2"/>
          <a:srcRect r="1" b="3478"/>
          <a:stretch/>
        </p:blipFill>
        <p:spPr>
          <a:xfrm>
            <a:off x="7851452" y="476777"/>
            <a:ext cx="3864383" cy="5920653"/>
          </a:xfrm>
          <a:prstGeom prst="rect">
            <a:avLst/>
          </a:prstGeom>
        </p:spPr>
      </p:pic>
    </p:spTree>
    <p:extLst>
      <p:ext uri="{BB962C8B-B14F-4D97-AF65-F5344CB8AC3E}">
        <p14:creationId xmlns:p14="http://schemas.microsoft.com/office/powerpoint/2010/main" val="2848056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一張含有 文字, 報紙 的圖片&#10;&#10;自動產生的描述">
            <a:extLst>
              <a:ext uri="{FF2B5EF4-FFF2-40B4-BE49-F238E27FC236}">
                <a16:creationId xmlns="" xmlns:a16="http://schemas.microsoft.com/office/drawing/2014/main" id="{67C4EB3E-A880-2041-AED8-8B731D642888}"/>
              </a:ext>
            </a:extLst>
          </p:cNvPr>
          <p:cNvPicPr>
            <a:picLocks noChangeAspect="1"/>
          </p:cNvPicPr>
          <p:nvPr/>
        </p:nvPicPr>
        <p:blipFill rotWithShape="1">
          <a:blip r:embed="rId3"/>
          <a:srcRect t="27310" r="-3" b="18937"/>
          <a:stretch/>
        </p:blipFill>
        <p:spPr>
          <a:xfrm>
            <a:off x="6141718" y="3489159"/>
            <a:ext cx="5728548" cy="3079194"/>
          </a:xfrm>
          <a:prstGeom prst="rect">
            <a:avLst/>
          </a:prstGeom>
        </p:spPr>
      </p:pic>
      <p:pic>
        <p:nvPicPr>
          <p:cNvPr id="9" name="圖片 8" descr="一張含有 報紙, 文字 的圖片&#10;&#10;自動產生的描述">
            <a:extLst>
              <a:ext uri="{FF2B5EF4-FFF2-40B4-BE49-F238E27FC236}">
                <a16:creationId xmlns="" xmlns:a16="http://schemas.microsoft.com/office/drawing/2014/main" id="{8E80B298-343B-9240-91E6-4B4B6F8BA65C}"/>
              </a:ext>
            </a:extLst>
          </p:cNvPr>
          <p:cNvPicPr>
            <a:picLocks noChangeAspect="1"/>
          </p:cNvPicPr>
          <p:nvPr/>
        </p:nvPicPr>
        <p:blipFill rotWithShape="1">
          <a:blip r:embed="rId4"/>
          <a:srcRect t="3443" r="-3" b="37325"/>
          <a:stretch/>
        </p:blipFill>
        <p:spPr>
          <a:xfrm>
            <a:off x="321729" y="3489159"/>
            <a:ext cx="5728547" cy="3079194"/>
          </a:xfrm>
          <a:prstGeom prst="rect">
            <a:avLst/>
          </a:prstGeom>
        </p:spPr>
      </p:pic>
      <p:pic>
        <p:nvPicPr>
          <p:cNvPr id="7" name="圖片 6" descr="一張含有 報紙, 個人, 文字, 室內 的圖片&#10;&#10;自動產生的描述">
            <a:extLst>
              <a:ext uri="{FF2B5EF4-FFF2-40B4-BE49-F238E27FC236}">
                <a16:creationId xmlns="" xmlns:a16="http://schemas.microsoft.com/office/drawing/2014/main" id="{9DA3F659-4EBF-8A4B-87DF-A67753DEB6E8}"/>
              </a:ext>
            </a:extLst>
          </p:cNvPr>
          <p:cNvPicPr>
            <a:picLocks noChangeAspect="1"/>
          </p:cNvPicPr>
          <p:nvPr/>
        </p:nvPicPr>
        <p:blipFill rotWithShape="1">
          <a:blip r:embed="rId5"/>
          <a:srcRect l="1770" r="-3" b="-3"/>
          <a:stretch/>
        </p:blipFill>
        <p:spPr>
          <a:xfrm>
            <a:off x="6141718" y="321730"/>
            <a:ext cx="5728548" cy="3047107"/>
          </a:xfrm>
          <a:prstGeom prst="rect">
            <a:avLst/>
          </a:prstGeom>
        </p:spPr>
      </p:pic>
      <p:pic>
        <p:nvPicPr>
          <p:cNvPr id="5" name="圖片 4" descr="一張含有 個人, 室內, 坐 的圖片&#10;&#10;自動產生的描述">
            <a:extLst>
              <a:ext uri="{FF2B5EF4-FFF2-40B4-BE49-F238E27FC236}">
                <a16:creationId xmlns="" xmlns:a16="http://schemas.microsoft.com/office/drawing/2014/main" id="{D6F76FFE-509A-6543-B8AD-7D56E4AAFA00}"/>
              </a:ext>
            </a:extLst>
          </p:cNvPr>
          <p:cNvPicPr>
            <a:picLocks noChangeAspect="1"/>
          </p:cNvPicPr>
          <p:nvPr/>
        </p:nvPicPr>
        <p:blipFill rotWithShape="1">
          <a:blip r:embed="rId6"/>
          <a:srcRect r="-3" b="5435"/>
          <a:stretch/>
        </p:blipFill>
        <p:spPr>
          <a:xfrm>
            <a:off x="321730" y="321731"/>
            <a:ext cx="5728547" cy="3047107"/>
          </a:xfrm>
          <a:prstGeom prst="rect">
            <a:avLst/>
          </a:prstGeom>
        </p:spPr>
      </p:pic>
      <p:sp>
        <p:nvSpPr>
          <p:cNvPr id="12" name="文字方塊 11">
            <a:extLst>
              <a:ext uri="{FF2B5EF4-FFF2-40B4-BE49-F238E27FC236}">
                <a16:creationId xmlns="" xmlns:a16="http://schemas.microsoft.com/office/drawing/2014/main" id="{3D087BE7-681E-8B4F-81BF-6133C8942232}"/>
              </a:ext>
            </a:extLst>
          </p:cNvPr>
          <p:cNvSpPr txBox="1"/>
          <p:nvPr/>
        </p:nvSpPr>
        <p:spPr>
          <a:xfrm rot="1566623">
            <a:off x="2601759" y="3071796"/>
            <a:ext cx="7503743" cy="1569660"/>
          </a:xfrm>
          <a:prstGeom prst="rect">
            <a:avLst/>
          </a:prstGeom>
          <a:solidFill>
            <a:schemeClr val="bg1"/>
          </a:solidFill>
        </p:spPr>
        <p:txBody>
          <a:bodyPr wrap="square" rtlCol="0">
            <a:spAutoFit/>
          </a:bodyPr>
          <a:lstStyle/>
          <a:p>
            <a:r>
              <a:rPr kumimoji="1" lang="zh-TW" altLang="en-US" sz="9600" b="1" dirty="0">
                <a:solidFill>
                  <a:srgbClr val="FF0000"/>
                </a:solidFill>
                <a:latin typeface="Microsoft JhengHei" panose="020B0604030504040204" pitchFamily="34" charset="-120"/>
                <a:ea typeface="Microsoft JhengHei" panose="020B0604030504040204" pitchFamily="34" charset="-120"/>
              </a:rPr>
              <a:t>你信哪一個？</a:t>
            </a:r>
          </a:p>
        </p:txBody>
      </p:sp>
    </p:spTree>
    <p:extLst>
      <p:ext uri="{BB962C8B-B14F-4D97-AF65-F5344CB8AC3E}">
        <p14:creationId xmlns:p14="http://schemas.microsoft.com/office/powerpoint/2010/main" val="256085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style.rotation</p:attrName>
                                        </p:attrNameLst>
                                      </p:cBhvr>
                                      <p:tavLst>
                                        <p:tav tm="0">
                                          <p:val>
                                            <p:fltVal val="90"/>
                                          </p:val>
                                        </p:tav>
                                        <p:tav tm="100000">
                                          <p:val>
                                            <p:fltVal val="0"/>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8B6668ED-4B32-6E40-B28C-C215819A8FEF}"/>
              </a:ext>
            </a:extLst>
          </p:cNvPr>
          <p:cNvSpPr>
            <a:spLocks noGrp="1"/>
          </p:cNvSpPr>
          <p:nvPr>
            <p:ph type="title"/>
          </p:nvPr>
        </p:nvSpPr>
        <p:spPr>
          <a:xfrm>
            <a:off x="7859437" y="957695"/>
            <a:ext cx="3494362" cy="4930246"/>
          </a:xfrm>
        </p:spPr>
        <p:txBody>
          <a:bodyPr>
            <a:normAutofit/>
          </a:bodyPr>
          <a:lstStyle/>
          <a:p>
            <a:pPr algn="r"/>
            <a:r>
              <a:rPr kumimoji="1" lang="zh-TW" altLang="en-US" b="1" dirty="0">
                <a:solidFill>
                  <a:schemeClr val="accent1"/>
                </a:solidFill>
                <a:latin typeface="Microsoft JhengHei" panose="020B0604030504040204" pitchFamily="34" charset="-120"/>
                <a:ea typeface="Microsoft JhengHei" panose="020B0604030504040204" pitchFamily="34" charset="-120"/>
              </a:rPr>
              <a:t>法規速查王</a:t>
            </a:r>
          </a:p>
        </p:txBody>
      </p:sp>
      <p:sp>
        <p:nvSpPr>
          <p:cNvPr id="3" name="內容版面配置區 2">
            <a:extLst>
              <a:ext uri="{FF2B5EF4-FFF2-40B4-BE49-F238E27FC236}">
                <a16:creationId xmlns="" xmlns:a16="http://schemas.microsoft.com/office/drawing/2014/main" id="{1A998DE2-A6B7-E342-A44E-4B80B09B4DEF}"/>
              </a:ext>
            </a:extLst>
          </p:cNvPr>
          <p:cNvSpPr>
            <a:spLocks noGrp="1"/>
          </p:cNvSpPr>
          <p:nvPr>
            <p:ph idx="1"/>
          </p:nvPr>
        </p:nvSpPr>
        <p:spPr>
          <a:xfrm>
            <a:off x="857266" y="963877"/>
            <a:ext cx="6377769" cy="4930246"/>
          </a:xfrm>
        </p:spPr>
        <p:txBody>
          <a:bodyPr anchor="ctr">
            <a:normAutofit/>
          </a:bodyPr>
          <a:lstStyle/>
          <a:p>
            <a:r>
              <a:rPr kumimoji="1" lang="zh-TW" altLang="en-US" sz="3200" dirty="0">
                <a:latin typeface="Microsoft JhengHei" panose="020B0604030504040204" pitchFamily="34" charset="-120"/>
                <a:ea typeface="Microsoft JhengHei" panose="020B0604030504040204" pitchFamily="34" charset="-120"/>
              </a:rPr>
              <a:t>以上的新聞或下標方式可能適用我國的哪些法規？</a:t>
            </a:r>
            <a:endParaRPr kumimoji="1" lang="en-US" altLang="zh-TW" sz="3200" dirty="0">
              <a:latin typeface="Microsoft JhengHei" panose="020B0604030504040204" pitchFamily="34" charset="-120"/>
              <a:ea typeface="Microsoft JhengHei" panose="020B0604030504040204" pitchFamily="34" charset="-120"/>
            </a:endParaRPr>
          </a:p>
          <a:p>
            <a:pPr lvl="1"/>
            <a:r>
              <a:rPr kumimoji="1" lang="zh-CN" altLang="en-US" sz="2800" dirty="0">
                <a:solidFill>
                  <a:srgbClr val="FF0000"/>
                </a:solidFill>
                <a:latin typeface="Microsoft JhengHei" panose="020B0604030504040204" pitchFamily="34" charset="-120"/>
                <a:ea typeface="Microsoft JhengHei" panose="020B0604030504040204" pitchFamily="34" charset="-120"/>
              </a:rPr>
              <a:t>解答：</a:t>
            </a:r>
            <a:r>
              <a:rPr kumimoji="1" lang="en-US" altLang="zh-TW" sz="2800" dirty="0">
                <a:solidFill>
                  <a:srgbClr val="FF0000"/>
                </a:solidFill>
                <a:latin typeface="Microsoft JhengHei" panose="020B0604030504040204" pitchFamily="34" charset="-120"/>
                <a:ea typeface="Microsoft JhengHei" panose="020B0604030504040204" pitchFamily="34" charset="-120"/>
              </a:rPr>
              <a:t>《</a:t>
            </a:r>
            <a:r>
              <a:rPr kumimoji="1" lang="zh-CN" altLang="en-US" sz="2800" dirty="0">
                <a:solidFill>
                  <a:srgbClr val="FF0000"/>
                </a:solidFill>
                <a:latin typeface="Microsoft JhengHei" panose="020B0604030504040204" pitchFamily="34" charset="-120"/>
                <a:ea typeface="Microsoft JhengHei" panose="020B0604030504040204" pitchFamily="34" charset="-120"/>
              </a:rPr>
              <a:t>刑法</a:t>
            </a:r>
            <a:r>
              <a:rPr kumimoji="1" lang="en-US" altLang="zh-TW" sz="2800" dirty="0">
                <a:solidFill>
                  <a:srgbClr val="FF0000"/>
                </a:solidFill>
                <a:latin typeface="Microsoft JhengHei" panose="020B0604030504040204" pitchFamily="34" charset="-120"/>
                <a:ea typeface="Microsoft JhengHei" panose="020B0604030504040204" pitchFamily="34" charset="-120"/>
              </a:rPr>
              <a:t>》</a:t>
            </a:r>
            <a:r>
              <a:rPr kumimoji="1" lang="zh-CN" altLang="en-US" sz="2800" dirty="0">
                <a:solidFill>
                  <a:srgbClr val="FF0000"/>
                </a:solidFill>
                <a:latin typeface="Microsoft JhengHei" panose="020B0604030504040204" pitchFamily="34" charset="-120"/>
                <a:ea typeface="Microsoft JhengHei" panose="020B0604030504040204" pitchFamily="34" charset="-120"/>
              </a:rPr>
              <a:t>妨害名譽罪、</a:t>
            </a:r>
            <a:r>
              <a:rPr kumimoji="1" lang="en-US" altLang="zh-TW" sz="2800" dirty="0">
                <a:solidFill>
                  <a:srgbClr val="FF0000"/>
                </a:solidFill>
                <a:latin typeface="Microsoft JhengHei" panose="020B0604030504040204" pitchFamily="34" charset="-120"/>
                <a:ea typeface="Microsoft JhengHei" panose="020B0604030504040204" pitchFamily="34" charset="-120"/>
              </a:rPr>
              <a:t>《</a:t>
            </a:r>
            <a:r>
              <a:rPr kumimoji="1" lang="zh-CN" altLang="en-US" sz="2800" dirty="0">
                <a:solidFill>
                  <a:srgbClr val="FF0000"/>
                </a:solidFill>
                <a:latin typeface="Microsoft JhengHei" panose="020B0604030504040204" pitchFamily="34" charset="-120"/>
                <a:ea typeface="Microsoft JhengHei" panose="020B0604030504040204" pitchFamily="34" charset="-120"/>
              </a:rPr>
              <a:t>衛星廣播電視法</a:t>
            </a:r>
            <a:r>
              <a:rPr kumimoji="1" lang="en-US" altLang="zh-TW" sz="2800" dirty="0">
                <a:solidFill>
                  <a:srgbClr val="FF0000"/>
                </a:solidFill>
                <a:latin typeface="Microsoft JhengHei" panose="020B0604030504040204" pitchFamily="34" charset="-120"/>
                <a:ea typeface="Microsoft JhengHei" panose="020B0604030504040204" pitchFamily="34" charset="-120"/>
              </a:rPr>
              <a:t>》</a:t>
            </a:r>
            <a:r>
              <a:rPr kumimoji="1" lang="zh-TW" altLang="en-US" sz="2800" dirty="0">
                <a:solidFill>
                  <a:srgbClr val="FF0000"/>
                </a:solidFill>
                <a:latin typeface="Microsoft JhengHei" panose="020B0604030504040204" pitchFamily="34" charset="-120"/>
                <a:ea typeface="Microsoft JhengHei" panose="020B0604030504040204" pitchFamily="34" charset="-120"/>
              </a:rPr>
              <a:t>、</a:t>
            </a:r>
            <a:r>
              <a:rPr kumimoji="1" lang="en-US" altLang="zh-TW" sz="2800" dirty="0">
                <a:solidFill>
                  <a:srgbClr val="FF0000"/>
                </a:solidFill>
                <a:latin typeface="Microsoft JhengHei" panose="020B0604030504040204" pitchFamily="34" charset="-120"/>
                <a:ea typeface="Microsoft JhengHei" panose="020B0604030504040204" pitchFamily="34" charset="-120"/>
              </a:rPr>
              <a:t>《</a:t>
            </a:r>
            <a:r>
              <a:rPr kumimoji="1" lang="zh-CN" altLang="en-US" sz="2800" dirty="0">
                <a:solidFill>
                  <a:srgbClr val="FF0000"/>
                </a:solidFill>
                <a:latin typeface="Microsoft JhengHei" panose="020B0604030504040204" pitchFamily="34" charset="-120"/>
                <a:ea typeface="Microsoft JhengHei" panose="020B0604030504040204" pitchFamily="34" charset="-120"/>
              </a:rPr>
              <a:t>社會秩序維護法</a:t>
            </a:r>
            <a:r>
              <a:rPr kumimoji="1" lang="en-US" altLang="zh-TW" sz="2800" dirty="0">
                <a:solidFill>
                  <a:srgbClr val="FF0000"/>
                </a:solidFill>
                <a:latin typeface="Microsoft JhengHei" panose="020B0604030504040204" pitchFamily="34" charset="-120"/>
                <a:ea typeface="Microsoft JhengHei" panose="020B0604030504040204" pitchFamily="34" charset="-120"/>
              </a:rPr>
              <a:t>》</a:t>
            </a:r>
            <a:endParaRPr kumimoji="1" lang="en-US" altLang="zh-CN" sz="2800" dirty="0">
              <a:solidFill>
                <a:srgbClr val="FF0000"/>
              </a:solidFill>
              <a:latin typeface="Microsoft JhengHei" panose="020B0604030504040204" pitchFamily="34" charset="-120"/>
              <a:ea typeface="Microsoft JhengHei" panose="020B0604030504040204" pitchFamily="34" charset="-120"/>
            </a:endParaRPr>
          </a:p>
          <a:p>
            <a:endParaRPr kumimoji="1" lang="en-US" altLang="zh-CN" sz="2400" dirty="0">
              <a:latin typeface="Microsoft JhengHei" panose="020B0604030504040204" pitchFamily="34" charset="-120"/>
              <a:ea typeface="Microsoft JhengHei" panose="020B0604030504040204" pitchFamily="34" charset="-120"/>
            </a:endParaRPr>
          </a:p>
          <a:p>
            <a:r>
              <a:rPr kumimoji="1" lang="zh-CN" altLang="en-US" sz="3200" dirty="0">
                <a:latin typeface="Microsoft JhengHei" panose="020B0604030504040204" pitchFamily="34" charset="-120"/>
                <a:ea typeface="Microsoft JhengHei" panose="020B0604030504040204" pitchFamily="34" charset="-120"/>
              </a:rPr>
              <a:t>同一件事情，為何每間媒體報的方式不同？</a:t>
            </a:r>
            <a:endParaRPr kumimoji="1" lang="en-US" altLang="zh-TW" sz="3200" dirty="0">
              <a:latin typeface="Microsoft JhengHei" panose="020B0604030504040204" pitchFamily="34" charset="-120"/>
              <a:ea typeface="Microsoft JhengHei" panose="020B0604030504040204" pitchFamily="34" charset="-120"/>
            </a:endParaRPr>
          </a:p>
          <a:p>
            <a:endParaRPr kumimoji="1" lang="en-US" altLang="zh-TW" sz="2400" dirty="0">
              <a:latin typeface="Microsoft JhengHei" panose="020B0604030504040204" pitchFamily="34" charset="-120"/>
              <a:ea typeface="Microsoft JhengHei" panose="020B0604030504040204" pitchFamily="34" charset="-120"/>
            </a:endParaRPr>
          </a:p>
        </p:txBody>
      </p:sp>
      <p:cxnSp>
        <p:nvCxnSpPr>
          <p:cNvPr id="10" name="Straight Connector 9">
            <a:extLst>
              <a:ext uri="{FF2B5EF4-FFF2-40B4-BE49-F238E27FC236}">
                <a16:creationId xmlns=""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548571" y="2209249"/>
            <a:ext cx="0" cy="250664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0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報紙, 室外 的圖片&#10;&#10;自動產生的描述">
            <a:extLst>
              <a:ext uri="{FF2B5EF4-FFF2-40B4-BE49-F238E27FC236}">
                <a16:creationId xmlns="" xmlns:a16="http://schemas.microsoft.com/office/drawing/2014/main" id="{0FC7C1D1-3FEE-2847-AB8D-211A008980E1}"/>
              </a:ext>
            </a:extLst>
          </p:cNvPr>
          <p:cNvPicPr>
            <a:picLocks noChangeAspect="1"/>
          </p:cNvPicPr>
          <p:nvPr/>
        </p:nvPicPr>
        <p:blipFill rotWithShape="1">
          <a:blip r:embed="rId2"/>
          <a:srcRect t="18781" b="13168"/>
          <a:stretch/>
        </p:blipFill>
        <p:spPr>
          <a:xfrm>
            <a:off x="-1" y="10"/>
            <a:ext cx="12192001" cy="4666928"/>
          </a:xfrm>
          <a:prstGeom prst="rect">
            <a:avLst/>
          </a:prstGeom>
        </p:spPr>
      </p:pic>
      <p:pic>
        <p:nvPicPr>
          <p:cNvPr id="14" name="Picture 9">
            <a:extLst>
              <a:ext uri="{FF2B5EF4-FFF2-40B4-BE49-F238E27FC236}">
                <a16:creationId xmlns="" xmlns:a16="http://schemas.microsoft.com/office/drawing/2014/main" id="{EE09A529-E47C-4634-BB98-0A9526C372B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Oval 11">
            <a:extLst>
              <a:ext uri="{FF2B5EF4-FFF2-40B4-BE49-F238E27FC236}">
                <a16:creationId xmlns="" xmlns:a16="http://schemas.microsoft.com/office/drawing/2014/main" id="{569C1A01-6FB5-43CE-ADCC-936728ACAC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523D9467-FFBA-CA47-AD6F-7CB2815CC3BD}"/>
              </a:ext>
            </a:extLst>
          </p:cNvPr>
          <p:cNvSpPr>
            <a:spLocks noGrp="1"/>
          </p:cNvSpPr>
          <p:nvPr>
            <p:ph type="title"/>
          </p:nvPr>
        </p:nvSpPr>
        <p:spPr>
          <a:xfrm>
            <a:off x="624114" y="4551037"/>
            <a:ext cx="5202666" cy="1509931"/>
          </a:xfrm>
        </p:spPr>
        <p:txBody>
          <a:bodyPr>
            <a:normAutofit/>
          </a:bodyPr>
          <a:lstStyle/>
          <a:p>
            <a:r>
              <a:rPr kumimoji="1" lang="zh-TW" altLang="en-US" sz="4800" b="1" dirty="0">
                <a:solidFill>
                  <a:srgbClr val="000000"/>
                </a:solidFill>
                <a:latin typeface="Microsoft JhengHei" panose="020B0604030504040204" pitchFamily="34" charset="-120"/>
                <a:ea typeface="Microsoft JhengHei" panose="020B0604030504040204" pitchFamily="34" charset="-120"/>
              </a:rPr>
              <a:t>真偽難辨：</a:t>
            </a:r>
            <a:r>
              <a:rPr kumimoji="1" lang="en-US" altLang="zh-TW" sz="4800" b="1" dirty="0">
                <a:solidFill>
                  <a:srgbClr val="000000"/>
                </a:solidFill>
                <a:latin typeface="Microsoft JhengHei" panose="020B0604030504040204" pitchFamily="34" charset="-120"/>
                <a:ea typeface="Microsoft JhengHei" panose="020B0604030504040204" pitchFamily="34" charset="-120"/>
              </a:rPr>
              <a:t/>
            </a:r>
            <a:br>
              <a:rPr kumimoji="1" lang="en-US" altLang="zh-TW" sz="4800" b="1" dirty="0">
                <a:solidFill>
                  <a:srgbClr val="000000"/>
                </a:solidFill>
                <a:latin typeface="Microsoft JhengHei" panose="020B0604030504040204" pitchFamily="34" charset="-120"/>
                <a:ea typeface="Microsoft JhengHei" panose="020B0604030504040204" pitchFamily="34" charset="-120"/>
              </a:rPr>
            </a:br>
            <a:r>
              <a:rPr kumimoji="1" lang="zh-TW" altLang="en-US" sz="4800" b="1" dirty="0">
                <a:solidFill>
                  <a:srgbClr val="000000"/>
                </a:solidFill>
                <a:latin typeface="Microsoft JhengHei" panose="020B0604030504040204" pitchFamily="34" charset="-120"/>
                <a:ea typeface="Microsoft JhengHei" panose="020B0604030504040204" pitchFamily="34" charset="-120"/>
              </a:rPr>
              <a:t>台灣的假新聞事件</a:t>
            </a:r>
          </a:p>
        </p:txBody>
      </p:sp>
      <p:sp>
        <p:nvSpPr>
          <p:cNvPr id="3" name="內容版面配置區 2">
            <a:extLst>
              <a:ext uri="{FF2B5EF4-FFF2-40B4-BE49-F238E27FC236}">
                <a16:creationId xmlns="" xmlns:a16="http://schemas.microsoft.com/office/drawing/2014/main" id="{FE888C96-4D46-094D-BD18-71E7E932E5A4}"/>
              </a:ext>
            </a:extLst>
          </p:cNvPr>
          <p:cNvSpPr>
            <a:spLocks noGrp="1"/>
          </p:cNvSpPr>
          <p:nvPr>
            <p:ph idx="1"/>
          </p:nvPr>
        </p:nvSpPr>
        <p:spPr>
          <a:xfrm>
            <a:off x="6193992" y="5091289"/>
            <a:ext cx="5373893" cy="969683"/>
          </a:xfrm>
        </p:spPr>
        <p:txBody>
          <a:bodyPr anchor="ctr">
            <a:normAutofit lnSpcReduction="10000"/>
          </a:bodyPr>
          <a:lstStyle/>
          <a:p>
            <a:r>
              <a:rPr kumimoji="1" lang="zh-TW" altLang="en-US" b="1" dirty="0">
                <a:solidFill>
                  <a:srgbClr val="000000"/>
                </a:solidFill>
                <a:latin typeface="Microsoft JhengHei" panose="020B0604030504040204" pitchFamily="34" charset="-120"/>
                <a:ea typeface="Microsoft JhengHei" panose="020B0604030504040204" pitchFamily="34" charset="-120"/>
              </a:rPr>
              <a:t>關西國際機場</a:t>
            </a:r>
            <a:r>
              <a:rPr kumimoji="1" lang="en-US" altLang="zh-TW" b="1" dirty="0">
                <a:solidFill>
                  <a:srgbClr val="000000"/>
                </a:solidFill>
                <a:latin typeface="Microsoft JhengHei" panose="020B0604030504040204" pitchFamily="34" charset="-120"/>
                <a:ea typeface="Microsoft JhengHei" panose="020B0604030504040204" pitchFamily="34" charset="-120"/>
              </a:rPr>
              <a:t>-</a:t>
            </a:r>
            <a:r>
              <a:rPr kumimoji="1" lang="zh-CN" altLang="en-US" b="1" dirty="0">
                <a:solidFill>
                  <a:srgbClr val="000000"/>
                </a:solidFill>
                <a:latin typeface="Microsoft JhengHei" panose="020B0604030504040204" pitchFamily="34" charset="-120"/>
                <a:ea typeface="Microsoft JhengHei" panose="020B0604030504040204" pitchFamily="34" charset="-120"/>
              </a:rPr>
              <a:t>蘇啟誠自殺事件</a:t>
            </a:r>
            <a:endParaRPr kumimoji="1" lang="en-US" altLang="zh-CN" b="1" dirty="0">
              <a:solidFill>
                <a:srgbClr val="000000"/>
              </a:solidFill>
              <a:latin typeface="Microsoft JhengHei" panose="020B0604030504040204" pitchFamily="34" charset="-120"/>
              <a:ea typeface="Microsoft JhengHei" panose="020B0604030504040204" pitchFamily="34" charset="-120"/>
            </a:endParaRPr>
          </a:p>
          <a:p>
            <a:r>
              <a:rPr kumimoji="1" lang="en-US" altLang="zh-CN" b="1" dirty="0">
                <a:solidFill>
                  <a:srgbClr val="000000"/>
                </a:solidFill>
                <a:latin typeface="Microsoft JhengHei" panose="020B0604030504040204" pitchFamily="34" charset="-120"/>
                <a:ea typeface="Microsoft JhengHei" panose="020B0604030504040204" pitchFamily="34" charset="-120"/>
              </a:rPr>
              <a:t>200</a:t>
            </a:r>
            <a:r>
              <a:rPr kumimoji="1" lang="zh-CN" altLang="en-US" b="1" dirty="0">
                <a:solidFill>
                  <a:srgbClr val="000000"/>
                </a:solidFill>
                <a:latin typeface="Microsoft JhengHei" panose="020B0604030504040204" pitchFamily="34" charset="-120"/>
                <a:ea typeface="Microsoft JhengHei" panose="020B0604030504040204" pitchFamily="34" charset="-120"/>
              </a:rPr>
              <a:t>萬的文旦丟曾文溪</a:t>
            </a:r>
            <a:endParaRPr kumimoji="1" lang="en-US" altLang="zh-CN" b="1" dirty="0">
              <a:solidFill>
                <a:srgbClr val="000000"/>
              </a:solidFill>
              <a:latin typeface="Microsoft JhengHei" panose="020B0604030504040204" pitchFamily="34" charset="-120"/>
              <a:ea typeface="Microsoft JhengHei" panose="020B0604030504040204" pitchFamily="34" charset="-120"/>
            </a:endParaRPr>
          </a:p>
          <a:p>
            <a:endParaRPr kumimoji="1" lang="zh-TW" altLang="en-US" b="1" dirty="0">
              <a:solidFill>
                <a:srgbClr val="0000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757281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紅色, 牆, 建築物, 浴室 的圖片&#10;&#10;自動產生的描述">
            <a:extLst>
              <a:ext uri="{FF2B5EF4-FFF2-40B4-BE49-F238E27FC236}">
                <a16:creationId xmlns="" xmlns:a16="http://schemas.microsoft.com/office/drawing/2014/main" id="{0DCD338A-7DF6-564A-961B-7CF4A44DFD2E}"/>
              </a:ext>
            </a:extLst>
          </p:cNvPr>
          <p:cNvPicPr>
            <a:picLocks noChangeAspect="1"/>
          </p:cNvPicPr>
          <p:nvPr/>
        </p:nvPicPr>
        <p:blipFill>
          <a:blip r:embed="rId2">
            <a:alphaModFix amt="20000"/>
          </a:blip>
          <a:stretch>
            <a:fillRect/>
          </a:stretch>
        </p:blipFill>
        <p:spPr>
          <a:xfrm>
            <a:off x="-116114" y="5479"/>
            <a:ext cx="12308114" cy="6852521"/>
          </a:xfrm>
          <a:prstGeom prst="rect">
            <a:avLst/>
          </a:prstGeom>
        </p:spPr>
      </p:pic>
      <p:sp>
        <p:nvSpPr>
          <p:cNvPr id="4" name="橢圓 3">
            <a:extLst>
              <a:ext uri="{FF2B5EF4-FFF2-40B4-BE49-F238E27FC236}">
                <a16:creationId xmlns="" xmlns:a16="http://schemas.microsoft.com/office/drawing/2014/main" id="{840B97DA-60D9-B24A-9DE2-3B680520E856}"/>
              </a:ext>
            </a:extLst>
          </p:cNvPr>
          <p:cNvSpPr/>
          <p:nvPr/>
        </p:nvSpPr>
        <p:spPr>
          <a:xfrm>
            <a:off x="4600222" y="2040467"/>
            <a:ext cx="2991555" cy="27770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3200" b="1" dirty="0">
                <a:solidFill>
                  <a:schemeClr val="tx1"/>
                </a:solidFill>
                <a:latin typeface="Microsoft JhengHei" panose="020B0604030504040204" pitchFamily="34" charset="-120"/>
                <a:ea typeface="Microsoft JhengHei" panose="020B0604030504040204" pitchFamily="34" charset="-120"/>
              </a:rPr>
              <a:t>全國法規資料庫</a:t>
            </a:r>
          </a:p>
        </p:txBody>
      </p:sp>
      <p:sp>
        <p:nvSpPr>
          <p:cNvPr id="6" name="向右箭號 5">
            <a:extLst>
              <a:ext uri="{FF2B5EF4-FFF2-40B4-BE49-F238E27FC236}">
                <a16:creationId xmlns="" xmlns:a16="http://schemas.microsoft.com/office/drawing/2014/main" id="{36808D4A-4EB6-AE47-907D-2E719BA2F059}"/>
              </a:ext>
            </a:extLst>
          </p:cNvPr>
          <p:cNvSpPr/>
          <p:nvPr/>
        </p:nvSpPr>
        <p:spPr>
          <a:xfrm rot="10800000">
            <a:off x="1648177" y="2599266"/>
            <a:ext cx="2731911" cy="165946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chemeClr val="tx1"/>
              </a:solidFill>
            </a:endParaRPr>
          </a:p>
        </p:txBody>
      </p:sp>
      <p:sp>
        <p:nvSpPr>
          <p:cNvPr id="9" name="文字方塊 8">
            <a:extLst>
              <a:ext uri="{FF2B5EF4-FFF2-40B4-BE49-F238E27FC236}">
                <a16:creationId xmlns="" xmlns:a16="http://schemas.microsoft.com/office/drawing/2014/main" id="{E9CE4FD5-EC5D-F348-AA00-4CFE96826ADB}"/>
              </a:ext>
            </a:extLst>
          </p:cNvPr>
          <p:cNvSpPr txBox="1"/>
          <p:nvPr/>
        </p:nvSpPr>
        <p:spPr>
          <a:xfrm>
            <a:off x="2190044" y="3070577"/>
            <a:ext cx="2144889" cy="584775"/>
          </a:xfrm>
          <a:prstGeom prst="rect">
            <a:avLst/>
          </a:prstGeom>
          <a:noFill/>
        </p:spPr>
        <p:txBody>
          <a:bodyPr wrap="square" rtlCol="0">
            <a:spAutoFit/>
          </a:bodyPr>
          <a:lstStyle/>
          <a:p>
            <a:pPr algn="ctr"/>
            <a:r>
              <a:rPr kumimoji="1" lang="zh-TW" altLang="en-US" sz="3200" b="1" dirty="0">
                <a:latin typeface="Microsoft JhengHei" panose="020B0604030504040204" pitchFamily="34" charset="-120"/>
                <a:ea typeface="Microsoft JhengHei" panose="020B0604030504040204" pitchFamily="34" charset="-120"/>
              </a:rPr>
              <a:t>假新聞</a:t>
            </a:r>
          </a:p>
        </p:txBody>
      </p:sp>
      <p:sp>
        <p:nvSpPr>
          <p:cNvPr id="11" name="向右箭號 10">
            <a:extLst>
              <a:ext uri="{FF2B5EF4-FFF2-40B4-BE49-F238E27FC236}">
                <a16:creationId xmlns="" xmlns:a16="http://schemas.microsoft.com/office/drawing/2014/main" id="{3F87018C-68A7-1B4C-A4DC-94610FDF4D51}"/>
              </a:ext>
            </a:extLst>
          </p:cNvPr>
          <p:cNvSpPr/>
          <p:nvPr/>
        </p:nvSpPr>
        <p:spPr>
          <a:xfrm>
            <a:off x="7913510" y="2599266"/>
            <a:ext cx="2630313" cy="160866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3200" b="1" dirty="0">
                <a:solidFill>
                  <a:schemeClr val="tx1"/>
                </a:solidFill>
                <a:latin typeface="Microsoft JhengHei" panose="020B0604030504040204" pitchFamily="34" charset="-120"/>
                <a:ea typeface="Microsoft JhengHei" panose="020B0604030504040204" pitchFamily="34" charset="-120"/>
              </a:rPr>
              <a:t>網路霸凌</a:t>
            </a:r>
          </a:p>
        </p:txBody>
      </p:sp>
    </p:spTree>
    <p:extLst>
      <p:ext uri="{BB962C8B-B14F-4D97-AF65-F5344CB8AC3E}">
        <p14:creationId xmlns:p14="http://schemas.microsoft.com/office/powerpoint/2010/main" val="3316837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內容版面配置區 18" descr="一張含有 室外, 天空, 水, 雪 的圖片&#10;&#10;自動產生的描述">
            <a:extLst>
              <a:ext uri="{FF2B5EF4-FFF2-40B4-BE49-F238E27FC236}">
                <a16:creationId xmlns="" xmlns:a16="http://schemas.microsoft.com/office/drawing/2014/main" id="{3BAB0496-85D0-8247-8B3B-11540DEB9175}"/>
              </a:ext>
            </a:extLst>
          </p:cNvPr>
          <p:cNvPicPr>
            <a:picLocks noChangeAspect="1"/>
          </p:cNvPicPr>
          <p:nvPr/>
        </p:nvPicPr>
        <p:blipFill rotWithShape="1">
          <a:blip r:embed="rId2">
            <a:alphaModFix/>
            <a:extLst/>
          </a:blip>
          <a:srcRect t="5559" r="-2" b="-2"/>
          <a:stretch/>
        </p:blipFill>
        <p:spPr>
          <a:xfrm>
            <a:off x="6083786" y="-168318"/>
            <a:ext cx="6261330" cy="3932313"/>
          </a:xfrm>
          <a:prstGeom prst="rect">
            <a:avLst/>
          </a:prstGeom>
          <a:effectLst>
            <a:softEdge rad="533400"/>
          </a:effectLst>
        </p:spPr>
      </p:pic>
      <p:pic>
        <p:nvPicPr>
          <p:cNvPr id="8" name="內容版面配置區 3" descr="一張含有 個人, 男人, 簾, 音樂 的圖片&#10;&#10;自動產生的描述">
            <a:extLst>
              <a:ext uri="{FF2B5EF4-FFF2-40B4-BE49-F238E27FC236}">
                <a16:creationId xmlns="" xmlns:a16="http://schemas.microsoft.com/office/drawing/2014/main" id="{F8889BBE-2B75-C244-8D54-8DC2B67339F5}"/>
              </a:ext>
            </a:extLst>
          </p:cNvPr>
          <p:cNvPicPr>
            <a:picLocks noChangeAspect="1"/>
          </p:cNvPicPr>
          <p:nvPr/>
        </p:nvPicPr>
        <p:blipFill rotWithShape="1">
          <a:blip r:embed="rId3">
            <a:extLst>
              <a:ext uri="{28A0092B-C50C-407E-A947-70E740481C1C}">
                <a14:useLocalDpi xmlns:a14="http://schemas.microsoft.com/office/drawing/2010/main" val="0"/>
              </a:ext>
            </a:extLst>
          </a:blip>
          <a:srcRect r="816"/>
          <a:stretch/>
        </p:blipFill>
        <p:spPr>
          <a:xfrm>
            <a:off x="6089904" y="2487168"/>
            <a:ext cx="6263640" cy="4215384"/>
          </a:xfrm>
          <a:prstGeom prst="rect">
            <a:avLst/>
          </a:prstGeom>
          <a:effectLst>
            <a:softEdge rad="533400"/>
          </a:effectLst>
        </p:spPr>
      </p:pic>
      <p:pic>
        <p:nvPicPr>
          <p:cNvPr id="64" name="Picture 25">
            <a:extLst>
              <a:ext uri="{FF2B5EF4-FFF2-40B4-BE49-F238E27FC236}">
                <a16:creationId xmlns="" xmlns:a16="http://schemas.microsoft.com/office/drawing/2014/main" id="{22901FED-4FC9-4ED5-8123-C98BCD1616B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 xmlns:a16="http://schemas.microsoft.com/office/drawing/2014/main" id="{DAF880C0-E6BD-2846-9A0B-F298F4EF46D9}"/>
              </a:ext>
            </a:extLst>
          </p:cNvPr>
          <p:cNvSpPr>
            <a:spLocks noGrp="1"/>
          </p:cNvSpPr>
          <p:nvPr>
            <p:ph type="title"/>
          </p:nvPr>
        </p:nvSpPr>
        <p:spPr>
          <a:xfrm>
            <a:off x="421175" y="261159"/>
            <a:ext cx="5832870" cy="1311664"/>
          </a:xfrm>
        </p:spPr>
        <p:txBody>
          <a:bodyPr>
            <a:normAutofit/>
          </a:bodyPr>
          <a:lstStyle/>
          <a:p>
            <a:r>
              <a:rPr kumimoji="1" lang="zh-TW" altLang="en-US" sz="4000" b="1" dirty="0">
                <a:solidFill>
                  <a:srgbClr val="000000"/>
                </a:solidFill>
                <a:latin typeface="Microsoft JhengHei" panose="020B0604030504040204" pitchFamily="34" charset="-120"/>
                <a:ea typeface="Microsoft JhengHei" panose="020B0604030504040204" pitchFamily="34" charset="-120"/>
              </a:rPr>
              <a:t>假新聞</a:t>
            </a:r>
            <a:r>
              <a:rPr kumimoji="1" lang="en-US" altLang="zh-TW" sz="4000" b="1" dirty="0">
                <a:solidFill>
                  <a:srgbClr val="000000"/>
                </a:solidFill>
                <a:latin typeface="Microsoft JhengHei" panose="020B0604030504040204" pitchFamily="34" charset="-120"/>
                <a:ea typeface="Microsoft JhengHei" panose="020B0604030504040204" pitchFamily="34" charset="-120"/>
              </a:rPr>
              <a:t>…</a:t>
            </a:r>
            <a:r>
              <a:rPr kumimoji="1" lang="zh-CN" altLang="en-US" sz="4000" b="1" dirty="0">
                <a:solidFill>
                  <a:srgbClr val="000000"/>
                </a:solidFill>
                <a:latin typeface="Microsoft JhengHei" panose="020B0604030504040204" pitchFamily="34" charset="-120"/>
                <a:ea typeface="Microsoft JhengHei" panose="020B0604030504040204" pitchFamily="34" charset="-120"/>
              </a:rPr>
              <a:t>害死一名外交官</a:t>
            </a:r>
            <a:endParaRPr kumimoji="1" lang="zh-TW" altLang="en-US" sz="4000" b="1" dirty="0">
              <a:solidFill>
                <a:srgbClr val="000000"/>
              </a:solidFill>
              <a:latin typeface="Microsoft JhengHei" panose="020B0604030504040204" pitchFamily="34" charset="-120"/>
              <a:ea typeface="Microsoft JhengHei" panose="020B0604030504040204" pitchFamily="34" charset="-120"/>
            </a:endParaRPr>
          </a:p>
        </p:txBody>
      </p:sp>
      <p:sp>
        <p:nvSpPr>
          <p:cNvPr id="65" name="Content Placeholder 22">
            <a:extLst>
              <a:ext uri="{FF2B5EF4-FFF2-40B4-BE49-F238E27FC236}">
                <a16:creationId xmlns="" xmlns:a16="http://schemas.microsoft.com/office/drawing/2014/main" id="{5DA16532-562A-4165-A1F6-AF31900BE299}"/>
              </a:ext>
            </a:extLst>
          </p:cNvPr>
          <p:cNvSpPr>
            <a:spLocks noGrp="1"/>
          </p:cNvSpPr>
          <p:nvPr>
            <p:ph idx="1"/>
          </p:nvPr>
        </p:nvSpPr>
        <p:spPr>
          <a:xfrm>
            <a:off x="527957" y="1563242"/>
            <a:ext cx="5449048" cy="4401506"/>
          </a:xfrm>
        </p:spPr>
        <p:txBody>
          <a:bodyPr anchor="ctr">
            <a:noAutofit/>
          </a:bodyPr>
          <a:lstStyle/>
          <a:p>
            <a:r>
              <a:rPr lang="zh-TW" altLang="en-US" dirty="0">
                <a:latin typeface="Microsoft JhengHei" panose="020B0604030504040204" pitchFamily="34" charset="-120"/>
                <a:ea typeface="Microsoft JhengHei" panose="020B0604030504040204" pitchFamily="34" charset="-120"/>
              </a:rPr>
              <a:t>駐日外交官大阪辦事處長蘇啟誠在</a:t>
            </a:r>
            <a:r>
              <a:rPr lang="en-US" altLang="zh-TW" dirty="0">
                <a:latin typeface="Microsoft JhengHei" panose="020B0604030504040204" pitchFamily="34" charset="-120"/>
                <a:ea typeface="Microsoft JhengHei" panose="020B0604030504040204" pitchFamily="34" charset="-120"/>
              </a:rPr>
              <a:t>9</a:t>
            </a:r>
            <a:r>
              <a:rPr lang="zh-TW" altLang="en-US" dirty="0">
                <a:latin typeface="Microsoft JhengHei" panose="020B0604030504040204" pitchFamily="34" charset="-120"/>
                <a:ea typeface="Microsoft JhengHei" panose="020B0604030504040204" pitchFamily="34" charset="-120"/>
              </a:rPr>
              <a:t>月份於大阪家中自殺身亡。</a:t>
            </a:r>
            <a:r>
              <a:rPr lang="zh-TW" altLang="en-US" dirty="0">
                <a:solidFill>
                  <a:srgbClr val="C00000"/>
                </a:solidFill>
                <a:latin typeface="Microsoft JhengHei" panose="020B0604030504040204" pitchFamily="34" charset="-120"/>
                <a:ea typeface="Microsoft JhengHei" panose="020B0604030504040204" pitchFamily="34" charset="-120"/>
              </a:rPr>
              <a:t>遺書中提到在關西機場因風災關閉期間，對於滯留台灣旅客的處理遭受批判，讓他深感痛苦。</a:t>
            </a:r>
            <a:endParaRPr lang="en-US" altLang="zh-TW" dirty="0">
              <a:solidFill>
                <a:srgbClr val="C00000"/>
              </a:solidFill>
              <a:latin typeface="Microsoft JhengHei" panose="020B0604030504040204" pitchFamily="34" charset="-120"/>
              <a:ea typeface="Microsoft JhengHei" panose="020B0604030504040204" pitchFamily="34" charset="-120"/>
            </a:endParaRPr>
          </a:p>
          <a:p>
            <a:endParaRPr kumimoji="1" lang="zh-TW" altLang="en-US" dirty="0">
              <a:latin typeface="Microsoft JhengHei" panose="020B0604030504040204" pitchFamily="34" charset="-120"/>
              <a:ea typeface="Microsoft JhengHei" panose="020B0604030504040204" pitchFamily="34" charset="-120"/>
            </a:endParaRPr>
          </a:p>
          <a:p>
            <a:r>
              <a:rPr kumimoji="1" lang="en-US" altLang="zh-TW" dirty="0">
                <a:latin typeface="Microsoft JhengHei" panose="020B0604030504040204" pitchFamily="34" charset="-120"/>
                <a:ea typeface="Microsoft JhengHei" panose="020B0604030504040204" pitchFamily="34" charset="-120"/>
              </a:rPr>
              <a:t>1.</a:t>
            </a:r>
            <a:r>
              <a:rPr kumimoji="1" lang="zh-TW" altLang="en-US" dirty="0">
                <a:latin typeface="Microsoft JhengHei" panose="020B0604030504040204" pitchFamily="34" charset="-120"/>
                <a:ea typeface="Microsoft JhengHei" panose="020B0604030504040204" pitchFamily="34" charset="-120"/>
              </a:rPr>
              <a:t>中國動員巴士接送的假新聞。</a:t>
            </a:r>
            <a:endParaRPr kumimoji="1" lang="en-US" altLang="zh-TW" dirty="0">
              <a:latin typeface="Microsoft JhengHei" panose="020B0604030504040204" pitchFamily="34" charset="-120"/>
              <a:ea typeface="Microsoft JhengHei" panose="020B0604030504040204" pitchFamily="34" charset="-120"/>
            </a:endParaRPr>
          </a:p>
          <a:p>
            <a:r>
              <a:rPr kumimoji="1" lang="en-US" altLang="zh-TW" dirty="0">
                <a:latin typeface="Microsoft JhengHei" panose="020B0604030504040204" pitchFamily="34" charset="-120"/>
                <a:ea typeface="Microsoft JhengHei" panose="020B0604030504040204" pitchFamily="34" charset="-120"/>
              </a:rPr>
              <a:t>2.</a:t>
            </a:r>
            <a:r>
              <a:rPr kumimoji="1" lang="zh-TW" altLang="en-US" dirty="0">
                <a:latin typeface="Microsoft JhengHei" panose="020B0604030504040204" pitchFamily="34" charset="-120"/>
                <a:ea typeface="Microsoft JhengHei" panose="020B0604030504040204" pitchFamily="34" charset="-120"/>
              </a:rPr>
              <a:t>國人致電求救遭冷語對待。</a:t>
            </a:r>
            <a:endParaRPr kumimoji="1" lang="en-US" altLang="zh-TW" dirty="0">
              <a:latin typeface="Microsoft JhengHei" panose="020B0604030504040204" pitchFamily="34" charset="-120"/>
              <a:ea typeface="Microsoft JhengHei" panose="020B0604030504040204" pitchFamily="34" charset="-120"/>
            </a:endParaRPr>
          </a:p>
          <a:p>
            <a:r>
              <a:rPr kumimoji="1" lang="en-US" altLang="zh-TW" dirty="0">
                <a:latin typeface="Microsoft JhengHei" panose="020B0604030504040204" pitchFamily="34" charset="-120"/>
                <a:ea typeface="Microsoft JhengHei" panose="020B0604030504040204" pitchFamily="34" charset="-120"/>
              </a:rPr>
              <a:t>3.</a:t>
            </a:r>
            <a:r>
              <a:rPr kumimoji="1" lang="zh-TW" altLang="en-US" dirty="0">
                <a:latin typeface="Microsoft JhengHei" panose="020B0604030504040204" pitchFamily="34" charset="-120"/>
                <a:ea typeface="Microsoft JhengHei" panose="020B0604030504040204" pitchFamily="34" charset="-120"/>
              </a:rPr>
              <a:t>外傳可能遭懲處、背黑鍋。</a:t>
            </a:r>
            <a:endParaRPr kumimoji="1" lang="en-US" altLang="zh-TW" dirty="0">
              <a:latin typeface="Microsoft JhengHei" panose="020B0604030504040204" pitchFamily="34" charset="-120"/>
              <a:ea typeface="Microsoft JhengHei" panose="020B0604030504040204" pitchFamily="34" charset="-120"/>
            </a:endParaRPr>
          </a:p>
          <a:p>
            <a:endParaRPr lang="en-US" dirty="0">
              <a:solidFill>
                <a:srgbClr val="0000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62465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6">
            <a:extLst>
              <a:ext uri="{FF2B5EF4-FFF2-40B4-BE49-F238E27FC236}">
                <a16:creationId xmlns="" xmlns:a16="http://schemas.microsoft.com/office/drawing/2014/main" id="{14A2F755-5219-4C4E-9378-2C80BB08DF8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18">
            <a:extLst>
              <a:ext uri="{FF2B5EF4-FFF2-40B4-BE49-F238E27FC236}">
                <a16:creationId xmlns="" xmlns:a16="http://schemas.microsoft.com/office/drawing/2014/main" id="{9A87AD7E-457F-4836-8DDE-FFE0F00938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
          <a:xfrm>
            <a:off x="0"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標題 1">
            <a:extLst>
              <a:ext uri="{FF2B5EF4-FFF2-40B4-BE49-F238E27FC236}">
                <a16:creationId xmlns="" xmlns:a16="http://schemas.microsoft.com/office/drawing/2014/main" id="{07CD03E8-0DF3-204C-8C3F-D7027363FBA7}"/>
              </a:ext>
            </a:extLst>
          </p:cNvPr>
          <p:cNvSpPr>
            <a:spLocks noGrp="1"/>
          </p:cNvSpPr>
          <p:nvPr>
            <p:ph type="title"/>
          </p:nvPr>
        </p:nvSpPr>
        <p:spPr>
          <a:xfrm>
            <a:off x="960983" y="498143"/>
            <a:ext cx="10269613" cy="1278902"/>
          </a:xfrm>
        </p:spPr>
        <p:txBody>
          <a:bodyPr>
            <a:normAutofit/>
          </a:bodyPr>
          <a:lstStyle/>
          <a:p>
            <a:r>
              <a:rPr kumimoji="1" lang="zh-TW" altLang="en-US" b="1" dirty="0">
                <a:solidFill>
                  <a:schemeClr val="bg1"/>
                </a:solidFill>
              </a:rPr>
              <a:t>法規速查王</a:t>
            </a:r>
          </a:p>
        </p:txBody>
      </p:sp>
      <p:pic>
        <p:nvPicPr>
          <p:cNvPr id="7" name="Graphic 6">
            <a:extLst>
              <a:ext uri="{FF2B5EF4-FFF2-40B4-BE49-F238E27FC236}">
                <a16:creationId xmlns="" xmlns:a16="http://schemas.microsoft.com/office/drawing/2014/main" id="{057D7431-0920-42E7-AD9C-0EFB9493F4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91886" y="3015829"/>
            <a:ext cx="2603386" cy="2603386"/>
          </a:xfrm>
          <a:prstGeom prst="rect">
            <a:avLst/>
          </a:prstGeom>
          <a:effectLst/>
        </p:spPr>
      </p:pic>
      <p:sp>
        <p:nvSpPr>
          <p:cNvPr id="3" name="內容版面配置區 2">
            <a:extLst>
              <a:ext uri="{FF2B5EF4-FFF2-40B4-BE49-F238E27FC236}">
                <a16:creationId xmlns="" xmlns:a16="http://schemas.microsoft.com/office/drawing/2014/main" id="{8F130AF6-D158-404F-B622-8FF77A805ACA}"/>
              </a:ext>
            </a:extLst>
          </p:cNvPr>
          <p:cNvSpPr>
            <a:spLocks noGrp="1"/>
          </p:cNvSpPr>
          <p:nvPr>
            <p:ph idx="1"/>
          </p:nvPr>
        </p:nvSpPr>
        <p:spPr>
          <a:xfrm>
            <a:off x="3236686" y="2275188"/>
            <a:ext cx="8563428" cy="4444926"/>
          </a:xfrm>
        </p:spPr>
        <p:txBody>
          <a:bodyPr>
            <a:normAutofit fontScale="92500" lnSpcReduction="10000"/>
          </a:bodyPr>
          <a:lstStyle/>
          <a:p>
            <a:r>
              <a:rPr kumimoji="1" lang="zh-TW" altLang="en-US" sz="3200" dirty="0">
                <a:latin typeface="Microsoft JhengHei" panose="020B0604030504040204" pitchFamily="34" charset="-120"/>
                <a:ea typeface="Microsoft JhengHei" panose="020B0604030504040204" pitchFamily="34" charset="-120"/>
              </a:rPr>
              <a:t>如果颱風及機場淹水事件發生在台灣，政府也啟動災害防救措施。此時，散佈假消息</a:t>
            </a:r>
            <a:r>
              <a:rPr kumimoji="1" lang="zh-CN" altLang="en-US" sz="3200" dirty="0">
                <a:latin typeface="Microsoft JhengHei" panose="020B0604030504040204" pitchFamily="34" charset="-120"/>
                <a:ea typeface="Microsoft JhengHei" panose="020B0604030504040204" pitchFamily="34" charset="-120"/>
              </a:rPr>
              <a:t>之人</a:t>
            </a:r>
            <a:endParaRPr kumimoji="1" lang="en-US" altLang="zh-CN" sz="3200" dirty="0">
              <a:latin typeface="Microsoft JhengHei" panose="020B0604030504040204" pitchFamily="34" charset="-120"/>
              <a:ea typeface="Microsoft JhengHei" panose="020B0604030504040204" pitchFamily="34" charset="-120"/>
            </a:endParaRPr>
          </a:p>
          <a:p>
            <a:pPr lvl="1"/>
            <a:r>
              <a:rPr kumimoji="1" lang="zh-CN" altLang="en-US" sz="2800" dirty="0">
                <a:latin typeface="Microsoft JhengHei" panose="020B0604030504040204" pitchFamily="34" charset="-120"/>
                <a:ea typeface="Microsoft JhengHei" panose="020B0604030504040204" pitchFamily="34" charset="-120"/>
              </a:rPr>
              <a:t>可能違反哪一部法律？</a:t>
            </a:r>
            <a:endParaRPr kumimoji="1" lang="en-US" altLang="zh-CN" sz="2800" dirty="0">
              <a:latin typeface="Microsoft JhengHei" panose="020B0604030504040204" pitchFamily="34" charset="-120"/>
              <a:ea typeface="Microsoft JhengHei" panose="020B0604030504040204" pitchFamily="34" charset="-120"/>
            </a:endParaRPr>
          </a:p>
          <a:p>
            <a:pPr lvl="1"/>
            <a:r>
              <a:rPr kumimoji="1" lang="zh-CN" altLang="en-US" sz="2800" dirty="0">
                <a:latin typeface="Microsoft JhengHei" panose="020B0604030504040204" pitchFamily="34" charset="-120"/>
                <a:ea typeface="Microsoft JhengHei" panose="020B0604030504040204" pitchFamily="34" charset="-120"/>
              </a:rPr>
              <a:t>觸犯該法律的哪一條？</a:t>
            </a:r>
            <a:endParaRPr kumimoji="1" lang="en-US" altLang="zh-CN" sz="2800" dirty="0">
              <a:latin typeface="Microsoft JhengHei" panose="020B0604030504040204" pitchFamily="34" charset="-120"/>
              <a:ea typeface="Microsoft JhengHei" panose="020B0604030504040204" pitchFamily="34" charset="-120"/>
            </a:endParaRPr>
          </a:p>
          <a:p>
            <a:pPr lvl="1"/>
            <a:r>
              <a:rPr kumimoji="1" lang="zh-CN" altLang="en-US" sz="2800" dirty="0">
                <a:latin typeface="Microsoft JhengHei" panose="020B0604030504040204" pitchFamily="34" charset="-120"/>
                <a:ea typeface="Microsoft JhengHei" panose="020B0604030504040204" pitchFamily="34" charset="-120"/>
              </a:rPr>
              <a:t>可能會面臨何種處罰？</a:t>
            </a:r>
            <a:endParaRPr kumimoji="1" lang="en-US" altLang="zh-CN" sz="2800" dirty="0">
              <a:latin typeface="Microsoft JhengHei" panose="020B0604030504040204" pitchFamily="34" charset="-120"/>
              <a:ea typeface="Microsoft JhengHei" panose="020B0604030504040204" pitchFamily="34" charset="-120"/>
            </a:endParaRPr>
          </a:p>
          <a:p>
            <a:r>
              <a:rPr kumimoji="1" lang="zh-CN" altLang="en-US" sz="3200" dirty="0">
                <a:solidFill>
                  <a:srgbClr val="FF0000"/>
                </a:solidFill>
                <a:latin typeface="Microsoft JhengHei" panose="020B0604030504040204" pitchFamily="34" charset="-120"/>
                <a:ea typeface="Microsoft JhengHei" panose="020B0604030504040204" pitchFamily="34" charset="-120"/>
              </a:rPr>
              <a:t>解答：</a:t>
            </a:r>
            <a:endParaRPr kumimoji="1" lang="en-US" altLang="zh-CN" sz="3200" dirty="0">
              <a:solidFill>
                <a:srgbClr val="FF0000"/>
              </a:solidFill>
              <a:latin typeface="Microsoft JhengHei" panose="020B0604030504040204" pitchFamily="34" charset="-120"/>
              <a:ea typeface="Microsoft JhengHei" panose="020B0604030504040204" pitchFamily="34" charset="-120"/>
            </a:endParaRPr>
          </a:p>
          <a:p>
            <a:pPr lvl="1"/>
            <a:r>
              <a:rPr kumimoji="1" lang="zh-CN" altLang="en-US" sz="2800" dirty="0">
                <a:solidFill>
                  <a:srgbClr val="FF0000"/>
                </a:solidFill>
                <a:latin typeface="Microsoft JhengHei" panose="020B0604030504040204" pitchFamily="34" charset="-120"/>
                <a:ea typeface="Microsoft JhengHei" panose="020B0604030504040204" pitchFamily="34" charset="-120"/>
              </a:rPr>
              <a:t>災害防救法</a:t>
            </a:r>
            <a:endParaRPr kumimoji="1" lang="en-US" altLang="zh-CN" sz="2800" dirty="0">
              <a:solidFill>
                <a:srgbClr val="FF0000"/>
              </a:solidFill>
              <a:latin typeface="Microsoft JhengHei" panose="020B0604030504040204" pitchFamily="34" charset="-120"/>
              <a:ea typeface="Microsoft JhengHei" panose="020B0604030504040204" pitchFamily="34" charset="-120"/>
            </a:endParaRPr>
          </a:p>
          <a:p>
            <a:pPr lvl="1"/>
            <a:r>
              <a:rPr kumimoji="1" lang="zh-CN" altLang="en-US" sz="2800" dirty="0">
                <a:solidFill>
                  <a:srgbClr val="FF0000"/>
                </a:solidFill>
                <a:latin typeface="Microsoft JhengHei" panose="020B0604030504040204" pitchFamily="34" charset="-120"/>
                <a:ea typeface="Microsoft JhengHei" panose="020B0604030504040204" pitchFamily="34" charset="-120"/>
              </a:rPr>
              <a:t>第</a:t>
            </a:r>
            <a:r>
              <a:rPr kumimoji="1" lang="en-US" altLang="zh-CN" sz="2800" dirty="0">
                <a:solidFill>
                  <a:srgbClr val="FF0000"/>
                </a:solidFill>
                <a:latin typeface="Microsoft JhengHei" panose="020B0604030504040204" pitchFamily="34" charset="-120"/>
                <a:ea typeface="Microsoft JhengHei" panose="020B0604030504040204" pitchFamily="34" charset="-120"/>
              </a:rPr>
              <a:t>41</a:t>
            </a:r>
            <a:r>
              <a:rPr kumimoji="1" lang="zh-CN" altLang="en-US" sz="2800" dirty="0">
                <a:solidFill>
                  <a:srgbClr val="FF0000"/>
                </a:solidFill>
                <a:latin typeface="Microsoft JhengHei" panose="020B0604030504040204" pitchFamily="34" charset="-120"/>
                <a:ea typeface="Microsoft JhengHei" panose="020B0604030504040204" pitchFamily="34" charset="-120"/>
              </a:rPr>
              <a:t>條第</a:t>
            </a:r>
            <a:r>
              <a:rPr kumimoji="1" lang="en-US" altLang="zh-CN" sz="2800" dirty="0">
                <a:solidFill>
                  <a:srgbClr val="FF0000"/>
                </a:solidFill>
                <a:latin typeface="Microsoft JhengHei" panose="020B0604030504040204" pitchFamily="34" charset="-120"/>
                <a:ea typeface="Microsoft JhengHei" panose="020B0604030504040204" pitchFamily="34" charset="-120"/>
              </a:rPr>
              <a:t>2</a:t>
            </a:r>
            <a:r>
              <a:rPr kumimoji="1" lang="zh-CN" altLang="en-US" sz="2800" dirty="0">
                <a:solidFill>
                  <a:srgbClr val="FF0000"/>
                </a:solidFill>
                <a:latin typeface="Microsoft JhengHei" panose="020B0604030504040204" pitchFamily="34" charset="-120"/>
                <a:ea typeface="Microsoft JhengHei" panose="020B0604030504040204" pitchFamily="34" charset="-120"/>
              </a:rPr>
              <a:t>項</a:t>
            </a:r>
            <a:endParaRPr kumimoji="1" lang="en-US" altLang="zh-CN" sz="2800" dirty="0">
              <a:solidFill>
                <a:srgbClr val="FF0000"/>
              </a:solidFill>
              <a:latin typeface="Microsoft JhengHei" panose="020B0604030504040204" pitchFamily="34" charset="-120"/>
              <a:ea typeface="Microsoft JhengHei" panose="020B0604030504040204" pitchFamily="34" charset="-120"/>
            </a:endParaRPr>
          </a:p>
          <a:p>
            <a:pPr lvl="1"/>
            <a:r>
              <a:rPr kumimoji="1" lang="zh-TW" altLang="en-US" sz="2800" dirty="0">
                <a:solidFill>
                  <a:srgbClr val="FF0000"/>
                </a:solidFill>
                <a:latin typeface="Microsoft JhengHei" panose="020B0604030504040204" pitchFamily="34" charset="-120"/>
                <a:ea typeface="Microsoft JhengHei" panose="020B0604030504040204" pitchFamily="34" charset="-120"/>
              </a:rPr>
              <a:t>散播有關災害之謠言或不實訊息，足生損害於公眾或他人者，處三年以下有期徒刑、拘役或新臺幣一百萬元以下罰金。</a:t>
            </a:r>
            <a:endParaRPr kumimoji="1" lang="en-US" altLang="zh-TW" sz="2800" dirty="0">
              <a:solidFill>
                <a:srgbClr val="FF0000"/>
              </a:solidFill>
              <a:latin typeface="Microsoft JhengHei" panose="020B0604030504040204" pitchFamily="34" charset="-120"/>
              <a:ea typeface="Microsoft JhengHei" panose="020B0604030504040204" pitchFamily="34" charset="-120"/>
            </a:endParaRPr>
          </a:p>
          <a:p>
            <a:endParaRPr kumimoji="1" lang="zh-TW" altLang="en-US" sz="1500"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02690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個人, 學位服, 服飾 的圖片&#10;&#10;自動產生的描述">
            <a:extLst>
              <a:ext uri="{FF2B5EF4-FFF2-40B4-BE49-F238E27FC236}">
                <a16:creationId xmlns="" xmlns:a16="http://schemas.microsoft.com/office/drawing/2014/main" id="{2A1F89F3-8690-9846-A557-40AB2FD36595}"/>
              </a:ext>
            </a:extLst>
          </p:cNvPr>
          <p:cNvPicPr>
            <a:picLocks noGrp="1" noChangeAspect="1"/>
          </p:cNvPicPr>
          <p:nvPr>
            <p:ph idx="1"/>
          </p:nvPr>
        </p:nvPicPr>
        <p:blipFill rotWithShape="1">
          <a:blip r:embed="rId3"/>
          <a:srcRect b="22145"/>
          <a:stretch/>
        </p:blipFill>
        <p:spPr>
          <a:xfrm>
            <a:off x="20" y="10"/>
            <a:ext cx="12191980" cy="6857990"/>
          </a:xfrm>
          <a:prstGeom prst="rect">
            <a:avLst/>
          </a:prstGeom>
        </p:spPr>
      </p:pic>
    </p:spTree>
    <p:extLst>
      <p:ext uri="{BB962C8B-B14F-4D97-AF65-F5344CB8AC3E}">
        <p14:creationId xmlns:p14="http://schemas.microsoft.com/office/powerpoint/2010/main" val="113916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水果 的圖片&#10;&#10;自動產生的描述">
            <a:extLst>
              <a:ext uri="{FF2B5EF4-FFF2-40B4-BE49-F238E27FC236}">
                <a16:creationId xmlns="" xmlns:a16="http://schemas.microsoft.com/office/drawing/2014/main" id="{DDA42E9A-333E-2F4E-9198-F46E5DCC8B5C}"/>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520781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 xmlns:a16="http://schemas.microsoft.com/office/drawing/2014/main" id="{4A61AA70-9B8E-2046-984A-B9D3BC14F601}"/>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2068824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1D67AB2-28C3-2848-BBAD-4A154A1C9417}"/>
              </a:ext>
            </a:extLst>
          </p:cNvPr>
          <p:cNvSpPr>
            <a:spLocks noGrp="1"/>
          </p:cNvSpPr>
          <p:nvPr>
            <p:ph type="title"/>
          </p:nvPr>
        </p:nvSpPr>
        <p:spPr>
          <a:xfrm>
            <a:off x="1136428" y="627564"/>
            <a:ext cx="7474172" cy="1325563"/>
          </a:xfrm>
        </p:spPr>
        <p:txBody>
          <a:bodyPr>
            <a:normAutofit/>
          </a:bodyPr>
          <a:lstStyle/>
          <a:p>
            <a:r>
              <a:rPr kumimoji="1" lang="zh-TW" altLang="en-US" b="1" dirty="0">
                <a:latin typeface="Microsoft JhengHei" panose="020B0604030504040204" pitchFamily="34" charset="-120"/>
                <a:ea typeface="Microsoft JhengHei" panose="020B0604030504040204" pitchFamily="34" charset="-120"/>
              </a:rPr>
              <a:t>法規速查王</a:t>
            </a:r>
          </a:p>
        </p:txBody>
      </p:sp>
      <p:sp>
        <p:nvSpPr>
          <p:cNvPr id="3" name="內容版面配置區 2">
            <a:extLst>
              <a:ext uri="{FF2B5EF4-FFF2-40B4-BE49-F238E27FC236}">
                <a16:creationId xmlns="" xmlns:a16="http://schemas.microsoft.com/office/drawing/2014/main" id="{9077F4EC-CA64-C64B-AD44-01A3384B2099}"/>
              </a:ext>
            </a:extLst>
          </p:cNvPr>
          <p:cNvSpPr>
            <a:spLocks noGrp="1"/>
          </p:cNvSpPr>
          <p:nvPr>
            <p:ph idx="1"/>
          </p:nvPr>
        </p:nvSpPr>
        <p:spPr>
          <a:xfrm>
            <a:off x="1136429" y="1741714"/>
            <a:ext cx="7474171" cy="4673599"/>
          </a:xfrm>
        </p:spPr>
        <p:txBody>
          <a:bodyPr anchor="ctr">
            <a:normAutofit/>
          </a:bodyPr>
          <a:lstStyle/>
          <a:p>
            <a:r>
              <a:rPr kumimoji="1" lang="en-US" altLang="zh-TW" sz="3200" dirty="0">
                <a:latin typeface="Microsoft JhengHei" panose="020B0604030504040204" pitchFamily="34" charset="-120"/>
                <a:ea typeface="Microsoft JhengHei" panose="020B0604030504040204" pitchFamily="34" charset="-120"/>
              </a:rPr>
              <a:t>NCC</a:t>
            </a:r>
            <a:r>
              <a:rPr kumimoji="1" lang="zh-CN" altLang="en-US" sz="3200" dirty="0">
                <a:latin typeface="Microsoft JhengHei" panose="020B0604030504040204" pitchFamily="34" charset="-120"/>
                <a:ea typeface="Microsoft JhengHei" panose="020B0604030504040204" pitchFamily="34" charset="-120"/>
              </a:rPr>
              <a:t>依據何種法源裁罰該節目？請說明是其中的第幾條、法規條文。</a:t>
            </a:r>
            <a:endParaRPr kumimoji="1" lang="en-US" altLang="zh-CN" sz="3200" dirty="0">
              <a:latin typeface="Microsoft JhengHei" panose="020B0604030504040204" pitchFamily="34" charset="-120"/>
              <a:ea typeface="Microsoft JhengHei" panose="020B0604030504040204" pitchFamily="34" charset="-120"/>
            </a:endParaRPr>
          </a:p>
          <a:p>
            <a:r>
              <a:rPr kumimoji="1" lang="zh-CN" altLang="en-US" sz="3200" dirty="0">
                <a:solidFill>
                  <a:srgbClr val="FF0000"/>
                </a:solidFill>
                <a:latin typeface="Microsoft JhengHei" panose="020B0604030504040204" pitchFamily="34" charset="-120"/>
                <a:ea typeface="Microsoft JhengHei" panose="020B0604030504040204" pitchFamily="34" charset="-120"/>
              </a:rPr>
              <a:t>解答：</a:t>
            </a:r>
            <a:endParaRPr kumimoji="1" lang="en-US" altLang="zh-CN" sz="3200" dirty="0">
              <a:solidFill>
                <a:srgbClr val="FF0000"/>
              </a:solidFill>
              <a:latin typeface="Microsoft JhengHei" panose="020B0604030504040204" pitchFamily="34" charset="-120"/>
              <a:ea typeface="Microsoft JhengHei" panose="020B0604030504040204" pitchFamily="34" charset="-120"/>
            </a:endParaRPr>
          </a:p>
          <a:p>
            <a:pPr lvl="1"/>
            <a:r>
              <a:rPr kumimoji="1" lang="en-US" altLang="zh-TW" sz="2800" dirty="0">
                <a:solidFill>
                  <a:srgbClr val="FF0000"/>
                </a:solidFill>
                <a:latin typeface="Microsoft JhengHei" panose="020B0604030504040204" pitchFamily="34" charset="-120"/>
                <a:ea typeface="Microsoft JhengHei" panose="020B0604030504040204" pitchFamily="34" charset="-120"/>
              </a:rPr>
              <a:t>《</a:t>
            </a:r>
            <a:r>
              <a:rPr kumimoji="1" lang="zh-CN" altLang="en-US" sz="2800" dirty="0">
                <a:solidFill>
                  <a:srgbClr val="FF0000"/>
                </a:solidFill>
                <a:latin typeface="Microsoft JhengHei" panose="020B0604030504040204" pitchFamily="34" charset="-120"/>
                <a:ea typeface="Microsoft JhengHei" panose="020B0604030504040204" pitchFamily="34" charset="-120"/>
              </a:rPr>
              <a:t>衛星廣播電視法</a:t>
            </a:r>
            <a:r>
              <a:rPr kumimoji="1" lang="en-US" altLang="zh-TW" sz="2800" dirty="0">
                <a:solidFill>
                  <a:srgbClr val="FF0000"/>
                </a:solidFill>
                <a:latin typeface="Microsoft JhengHei" panose="020B0604030504040204" pitchFamily="34" charset="-120"/>
                <a:ea typeface="Microsoft JhengHei" panose="020B0604030504040204" pitchFamily="34" charset="-120"/>
              </a:rPr>
              <a:t>》</a:t>
            </a:r>
          </a:p>
          <a:p>
            <a:pPr lvl="1"/>
            <a:r>
              <a:rPr kumimoji="1" lang="zh-CN" altLang="en-US" sz="2800" dirty="0">
                <a:solidFill>
                  <a:srgbClr val="FF0000"/>
                </a:solidFill>
                <a:latin typeface="Microsoft JhengHei" panose="020B0604030504040204" pitchFamily="34" charset="-120"/>
                <a:ea typeface="Microsoft JhengHei" panose="020B0604030504040204" pitchFamily="34" charset="-120"/>
              </a:rPr>
              <a:t>第</a:t>
            </a:r>
            <a:r>
              <a:rPr kumimoji="1" lang="en-US" altLang="zh-CN" sz="2800" dirty="0">
                <a:solidFill>
                  <a:srgbClr val="FF0000"/>
                </a:solidFill>
                <a:latin typeface="Microsoft JhengHei" panose="020B0604030504040204" pitchFamily="34" charset="-120"/>
                <a:ea typeface="Microsoft JhengHei" panose="020B0604030504040204" pitchFamily="34" charset="-120"/>
              </a:rPr>
              <a:t>27</a:t>
            </a:r>
            <a:r>
              <a:rPr kumimoji="1" lang="zh-CN" altLang="en-US" sz="2800" dirty="0">
                <a:solidFill>
                  <a:srgbClr val="FF0000"/>
                </a:solidFill>
                <a:latin typeface="Microsoft JhengHei" panose="020B0604030504040204" pitchFamily="34" charset="-120"/>
                <a:ea typeface="Microsoft JhengHei" panose="020B0604030504040204" pitchFamily="34" charset="-120"/>
              </a:rPr>
              <a:t>條第</a:t>
            </a:r>
            <a:r>
              <a:rPr kumimoji="1" lang="en-US" altLang="zh-CN" sz="2800" dirty="0">
                <a:solidFill>
                  <a:srgbClr val="FF0000"/>
                </a:solidFill>
                <a:latin typeface="Microsoft JhengHei" panose="020B0604030504040204" pitchFamily="34" charset="-120"/>
                <a:ea typeface="Microsoft JhengHei" panose="020B0604030504040204" pitchFamily="34" charset="-120"/>
              </a:rPr>
              <a:t>3</a:t>
            </a:r>
            <a:r>
              <a:rPr kumimoji="1" lang="zh-CN" altLang="en-US" sz="2800" dirty="0">
                <a:solidFill>
                  <a:srgbClr val="FF0000"/>
                </a:solidFill>
                <a:latin typeface="Microsoft JhengHei" panose="020B0604030504040204" pitchFamily="34" charset="-120"/>
                <a:ea typeface="Microsoft JhengHei" panose="020B0604030504040204" pitchFamily="34" charset="-120"/>
              </a:rPr>
              <a:t>項第</a:t>
            </a:r>
            <a:r>
              <a:rPr kumimoji="1" lang="en-US" altLang="zh-CN" sz="2800" dirty="0">
                <a:solidFill>
                  <a:srgbClr val="FF0000"/>
                </a:solidFill>
                <a:latin typeface="Microsoft JhengHei" panose="020B0604030504040204" pitchFamily="34" charset="-120"/>
                <a:ea typeface="Microsoft JhengHei" panose="020B0604030504040204" pitchFamily="34" charset="-120"/>
              </a:rPr>
              <a:t>4</a:t>
            </a:r>
            <a:r>
              <a:rPr kumimoji="1" lang="zh-CN" altLang="en-US" sz="2800" dirty="0">
                <a:solidFill>
                  <a:srgbClr val="FF0000"/>
                </a:solidFill>
                <a:latin typeface="Microsoft JhengHei" panose="020B0604030504040204" pitchFamily="34" charset="-120"/>
                <a:ea typeface="Microsoft JhengHei" panose="020B0604030504040204" pitchFamily="34" charset="-120"/>
              </a:rPr>
              <a:t>款</a:t>
            </a:r>
            <a:endParaRPr kumimoji="1" lang="en-US" altLang="zh-CN" sz="2800" dirty="0">
              <a:solidFill>
                <a:srgbClr val="FF0000"/>
              </a:solidFill>
              <a:latin typeface="Microsoft JhengHei" panose="020B0604030504040204" pitchFamily="34" charset="-120"/>
              <a:ea typeface="Microsoft JhengHei" panose="020B0604030504040204" pitchFamily="34" charset="-120"/>
            </a:endParaRPr>
          </a:p>
          <a:p>
            <a:pPr lvl="1"/>
            <a:r>
              <a:rPr lang="zh-TW" altLang="en-US" sz="2800" dirty="0">
                <a:solidFill>
                  <a:srgbClr val="FF0000"/>
                </a:solidFill>
                <a:latin typeface="Microsoft JhengHei" panose="020B0604030504040204" pitchFamily="34" charset="-120"/>
                <a:ea typeface="Microsoft JhengHei" panose="020B0604030504040204" pitchFamily="34" charset="-120"/>
              </a:rPr>
              <a:t>衛星廣播電視事業及境外衛星廣播電視事業之分公司或代理商播送之節目或廣告內容，不得有下列情形之一：四、製播新聞違反事實查證原則，致損害公共利益。</a:t>
            </a:r>
            <a:endParaRPr kumimoji="1" lang="zh-TW" altLang="en-US" sz="2800" dirty="0">
              <a:solidFill>
                <a:srgbClr val="FF0000"/>
              </a:solidFill>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 xmlns:a16="http://schemas.microsoft.com/office/drawing/2014/main" id="{59A309A7-1751-4ABE-A3C1-EEC40366AD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967D8EB6-EAE1-4F9C-B398-83321E2872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 xmlns:a16="http://schemas.microsoft.com/office/drawing/2014/main" id="{6CA4D469-5CDC-4A69-ACAA-EC6647453BA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01852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 xmlns:a16="http://schemas.microsoft.com/office/drawing/2014/main" id="{A2ED9029-64A6-4BAE-BA25-DC2A13D43E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7834"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 xmlns:a16="http://schemas.microsoft.com/office/drawing/2014/main" id="{DAFABACF-DDBE-415C-8EE1-F7DD68C632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438656"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 name="Rectangle 11">
            <a:extLst>
              <a:ext uri="{FF2B5EF4-FFF2-40B4-BE49-F238E27FC236}">
                <a16:creationId xmlns="" xmlns:a16="http://schemas.microsoft.com/office/drawing/2014/main" id="{41E17A99-1553-4633-ADFB-5CCDCF801D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438656" y="0"/>
            <a:ext cx="321564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8161A0FB-F851-B14C-9F1B-04AAC4ACE39C}"/>
              </a:ext>
            </a:extLst>
          </p:cNvPr>
          <p:cNvSpPr>
            <a:spLocks noGrp="1"/>
          </p:cNvSpPr>
          <p:nvPr>
            <p:ph type="title"/>
          </p:nvPr>
        </p:nvSpPr>
        <p:spPr>
          <a:xfrm>
            <a:off x="1116923" y="1608667"/>
            <a:ext cx="2556390" cy="4491015"/>
          </a:xfrm>
        </p:spPr>
        <p:txBody>
          <a:bodyPr anchor="t">
            <a:normAutofit/>
          </a:bodyPr>
          <a:lstStyle/>
          <a:p>
            <a:pPr algn="r"/>
            <a:r>
              <a:rPr kumimoji="1" lang="zh-TW" altLang="en-US" sz="4000" b="1" dirty="0">
                <a:solidFill>
                  <a:srgbClr val="FFFFFF"/>
                </a:solidFill>
                <a:latin typeface="Microsoft JhengHei" panose="020B0604030504040204" pitchFamily="34" charset="-120"/>
                <a:ea typeface="Microsoft JhengHei" panose="020B0604030504040204" pitchFamily="34" charset="-120"/>
              </a:rPr>
              <a:t>假新聞，關三天？</a:t>
            </a:r>
          </a:p>
        </p:txBody>
      </p:sp>
      <p:sp>
        <p:nvSpPr>
          <p:cNvPr id="3" name="內容版面配置區 2">
            <a:extLst>
              <a:ext uri="{FF2B5EF4-FFF2-40B4-BE49-F238E27FC236}">
                <a16:creationId xmlns="" xmlns:a16="http://schemas.microsoft.com/office/drawing/2014/main" id="{74255F7C-0D42-5640-ABE4-7FD5C1A3F29E}"/>
              </a:ext>
            </a:extLst>
          </p:cNvPr>
          <p:cNvSpPr>
            <a:spLocks noGrp="1"/>
          </p:cNvSpPr>
          <p:nvPr>
            <p:ph idx="1"/>
          </p:nvPr>
        </p:nvSpPr>
        <p:spPr>
          <a:xfrm>
            <a:off x="4654297" y="740229"/>
            <a:ext cx="6928104" cy="5359453"/>
          </a:xfrm>
        </p:spPr>
        <p:txBody>
          <a:bodyPr>
            <a:normAutofit fontScale="92500" lnSpcReduction="10000"/>
          </a:bodyPr>
          <a:lstStyle/>
          <a:p>
            <a:r>
              <a:rPr kumimoji="1" lang="en-US" altLang="zh-TW" sz="3200" dirty="0">
                <a:solidFill>
                  <a:srgbClr val="FFFFFF"/>
                </a:solidFill>
              </a:rPr>
              <a:t>2018</a:t>
            </a:r>
            <a:r>
              <a:rPr kumimoji="1" lang="zh-CN" altLang="en-US" sz="3200" dirty="0">
                <a:solidFill>
                  <a:srgbClr val="FFFFFF"/>
                </a:solidFill>
              </a:rPr>
              <a:t>年</a:t>
            </a:r>
            <a:r>
              <a:rPr kumimoji="1" lang="en-US" altLang="zh-CN" sz="3200" dirty="0">
                <a:solidFill>
                  <a:srgbClr val="FFFFFF"/>
                </a:solidFill>
              </a:rPr>
              <a:t>6</a:t>
            </a:r>
            <a:r>
              <a:rPr kumimoji="1" lang="zh-CN" altLang="en-US" sz="3200" dirty="0">
                <a:solidFill>
                  <a:srgbClr val="FFFFFF"/>
                </a:solidFill>
              </a:rPr>
              <a:t>月立委提案修正</a:t>
            </a:r>
            <a:r>
              <a:rPr kumimoji="1" lang="en-US" altLang="zh-TW" sz="3200" dirty="0">
                <a:solidFill>
                  <a:srgbClr val="FFFFFF"/>
                </a:solidFill>
              </a:rPr>
              <a:t>《</a:t>
            </a:r>
            <a:r>
              <a:rPr kumimoji="1" lang="zh-CN" altLang="en-US" sz="3200" dirty="0">
                <a:solidFill>
                  <a:srgbClr val="FFFFFF"/>
                </a:solidFill>
                <a:latin typeface="Microsoft JhengHei" panose="020B0604030504040204" pitchFamily="34" charset="-120"/>
                <a:ea typeface="Microsoft JhengHei" panose="020B0604030504040204" pitchFamily="34" charset="-120"/>
              </a:rPr>
              <a:t>社會秩序維護法</a:t>
            </a:r>
            <a:r>
              <a:rPr kumimoji="1" lang="en-US" altLang="zh-TW" sz="3200" dirty="0">
                <a:solidFill>
                  <a:srgbClr val="FFFFFF"/>
                </a:solidFill>
                <a:latin typeface="Microsoft JhengHei" panose="020B0604030504040204" pitchFamily="34" charset="-120"/>
                <a:ea typeface="Microsoft JhengHei" panose="020B0604030504040204" pitchFamily="34" charset="-120"/>
              </a:rPr>
              <a:t>》</a:t>
            </a:r>
            <a:r>
              <a:rPr kumimoji="1" lang="zh-TW" altLang="en-US" sz="3200" dirty="0">
                <a:solidFill>
                  <a:srgbClr val="FFFFFF"/>
                </a:solidFill>
                <a:latin typeface="Microsoft JhengHei" panose="020B0604030504040204" pitchFamily="34" charset="-120"/>
                <a:ea typeface="Microsoft JhengHei" panose="020B0604030504040204" pitchFamily="34" charset="-120"/>
              </a:rPr>
              <a:t>第</a:t>
            </a:r>
            <a:r>
              <a:rPr kumimoji="1" lang="en-US" altLang="zh-TW" sz="3200" dirty="0">
                <a:solidFill>
                  <a:srgbClr val="FFFFFF"/>
                </a:solidFill>
                <a:latin typeface="Microsoft JhengHei" panose="020B0604030504040204" pitchFamily="34" charset="-120"/>
                <a:ea typeface="Microsoft JhengHei" panose="020B0604030504040204" pitchFamily="34" charset="-120"/>
              </a:rPr>
              <a:t>63</a:t>
            </a:r>
            <a:r>
              <a:rPr kumimoji="1" lang="zh-CN" altLang="en-US" sz="3200" dirty="0">
                <a:solidFill>
                  <a:srgbClr val="FFFFFF"/>
                </a:solidFill>
                <a:latin typeface="Microsoft JhengHei" panose="020B0604030504040204" pitchFamily="34" charset="-120"/>
                <a:ea typeface="Microsoft JhengHei" panose="020B0604030504040204" pitchFamily="34" charset="-120"/>
              </a:rPr>
              <a:t>條第</a:t>
            </a:r>
            <a:r>
              <a:rPr kumimoji="1" lang="en-US" altLang="zh-CN" sz="3200" dirty="0">
                <a:solidFill>
                  <a:srgbClr val="FFFFFF"/>
                </a:solidFill>
                <a:latin typeface="Microsoft JhengHei" panose="020B0604030504040204" pitchFamily="34" charset="-120"/>
                <a:ea typeface="Microsoft JhengHei" panose="020B0604030504040204" pitchFamily="34" charset="-120"/>
              </a:rPr>
              <a:t>5</a:t>
            </a:r>
            <a:r>
              <a:rPr kumimoji="1" lang="zh-CN" altLang="en-US" sz="3200" dirty="0">
                <a:solidFill>
                  <a:srgbClr val="FFFFFF"/>
                </a:solidFill>
                <a:latin typeface="Microsoft JhengHei" panose="020B0604030504040204" pitchFamily="34" charset="-120"/>
                <a:ea typeface="Microsoft JhengHei" panose="020B0604030504040204" pitchFamily="34" charset="-120"/>
              </a:rPr>
              <a:t>項</a:t>
            </a:r>
            <a:endParaRPr kumimoji="1" lang="en-US" altLang="zh-CN" sz="3200" dirty="0">
              <a:solidFill>
                <a:srgbClr val="FFFFFF"/>
              </a:solidFill>
              <a:latin typeface="Microsoft JhengHei" panose="020B0604030504040204" pitchFamily="34" charset="-120"/>
              <a:ea typeface="Microsoft JhengHei" panose="020B0604030504040204" pitchFamily="34" charset="-120"/>
            </a:endParaRPr>
          </a:p>
          <a:p>
            <a:pPr lvl="1"/>
            <a:r>
              <a:rPr kumimoji="1" lang="zh-TW" altLang="en-US" sz="2800" dirty="0">
                <a:solidFill>
                  <a:srgbClr val="FFFFFF"/>
                </a:solidFill>
                <a:latin typeface="Microsoft JhengHei" panose="020B0604030504040204" pitchFamily="34" charset="-120"/>
                <a:ea typeface="Microsoft JhengHei" panose="020B0604030504040204" pitchFamily="34" charset="-120"/>
              </a:rPr>
              <a:t>改為「未經查證於網路散播、傳遞假新聞、假消息或散佈謠言，足以影響公共之安寧秩序者」，可處三日以下拘留或三萬元以下罰鍰，引發大眾對言論自由的爭議。</a:t>
            </a:r>
            <a:endParaRPr kumimoji="1" lang="en-US" altLang="zh-TW" sz="2800" dirty="0">
              <a:solidFill>
                <a:srgbClr val="FFFFFF"/>
              </a:solidFill>
              <a:latin typeface="Microsoft JhengHei" panose="020B0604030504040204" pitchFamily="34" charset="-120"/>
              <a:ea typeface="Microsoft JhengHei" panose="020B0604030504040204" pitchFamily="34" charset="-120"/>
            </a:endParaRPr>
          </a:p>
          <a:p>
            <a:endParaRPr kumimoji="1" lang="en-US" altLang="zh-CN" sz="2000" dirty="0">
              <a:solidFill>
                <a:srgbClr val="FFFFFF"/>
              </a:solidFill>
              <a:latin typeface="Microsoft JhengHei" panose="020B0604030504040204" pitchFamily="34" charset="-120"/>
              <a:ea typeface="Microsoft JhengHei" panose="020B0604030504040204" pitchFamily="34" charset="-120"/>
            </a:endParaRPr>
          </a:p>
          <a:p>
            <a:r>
              <a:rPr kumimoji="1" lang="zh-CN" altLang="en-US" sz="3200" dirty="0">
                <a:solidFill>
                  <a:srgbClr val="FFFFFF"/>
                </a:solidFill>
                <a:latin typeface="Microsoft JhengHei" panose="020B0604030504040204" pitchFamily="34" charset="-120"/>
                <a:ea typeface="Microsoft JhengHei" panose="020B0604030504040204" pitchFamily="34" charset="-120"/>
              </a:rPr>
              <a:t>任務：請各組查詢現行法條</a:t>
            </a:r>
            <a:endParaRPr kumimoji="1" lang="en-US" altLang="zh-CN" sz="3200" dirty="0">
              <a:solidFill>
                <a:srgbClr val="FFFFFF"/>
              </a:solidFill>
              <a:latin typeface="Microsoft JhengHei" panose="020B0604030504040204" pitchFamily="34" charset="-120"/>
              <a:ea typeface="Microsoft JhengHei" panose="020B0604030504040204" pitchFamily="34" charset="-120"/>
            </a:endParaRPr>
          </a:p>
          <a:p>
            <a:pPr lvl="1"/>
            <a:r>
              <a:rPr kumimoji="1" lang="zh-CN" altLang="en-US" sz="2800" dirty="0">
                <a:solidFill>
                  <a:srgbClr val="FF0000"/>
                </a:solidFill>
                <a:latin typeface="Microsoft JhengHei" panose="020B0604030504040204" pitchFamily="34" charset="-120"/>
                <a:ea typeface="Microsoft JhengHei" panose="020B0604030504040204" pitchFamily="34" charset="-120"/>
              </a:rPr>
              <a:t>現行法條：「散布謠言，足以影響公眾安寧者」</a:t>
            </a:r>
            <a:endParaRPr kumimoji="1" lang="en-US" altLang="zh-CN" sz="2800" dirty="0">
              <a:solidFill>
                <a:srgbClr val="FF0000"/>
              </a:solidFill>
              <a:latin typeface="Microsoft JhengHei" panose="020B0604030504040204" pitchFamily="34" charset="-120"/>
              <a:ea typeface="Microsoft JhengHei" panose="020B0604030504040204" pitchFamily="34" charset="-120"/>
            </a:endParaRPr>
          </a:p>
          <a:p>
            <a:endParaRPr kumimoji="1" lang="en-US" altLang="zh-CN" sz="2000" dirty="0">
              <a:solidFill>
                <a:srgbClr val="FFFFFF"/>
              </a:solidFill>
              <a:latin typeface="Microsoft JhengHei" panose="020B0604030504040204" pitchFamily="34" charset="-120"/>
              <a:ea typeface="Microsoft JhengHei" panose="020B0604030504040204" pitchFamily="34" charset="-120"/>
            </a:endParaRPr>
          </a:p>
          <a:p>
            <a:r>
              <a:rPr kumimoji="1" lang="zh-CN" altLang="en-US" sz="3200" dirty="0">
                <a:solidFill>
                  <a:srgbClr val="FFFFFF"/>
                </a:solidFill>
                <a:latin typeface="Microsoft JhengHei" panose="020B0604030504040204" pitchFamily="34" charset="-120"/>
                <a:ea typeface="Microsoft JhengHei" panose="020B0604030504040204" pitchFamily="34" charset="-120"/>
              </a:rPr>
              <a:t>各組討論：現行法條與修正法條差異在哪？</a:t>
            </a:r>
            <a:endParaRPr kumimoji="1" lang="en-US" altLang="zh-TW" sz="3200" dirty="0">
              <a:solidFill>
                <a:srgbClr val="FFFFFF"/>
              </a:solidFill>
              <a:latin typeface="Microsoft JhengHei" panose="020B0604030504040204" pitchFamily="34" charset="-120"/>
              <a:ea typeface="Microsoft JhengHei" panose="020B0604030504040204" pitchFamily="34" charset="-120"/>
            </a:endParaRPr>
          </a:p>
          <a:p>
            <a:endParaRPr kumimoji="1" lang="zh-TW" altLang="en-US" sz="2000" dirty="0">
              <a:solidFill>
                <a:srgbClr val="FFFFFF"/>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2525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73D5DDD-61D4-AA49-8914-DA36A219AEB7}"/>
              </a:ext>
            </a:extLst>
          </p:cNvPr>
          <p:cNvSpPr>
            <a:spLocks noGrp="1"/>
          </p:cNvSpPr>
          <p:nvPr>
            <p:ph type="title"/>
          </p:nvPr>
        </p:nvSpPr>
        <p:spPr/>
        <p:txBody>
          <a:bodyPr/>
          <a:lstStyle/>
          <a:p>
            <a:r>
              <a:rPr kumimoji="1" lang="zh-TW" altLang="en-US" b="1" dirty="0">
                <a:latin typeface="Microsoft JhengHei" panose="020B0604030504040204" pitchFamily="34" charset="-120"/>
                <a:ea typeface="Microsoft JhengHei" panose="020B0604030504040204" pitchFamily="34" charset="-120"/>
              </a:rPr>
              <a:t>小結：人們只相信想要相信的</a:t>
            </a:r>
          </a:p>
        </p:txBody>
      </p:sp>
      <p:pic>
        <p:nvPicPr>
          <p:cNvPr id="5" name="圖片 4" descr="一張含有 個人, 套裝, 牆, 男人 的圖片&#10;&#10;自動產生的描述">
            <a:extLst>
              <a:ext uri="{FF2B5EF4-FFF2-40B4-BE49-F238E27FC236}">
                <a16:creationId xmlns="" xmlns:a16="http://schemas.microsoft.com/office/drawing/2014/main" id="{93BF51C1-E7EC-8440-A8EF-B9CC5E006931}"/>
              </a:ext>
            </a:extLst>
          </p:cNvPr>
          <p:cNvPicPr>
            <a:picLocks noChangeAspect="1"/>
          </p:cNvPicPr>
          <p:nvPr/>
        </p:nvPicPr>
        <p:blipFill>
          <a:blip r:embed="rId2"/>
          <a:stretch>
            <a:fillRect/>
          </a:stretch>
        </p:blipFill>
        <p:spPr>
          <a:xfrm>
            <a:off x="8338003" y="3579812"/>
            <a:ext cx="2120900" cy="3175000"/>
          </a:xfrm>
          <a:prstGeom prst="rect">
            <a:avLst/>
          </a:prstGeom>
        </p:spPr>
      </p:pic>
      <p:pic>
        <p:nvPicPr>
          <p:cNvPr id="7" name="圖片 6" descr="一張含有 男人 的圖片&#10;&#10;自動產生的描述">
            <a:extLst>
              <a:ext uri="{FF2B5EF4-FFF2-40B4-BE49-F238E27FC236}">
                <a16:creationId xmlns="" xmlns:a16="http://schemas.microsoft.com/office/drawing/2014/main" id="{F6F2C949-A3D9-EE46-908F-49EC6E545221}"/>
              </a:ext>
            </a:extLst>
          </p:cNvPr>
          <p:cNvPicPr>
            <a:picLocks noChangeAspect="1"/>
          </p:cNvPicPr>
          <p:nvPr/>
        </p:nvPicPr>
        <p:blipFill>
          <a:blip r:embed="rId3"/>
          <a:stretch>
            <a:fillRect/>
          </a:stretch>
        </p:blipFill>
        <p:spPr>
          <a:xfrm>
            <a:off x="693057" y="1551214"/>
            <a:ext cx="3289300" cy="2463800"/>
          </a:xfrm>
          <a:prstGeom prst="rect">
            <a:avLst/>
          </a:prstGeom>
        </p:spPr>
      </p:pic>
      <p:sp>
        <p:nvSpPr>
          <p:cNvPr id="9" name="文字方塊 8">
            <a:extLst>
              <a:ext uri="{FF2B5EF4-FFF2-40B4-BE49-F238E27FC236}">
                <a16:creationId xmlns="" xmlns:a16="http://schemas.microsoft.com/office/drawing/2014/main" id="{FB6550A4-3925-1541-AC6E-B21FB9AF75E3}"/>
              </a:ext>
            </a:extLst>
          </p:cNvPr>
          <p:cNvSpPr txBox="1"/>
          <p:nvPr/>
        </p:nvSpPr>
        <p:spPr>
          <a:xfrm>
            <a:off x="4127500" y="1690688"/>
            <a:ext cx="4527550" cy="1384995"/>
          </a:xfrm>
          <a:prstGeom prst="rect">
            <a:avLst/>
          </a:prstGeom>
          <a:noFill/>
        </p:spPr>
        <p:txBody>
          <a:bodyPr wrap="square" rtlCol="0">
            <a:spAutoFit/>
          </a:bodyPr>
          <a:lstStyle/>
          <a:p>
            <a:r>
              <a:rPr lang="zh-TW" altLang="en-US" sz="2800" dirty="0">
                <a:latin typeface="Microsoft JhengHei" panose="020B0604030504040204" pitchFamily="34" charset="-120"/>
                <a:ea typeface="Microsoft JhengHei" panose="020B0604030504040204" pitchFamily="34" charset="-120"/>
              </a:rPr>
              <a:t>鍾建華：「事實是什麼已經不重要，人們相不相信才是重點。」</a:t>
            </a:r>
            <a:endParaRPr kumimoji="1" lang="zh-TW" altLang="en-US" sz="2800" dirty="0">
              <a:latin typeface="Microsoft JhengHei" panose="020B0604030504040204" pitchFamily="34" charset="-120"/>
              <a:ea typeface="Microsoft JhengHei" panose="020B0604030504040204" pitchFamily="34" charset="-120"/>
            </a:endParaRPr>
          </a:p>
        </p:txBody>
      </p:sp>
      <p:sp>
        <p:nvSpPr>
          <p:cNvPr id="10" name="文字方塊 9">
            <a:extLst>
              <a:ext uri="{FF2B5EF4-FFF2-40B4-BE49-F238E27FC236}">
                <a16:creationId xmlns="" xmlns:a16="http://schemas.microsoft.com/office/drawing/2014/main" id="{A8F2FF28-3155-754B-95B8-4DCB78644111}"/>
              </a:ext>
            </a:extLst>
          </p:cNvPr>
          <p:cNvSpPr txBox="1"/>
          <p:nvPr/>
        </p:nvSpPr>
        <p:spPr>
          <a:xfrm>
            <a:off x="3570968" y="4432636"/>
            <a:ext cx="4527550" cy="1815882"/>
          </a:xfrm>
          <a:prstGeom prst="rect">
            <a:avLst/>
          </a:prstGeom>
          <a:noFill/>
        </p:spPr>
        <p:txBody>
          <a:bodyPr wrap="square" rtlCol="0">
            <a:spAutoFit/>
          </a:bodyPr>
          <a:lstStyle/>
          <a:p>
            <a:r>
              <a:rPr lang="zh-TW" altLang="en-US" sz="2800" dirty="0">
                <a:latin typeface="Microsoft JhengHei" panose="020B0604030504040204" pitchFamily="34" charset="-120"/>
                <a:ea typeface="Microsoft JhengHei" panose="020B0604030504040204" pitchFamily="34" charset="-120"/>
              </a:rPr>
              <a:t>鍛治本正人：「不論有沒有證據，我們總傾向相信自己想要相信的東西，忽略不想相信的事物。」</a:t>
            </a:r>
            <a:endParaRPr kumimoji="1" lang="zh-TW" altLang="en-US" sz="2800"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4109044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內容版面配置區 6" descr="一張含有 個人, 牆, 室內 的圖片&#10;&#10;自動產生的描述">
            <a:extLst>
              <a:ext uri="{FF2B5EF4-FFF2-40B4-BE49-F238E27FC236}">
                <a16:creationId xmlns="" xmlns:a16="http://schemas.microsoft.com/office/drawing/2014/main" id="{00AF1B9A-4CFE-024A-92D4-65E10E893D8A}"/>
              </a:ext>
            </a:extLst>
          </p:cNvPr>
          <p:cNvPicPr>
            <a:picLocks noGrp="1" noChangeAspect="1"/>
          </p:cNvPicPr>
          <p:nvPr>
            <p:ph idx="1"/>
          </p:nvPr>
        </p:nvPicPr>
        <p:blipFill rotWithShape="1">
          <a:blip r:embed="rId2">
            <a:alphaModFix amt="50000"/>
            <a:extLst/>
          </a:blip>
          <a:srcRect t="7232" b="25200"/>
          <a:stretch/>
        </p:blipFill>
        <p:spPr>
          <a:xfrm>
            <a:off x="20" y="1"/>
            <a:ext cx="12191980" cy="6857999"/>
          </a:xfrm>
          <a:prstGeom prst="rect">
            <a:avLst/>
          </a:prstGeom>
        </p:spPr>
      </p:pic>
      <p:sp>
        <p:nvSpPr>
          <p:cNvPr id="2" name="標題 1">
            <a:extLst>
              <a:ext uri="{FF2B5EF4-FFF2-40B4-BE49-F238E27FC236}">
                <a16:creationId xmlns="" xmlns:a16="http://schemas.microsoft.com/office/drawing/2014/main" id="{7A7D0A1E-B743-EF4B-9E7F-47F523B62B9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kumimoji="1" lang="zh-TW" altLang="en-US" sz="6000" b="1" dirty="0">
                <a:solidFill>
                  <a:srgbClr val="FFFFFF"/>
                </a:solidFill>
                <a:latin typeface="Microsoft JhengHei" panose="020B0604030504040204" pitchFamily="34" charset="-120"/>
                <a:ea typeface="Microsoft JhengHei" panose="020B0604030504040204" pitchFamily="34" charset="-120"/>
              </a:rPr>
              <a:t>反送中的網路「霸凌」</a:t>
            </a:r>
          </a:p>
        </p:txBody>
      </p:sp>
    </p:spTree>
    <p:extLst>
      <p:ext uri="{BB962C8B-B14F-4D97-AF65-F5344CB8AC3E}">
        <p14:creationId xmlns:p14="http://schemas.microsoft.com/office/powerpoint/2010/main" val="721675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男人, 個人 的圖片&#10;&#10;自動產生的描述">
            <a:extLst>
              <a:ext uri="{FF2B5EF4-FFF2-40B4-BE49-F238E27FC236}">
                <a16:creationId xmlns="" xmlns:a16="http://schemas.microsoft.com/office/drawing/2014/main" id="{6D38477D-1576-5747-B9E0-E4FA659B98BE}"/>
              </a:ext>
            </a:extLst>
          </p:cNvPr>
          <p:cNvPicPr>
            <a:picLocks noGrp="1" noChangeAspect="1"/>
          </p:cNvPicPr>
          <p:nvPr>
            <p:ph idx="1"/>
          </p:nvPr>
        </p:nvPicPr>
        <p:blipFill rotWithShape="1">
          <a:blip r:embed="rId2"/>
          <a:srcRect r="1" b="12494"/>
          <a:stretch/>
        </p:blipFill>
        <p:spPr>
          <a:xfrm>
            <a:off x="159657" y="-25481"/>
            <a:ext cx="11901714" cy="6925853"/>
          </a:xfrm>
          <a:prstGeom prst="rect">
            <a:avLst/>
          </a:prstGeom>
        </p:spPr>
      </p:pic>
    </p:spTree>
    <p:extLst>
      <p:ext uri="{BB962C8B-B14F-4D97-AF65-F5344CB8AC3E}">
        <p14:creationId xmlns:p14="http://schemas.microsoft.com/office/powerpoint/2010/main" val="2233741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505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620B9408-E3CB-1841-AA33-6BB706EB9C4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kumimoji="1" lang="zh-TW" altLang="en-US" sz="3200" kern="1200" dirty="0">
                <a:solidFill>
                  <a:srgbClr val="FFFFFF"/>
                </a:solidFill>
                <a:latin typeface="Microsoft JhengHei" panose="020B0604030504040204" pitchFamily="34" charset="-120"/>
                <a:ea typeface="Microsoft JhengHei" panose="020B0604030504040204" pitchFamily="34" charset="-120"/>
              </a:rPr>
              <a:t>法規</a:t>
            </a:r>
            <a:r>
              <a:rPr kumimoji="1" lang="en-US" altLang="zh-TW" sz="3200" kern="1200" dirty="0">
                <a:solidFill>
                  <a:srgbClr val="FFFFFF"/>
                </a:solidFill>
                <a:latin typeface="Microsoft JhengHei" panose="020B0604030504040204" pitchFamily="34" charset="-120"/>
                <a:ea typeface="Microsoft JhengHei" panose="020B0604030504040204" pitchFamily="34" charset="-120"/>
              </a:rPr>
              <a:t/>
            </a:r>
            <a:br>
              <a:rPr kumimoji="1" lang="en-US" altLang="zh-TW" sz="3200" kern="1200" dirty="0">
                <a:solidFill>
                  <a:srgbClr val="FFFFFF"/>
                </a:solidFill>
                <a:latin typeface="Microsoft JhengHei" panose="020B0604030504040204" pitchFamily="34" charset="-120"/>
                <a:ea typeface="Microsoft JhengHei" panose="020B0604030504040204" pitchFamily="34" charset="-120"/>
              </a:rPr>
            </a:br>
            <a:r>
              <a:rPr kumimoji="1" lang="zh-TW" altLang="en-US" sz="3200" kern="1200" dirty="0">
                <a:solidFill>
                  <a:srgbClr val="FFFFFF"/>
                </a:solidFill>
                <a:latin typeface="Microsoft JhengHei" panose="020B0604030504040204" pitchFamily="34" charset="-120"/>
                <a:ea typeface="Microsoft JhengHei" panose="020B0604030504040204" pitchFamily="34" charset="-120"/>
              </a:rPr>
              <a:t>隨身查</a:t>
            </a:r>
          </a:p>
        </p:txBody>
      </p:sp>
      <p:pic>
        <p:nvPicPr>
          <p:cNvPr id="7" name="內容版面配置區 6" descr="一張含有 螢幕擷取畫面 的圖片&#10;&#10;自動產生的描述">
            <a:extLst>
              <a:ext uri="{FF2B5EF4-FFF2-40B4-BE49-F238E27FC236}">
                <a16:creationId xmlns="" xmlns:a16="http://schemas.microsoft.com/office/drawing/2014/main" id="{49A27662-2A65-DD44-B3D6-6AE9CE616689}"/>
              </a:ext>
            </a:extLst>
          </p:cNvPr>
          <p:cNvPicPr>
            <a:picLocks noGrp="1" noChangeAspect="1"/>
          </p:cNvPicPr>
          <p:nvPr>
            <p:ph idx="1"/>
          </p:nvPr>
        </p:nvPicPr>
        <p:blipFill>
          <a:blip r:embed="rId2"/>
          <a:stretch>
            <a:fillRect/>
          </a:stretch>
        </p:blipFill>
        <p:spPr>
          <a:xfrm>
            <a:off x="3329710" y="737937"/>
            <a:ext cx="8829576" cy="5518484"/>
          </a:xfrm>
          <a:prstGeom prst="rect">
            <a:avLst/>
          </a:prstGeom>
        </p:spPr>
      </p:pic>
      <p:pic>
        <p:nvPicPr>
          <p:cNvPr id="10" name="內容版面配置區 6" descr="一張含有 螢幕擷取畫面 的圖片&#10;&#10;自動產生的描述">
            <a:extLst>
              <a:ext uri="{FF2B5EF4-FFF2-40B4-BE49-F238E27FC236}">
                <a16:creationId xmlns="" xmlns:a16="http://schemas.microsoft.com/office/drawing/2014/main" id="{425DEDB5-BE0A-CA40-BFF8-2B228FB2A8FC}"/>
              </a:ext>
            </a:extLst>
          </p:cNvPr>
          <p:cNvPicPr>
            <a:picLocks noChangeAspect="1"/>
          </p:cNvPicPr>
          <p:nvPr/>
        </p:nvPicPr>
        <p:blipFill>
          <a:blip r:embed="rId2"/>
          <a:stretch>
            <a:fillRect/>
          </a:stretch>
        </p:blipFill>
        <p:spPr>
          <a:xfrm>
            <a:off x="3392434" y="669758"/>
            <a:ext cx="8829576" cy="5518484"/>
          </a:xfrm>
          <a:prstGeom prst="rect">
            <a:avLst/>
          </a:prstGeom>
        </p:spPr>
      </p:pic>
    </p:spTree>
    <p:extLst>
      <p:ext uri="{BB962C8B-B14F-4D97-AF65-F5344CB8AC3E}">
        <p14:creationId xmlns:p14="http://schemas.microsoft.com/office/powerpoint/2010/main" val="1912741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a:extLst>
              <a:ext uri="{FF2B5EF4-FFF2-40B4-BE49-F238E27FC236}">
                <a16:creationId xmlns="" xmlns:a16="http://schemas.microsoft.com/office/drawing/2014/main" id="{F628EE52-0601-0E49-8F42-8E8920FCEE6D}"/>
              </a:ext>
            </a:extLst>
          </p:cNvPr>
          <p:cNvPicPr>
            <a:picLocks noGrp="1" noChangeAspect="1"/>
          </p:cNvPicPr>
          <p:nvPr>
            <p:ph idx="1"/>
          </p:nvPr>
        </p:nvPicPr>
        <p:blipFill>
          <a:blip r:embed="rId2"/>
          <a:stretch>
            <a:fillRect/>
          </a:stretch>
        </p:blipFill>
        <p:spPr>
          <a:xfrm>
            <a:off x="1036859" y="29205"/>
            <a:ext cx="7677807" cy="6846045"/>
          </a:xfrm>
        </p:spPr>
      </p:pic>
      <p:pic>
        <p:nvPicPr>
          <p:cNvPr id="13" name="圖片 12" descr="一張含有 螢幕擷取畫面 的圖片&#10;&#10;自動產生的描述">
            <a:extLst>
              <a:ext uri="{FF2B5EF4-FFF2-40B4-BE49-F238E27FC236}">
                <a16:creationId xmlns="" xmlns:a16="http://schemas.microsoft.com/office/drawing/2014/main" id="{D4A794B0-7E5D-4141-98A8-FC5B87C282F8}"/>
              </a:ext>
            </a:extLst>
          </p:cNvPr>
          <p:cNvPicPr>
            <a:picLocks noChangeAspect="1"/>
          </p:cNvPicPr>
          <p:nvPr/>
        </p:nvPicPr>
        <p:blipFill>
          <a:blip r:embed="rId3"/>
          <a:stretch>
            <a:fillRect/>
          </a:stretch>
        </p:blipFill>
        <p:spPr>
          <a:xfrm>
            <a:off x="0" y="-27830"/>
            <a:ext cx="10229193" cy="6856625"/>
          </a:xfrm>
          <a:prstGeom prst="rect">
            <a:avLst/>
          </a:prstGeom>
          <a:ln>
            <a:noFill/>
          </a:ln>
          <a:effectLst>
            <a:softEdge rad="112500"/>
          </a:effectLst>
        </p:spPr>
      </p:pic>
      <p:pic>
        <p:nvPicPr>
          <p:cNvPr id="17" name="圖片 16">
            <a:extLst>
              <a:ext uri="{FF2B5EF4-FFF2-40B4-BE49-F238E27FC236}">
                <a16:creationId xmlns="" xmlns:a16="http://schemas.microsoft.com/office/drawing/2014/main" id="{ED5B261A-FC64-4946-BD34-8C9CB1DA5AD2}"/>
              </a:ext>
            </a:extLst>
          </p:cNvPr>
          <p:cNvPicPr>
            <a:picLocks noChangeAspect="1"/>
          </p:cNvPicPr>
          <p:nvPr/>
        </p:nvPicPr>
        <p:blipFill>
          <a:blip r:embed="rId4"/>
          <a:stretch>
            <a:fillRect/>
          </a:stretch>
        </p:blipFill>
        <p:spPr>
          <a:xfrm>
            <a:off x="209103" y="29205"/>
            <a:ext cx="11301890" cy="6357313"/>
          </a:xfrm>
          <a:prstGeom prst="rect">
            <a:avLst/>
          </a:prstGeom>
          <a:ln>
            <a:noFill/>
          </a:ln>
          <a:effectLst>
            <a:softEdge rad="112500"/>
          </a:effectLst>
        </p:spPr>
      </p:pic>
      <p:pic>
        <p:nvPicPr>
          <p:cNvPr id="19" name="圖片 18" descr="一張含有 桌, 室內, 牆 的圖片&#10;&#10;自動產生的描述">
            <a:extLst>
              <a:ext uri="{FF2B5EF4-FFF2-40B4-BE49-F238E27FC236}">
                <a16:creationId xmlns="" xmlns:a16="http://schemas.microsoft.com/office/drawing/2014/main" id="{FD42622C-FEF6-C145-8ABF-B317DD873617}"/>
              </a:ext>
            </a:extLst>
          </p:cNvPr>
          <p:cNvPicPr>
            <a:picLocks noChangeAspect="1"/>
          </p:cNvPicPr>
          <p:nvPr/>
        </p:nvPicPr>
        <p:blipFill>
          <a:blip r:embed="rId5"/>
          <a:stretch>
            <a:fillRect/>
          </a:stretch>
        </p:blipFill>
        <p:spPr>
          <a:xfrm>
            <a:off x="1713375" y="29205"/>
            <a:ext cx="9156718"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9354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個人, 室內, 桌, 男人 的圖片&#10;&#10;自動產生的描述">
            <a:extLst>
              <a:ext uri="{FF2B5EF4-FFF2-40B4-BE49-F238E27FC236}">
                <a16:creationId xmlns="" xmlns:a16="http://schemas.microsoft.com/office/drawing/2014/main" id="{8680DF35-190B-C64F-A488-25A5501F9348}"/>
              </a:ext>
            </a:extLst>
          </p:cNvPr>
          <p:cNvPicPr>
            <a:picLocks noChangeAspect="1"/>
          </p:cNvPicPr>
          <p:nvPr/>
        </p:nvPicPr>
        <p:blipFill rotWithShape="1">
          <a:blip r:embed="rId2"/>
          <a:srcRect l="2329" r="-2" b="-2"/>
          <a:stretch/>
        </p:blipFill>
        <p:spPr>
          <a:xfrm>
            <a:off x="206588" y="3457071"/>
            <a:ext cx="5728548" cy="3079194"/>
          </a:xfrm>
          <a:prstGeom prst="rect">
            <a:avLst/>
          </a:prstGeom>
        </p:spPr>
      </p:pic>
      <p:pic>
        <p:nvPicPr>
          <p:cNvPr id="8" name="圖片 7" descr="一張含有 個人, 男人, 建築物, 握住 的圖片&#10;&#10;自動產生的描述">
            <a:extLst>
              <a:ext uri="{FF2B5EF4-FFF2-40B4-BE49-F238E27FC236}">
                <a16:creationId xmlns="" xmlns:a16="http://schemas.microsoft.com/office/drawing/2014/main" id="{D8D48661-3588-6843-8AA1-88BFEC9E793C}"/>
              </a:ext>
            </a:extLst>
          </p:cNvPr>
          <p:cNvPicPr>
            <a:picLocks noChangeAspect="1"/>
          </p:cNvPicPr>
          <p:nvPr/>
        </p:nvPicPr>
        <p:blipFill rotWithShape="1">
          <a:blip r:embed="rId3"/>
          <a:srcRect r="-3" b="5435"/>
          <a:stretch/>
        </p:blipFill>
        <p:spPr>
          <a:xfrm>
            <a:off x="206588" y="321732"/>
            <a:ext cx="5728548" cy="3047107"/>
          </a:xfrm>
          <a:prstGeom prst="rect">
            <a:avLst/>
          </a:prstGeom>
        </p:spPr>
      </p:pic>
      <p:pic>
        <p:nvPicPr>
          <p:cNvPr id="6" name="圖片 5" descr="一張含有 裝置 的圖片&#10;&#10;自動產生的描述">
            <a:extLst>
              <a:ext uri="{FF2B5EF4-FFF2-40B4-BE49-F238E27FC236}">
                <a16:creationId xmlns="" xmlns:a16="http://schemas.microsoft.com/office/drawing/2014/main" id="{A423B524-6511-7241-9E47-C575AD586ABC}"/>
              </a:ext>
            </a:extLst>
          </p:cNvPr>
          <p:cNvPicPr>
            <a:picLocks noChangeAspect="1"/>
          </p:cNvPicPr>
          <p:nvPr/>
        </p:nvPicPr>
        <p:blipFill rotWithShape="1">
          <a:blip r:embed="rId4"/>
          <a:srcRect l="3063" r="5806" b="1"/>
          <a:stretch/>
        </p:blipFill>
        <p:spPr>
          <a:xfrm>
            <a:off x="6141723" y="321732"/>
            <a:ext cx="5728547" cy="6214533"/>
          </a:xfrm>
          <a:prstGeom prst="rect">
            <a:avLst/>
          </a:prstGeom>
        </p:spPr>
      </p:pic>
    </p:spTree>
    <p:extLst>
      <p:ext uri="{BB962C8B-B14F-4D97-AF65-F5344CB8AC3E}">
        <p14:creationId xmlns:p14="http://schemas.microsoft.com/office/powerpoint/2010/main" val="400508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個人, 室內, 牆, 傢俱 的圖片&#10;&#10;自動產生的描述">
            <a:extLst>
              <a:ext uri="{FF2B5EF4-FFF2-40B4-BE49-F238E27FC236}">
                <a16:creationId xmlns="" xmlns:a16="http://schemas.microsoft.com/office/drawing/2014/main" id="{4E9F46D8-D60E-A747-A1A0-2771EEFA4835}"/>
              </a:ext>
            </a:extLst>
          </p:cNvPr>
          <p:cNvPicPr>
            <a:picLocks noChangeAspect="1"/>
          </p:cNvPicPr>
          <p:nvPr/>
        </p:nvPicPr>
        <p:blipFill>
          <a:blip r:embed="rId2"/>
          <a:stretch>
            <a:fillRect/>
          </a:stretch>
        </p:blipFill>
        <p:spPr>
          <a:xfrm>
            <a:off x="643467" y="1940719"/>
            <a:ext cx="5291666" cy="2976562"/>
          </a:xfrm>
          <a:prstGeom prst="rect">
            <a:avLst/>
          </a:prstGeom>
        </p:spPr>
      </p:pic>
      <p:pic>
        <p:nvPicPr>
          <p:cNvPr id="7" name="圖片 6" descr="一張含有 個人, 男人, 室內 的圖片&#10;&#10;自動產生的描述">
            <a:extLst>
              <a:ext uri="{FF2B5EF4-FFF2-40B4-BE49-F238E27FC236}">
                <a16:creationId xmlns="" xmlns:a16="http://schemas.microsoft.com/office/drawing/2014/main" id="{27213B50-E9C2-E041-B455-A1E7FD883E7D}"/>
              </a:ext>
            </a:extLst>
          </p:cNvPr>
          <p:cNvPicPr>
            <a:picLocks noChangeAspect="1"/>
          </p:cNvPicPr>
          <p:nvPr/>
        </p:nvPicPr>
        <p:blipFill>
          <a:blip r:embed="rId3"/>
          <a:stretch>
            <a:fillRect/>
          </a:stretch>
        </p:blipFill>
        <p:spPr>
          <a:xfrm>
            <a:off x="6256865" y="2046552"/>
            <a:ext cx="5291667" cy="2764896"/>
          </a:xfrm>
          <a:prstGeom prst="rect">
            <a:avLst/>
          </a:prstGeom>
        </p:spPr>
      </p:pic>
    </p:spTree>
    <p:extLst>
      <p:ext uri="{BB962C8B-B14F-4D97-AF65-F5344CB8AC3E}">
        <p14:creationId xmlns:p14="http://schemas.microsoft.com/office/powerpoint/2010/main" val="1199105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3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圖片 4" descr="一張含有 螢幕擷取畫面, 文字 的圖片&#10;&#10;自動產生的描述">
            <a:extLst>
              <a:ext uri="{FF2B5EF4-FFF2-40B4-BE49-F238E27FC236}">
                <a16:creationId xmlns="" xmlns:a16="http://schemas.microsoft.com/office/drawing/2014/main" id="{B466C8F1-26BD-6A48-ABB5-D6DF4096D5BB}"/>
              </a:ext>
            </a:extLst>
          </p:cNvPr>
          <p:cNvPicPr>
            <a:picLocks noChangeAspect="1"/>
          </p:cNvPicPr>
          <p:nvPr/>
        </p:nvPicPr>
        <p:blipFill>
          <a:blip r:embed="rId2"/>
          <a:stretch>
            <a:fillRect/>
          </a:stretch>
        </p:blipFill>
        <p:spPr>
          <a:xfrm>
            <a:off x="1859448" y="643467"/>
            <a:ext cx="8473104" cy="5571066"/>
          </a:xfrm>
          <a:prstGeom prst="rect">
            <a:avLst/>
          </a:prstGeom>
        </p:spPr>
      </p:pic>
    </p:spTree>
    <p:extLst>
      <p:ext uri="{BB962C8B-B14F-4D97-AF65-F5344CB8AC3E}">
        <p14:creationId xmlns:p14="http://schemas.microsoft.com/office/powerpoint/2010/main" val="256534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D674A15-D03C-1740-9BC5-ABEDC8248873}"/>
              </a:ext>
            </a:extLst>
          </p:cNvPr>
          <p:cNvSpPr>
            <a:spLocks noGrp="1"/>
          </p:cNvSpPr>
          <p:nvPr>
            <p:ph type="title"/>
          </p:nvPr>
        </p:nvSpPr>
        <p:spPr/>
        <p:txBody>
          <a:bodyPr/>
          <a:lstStyle/>
          <a:p>
            <a:r>
              <a:rPr kumimoji="1" lang="zh-TW" altLang="en-US" b="1" dirty="0">
                <a:latin typeface="Microsoft JhengHei" panose="020B0604030504040204" pitchFamily="34" charset="-120"/>
                <a:ea typeface="Microsoft JhengHei" panose="020B0604030504040204" pitchFamily="34" charset="-120"/>
              </a:rPr>
              <a:t>所以，到底什麼是霸凌？</a:t>
            </a:r>
          </a:p>
        </p:txBody>
      </p:sp>
      <p:sp>
        <p:nvSpPr>
          <p:cNvPr id="3" name="內容版面配置區 2">
            <a:extLst>
              <a:ext uri="{FF2B5EF4-FFF2-40B4-BE49-F238E27FC236}">
                <a16:creationId xmlns="" xmlns:a16="http://schemas.microsoft.com/office/drawing/2014/main" id="{2ACCFD41-AECD-7645-8E5C-89FF050CF796}"/>
              </a:ext>
            </a:extLst>
          </p:cNvPr>
          <p:cNvSpPr>
            <a:spLocks noGrp="1"/>
          </p:cNvSpPr>
          <p:nvPr>
            <p:ph idx="1"/>
          </p:nvPr>
        </p:nvSpPr>
        <p:spPr/>
        <p:txBody>
          <a:bodyPr>
            <a:normAutofit/>
          </a:bodyPr>
          <a:lstStyle/>
          <a:p>
            <a:r>
              <a:rPr kumimoji="1" lang="zh-TW" altLang="en-US" sz="3200" dirty="0">
                <a:latin typeface="Microsoft JhengHei" panose="020B0604030504040204" pitchFamily="34" charset="-120"/>
                <a:ea typeface="Microsoft JhengHei" panose="020B0604030504040204" pitchFamily="34" charset="-120"/>
              </a:rPr>
              <a:t>從全國法規資料庫的法條中，找出對於「霸凌」的定義。並說出使哪部法律的第幾條所規範。‘</a:t>
            </a:r>
            <a:endParaRPr kumimoji="1" lang="en-US" altLang="zh-TW" sz="3200" dirty="0">
              <a:latin typeface="Microsoft JhengHei" panose="020B0604030504040204" pitchFamily="34" charset="-120"/>
              <a:ea typeface="Microsoft JhengHei" panose="020B0604030504040204" pitchFamily="34" charset="-120"/>
            </a:endParaRPr>
          </a:p>
          <a:p>
            <a:r>
              <a:rPr kumimoji="1" lang="zh-CN" altLang="en-US" sz="3200" dirty="0">
                <a:solidFill>
                  <a:srgbClr val="FF0000"/>
                </a:solidFill>
                <a:latin typeface="Microsoft JhengHei" panose="020B0604030504040204" pitchFamily="34" charset="-120"/>
                <a:ea typeface="Microsoft JhengHei" panose="020B0604030504040204" pitchFamily="34" charset="-120"/>
              </a:rPr>
              <a:t>解答：</a:t>
            </a:r>
            <a:endParaRPr kumimoji="1" lang="en-US" altLang="zh-CN" sz="3200" dirty="0">
              <a:solidFill>
                <a:srgbClr val="FF0000"/>
              </a:solidFill>
              <a:latin typeface="Microsoft JhengHei" panose="020B0604030504040204" pitchFamily="34" charset="-120"/>
              <a:ea typeface="Microsoft JhengHei" panose="020B0604030504040204" pitchFamily="34" charset="-120"/>
            </a:endParaRPr>
          </a:p>
          <a:p>
            <a:pPr lvl="1"/>
            <a:r>
              <a:rPr kumimoji="1" lang="en-US" altLang="zh-TW" sz="2800" dirty="0">
                <a:solidFill>
                  <a:srgbClr val="FF0000"/>
                </a:solidFill>
                <a:latin typeface="Microsoft JhengHei" panose="020B0604030504040204" pitchFamily="34" charset="-120"/>
                <a:ea typeface="Microsoft JhengHei" panose="020B0604030504040204" pitchFamily="34" charset="-120"/>
              </a:rPr>
              <a:t>《</a:t>
            </a:r>
            <a:r>
              <a:rPr kumimoji="1" lang="zh-CN" altLang="en-US" sz="2800" dirty="0">
                <a:solidFill>
                  <a:srgbClr val="FF0000"/>
                </a:solidFill>
                <a:latin typeface="Microsoft JhengHei" panose="020B0604030504040204" pitchFamily="34" charset="-120"/>
                <a:ea typeface="Microsoft JhengHei" panose="020B0604030504040204" pitchFamily="34" charset="-120"/>
              </a:rPr>
              <a:t>校園霸凌防制準則</a:t>
            </a:r>
            <a:r>
              <a:rPr kumimoji="1" lang="en-US" altLang="zh-TW" sz="2800" dirty="0">
                <a:solidFill>
                  <a:srgbClr val="FF0000"/>
                </a:solidFill>
                <a:latin typeface="Microsoft JhengHei" panose="020B0604030504040204" pitchFamily="34" charset="-120"/>
                <a:ea typeface="Microsoft JhengHei" panose="020B0604030504040204" pitchFamily="34" charset="-120"/>
              </a:rPr>
              <a:t>》</a:t>
            </a:r>
            <a:r>
              <a:rPr kumimoji="1" lang="zh-CN" altLang="en-US" sz="2800" dirty="0">
                <a:solidFill>
                  <a:srgbClr val="FF0000"/>
                </a:solidFill>
                <a:latin typeface="Microsoft JhengHei" panose="020B0604030504040204" pitchFamily="34" charset="-120"/>
                <a:ea typeface="Microsoft JhengHei" panose="020B0604030504040204" pitchFamily="34" charset="-120"/>
              </a:rPr>
              <a:t>第</a:t>
            </a:r>
            <a:r>
              <a:rPr kumimoji="1" lang="en-US" altLang="zh-CN" sz="2800" dirty="0">
                <a:solidFill>
                  <a:srgbClr val="FF0000"/>
                </a:solidFill>
                <a:latin typeface="Microsoft JhengHei" panose="020B0604030504040204" pitchFamily="34" charset="-120"/>
                <a:ea typeface="Microsoft JhengHei" panose="020B0604030504040204" pitchFamily="34" charset="-120"/>
              </a:rPr>
              <a:t>2</a:t>
            </a:r>
            <a:r>
              <a:rPr kumimoji="1" lang="zh-CN" altLang="en-US" sz="2800" dirty="0">
                <a:solidFill>
                  <a:srgbClr val="FF0000"/>
                </a:solidFill>
                <a:latin typeface="Microsoft JhengHei" panose="020B0604030504040204" pitchFamily="34" charset="-120"/>
                <a:ea typeface="Microsoft JhengHei" panose="020B0604030504040204" pitchFamily="34" charset="-120"/>
              </a:rPr>
              <a:t>條第</a:t>
            </a:r>
            <a:r>
              <a:rPr kumimoji="1" lang="en-US" altLang="zh-CN" sz="2800" dirty="0">
                <a:solidFill>
                  <a:srgbClr val="FF0000"/>
                </a:solidFill>
                <a:latin typeface="Microsoft JhengHei" panose="020B0604030504040204" pitchFamily="34" charset="-120"/>
                <a:ea typeface="Microsoft JhengHei" panose="020B0604030504040204" pitchFamily="34" charset="-120"/>
              </a:rPr>
              <a:t>1</a:t>
            </a:r>
            <a:r>
              <a:rPr kumimoji="1" lang="zh-CN" altLang="en-US" sz="2800" dirty="0">
                <a:solidFill>
                  <a:srgbClr val="FF0000"/>
                </a:solidFill>
                <a:latin typeface="Microsoft JhengHei" panose="020B0604030504040204" pitchFamily="34" charset="-120"/>
                <a:ea typeface="Microsoft JhengHei" panose="020B0604030504040204" pitchFamily="34" charset="-120"/>
              </a:rPr>
              <a:t>項：</a:t>
            </a:r>
            <a:endParaRPr kumimoji="1" lang="en-US" altLang="zh-CN" sz="2800" dirty="0">
              <a:solidFill>
                <a:srgbClr val="FF0000"/>
              </a:solidFill>
              <a:latin typeface="Microsoft JhengHei" panose="020B0604030504040204" pitchFamily="34" charset="-120"/>
              <a:ea typeface="Microsoft JhengHei" panose="020B0604030504040204" pitchFamily="34" charset="-120"/>
            </a:endParaRPr>
          </a:p>
          <a:p>
            <a:pPr lvl="1"/>
            <a:r>
              <a:rPr lang="zh-TW" altLang="en-US" sz="2800" dirty="0">
                <a:solidFill>
                  <a:srgbClr val="FF0000"/>
                </a:solidFill>
                <a:latin typeface="Microsoft JhengHei" panose="020B0604030504040204" pitchFamily="34" charset="-120"/>
                <a:ea typeface="Microsoft JhengHei" panose="020B0604030504040204" pitchFamily="34" charset="-120"/>
              </a:rPr>
              <a:t>霸凌：指個人或集體持續以言語、文字、圖畫、符號、肢體動作或其他方式，直接或間接對他人為貶抑、排擠、欺負、騷擾或戲弄等行為，使他人處於具有敵意或不友善之校園學習環境，或難以抗拒，產生精神上、生理上或財產上之損害，或影響正常學習活動之進行。</a:t>
            </a:r>
            <a:endParaRPr kumimoji="1" lang="en-US" altLang="zh-TW" sz="2800" dirty="0">
              <a:solidFill>
                <a:srgbClr val="FF0000"/>
              </a:solidFill>
              <a:latin typeface="Microsoft JhengHei" panose="020B0604030504040204" pitchFamily="34" charset="-120"/>
              <a:ea typeface="Microsoft JhengHei" panose="020B0604030504040204" pitchFamily="34" charset="-120"/>
            </a:endParaRPr>
          </a:p>
          <a:p>
            <a:endParaRPr kumimoji="1" lang="zh-TW" altLang="en-US" sz="3200"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45664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的圖片&#10;&#10;自動產生的描述">
            <a:extLst>
              <a:ext uri="{FF2B5EF4-FFF2-40B4-BE49-F238E27FC236}">
                <a16:creationId xmlns="" xmlns:a16="http://schemas.microsoft.com/office/drawing/2014/main" id="{D7458744-2848-0C49-B5AA-199A041434E9}"/>
              </a:ext>
            </a:extLst>
          </p:cNvPr>
          <p:cNvPicPr>
            <a:picLocks noChangeAspect="1"/>
          </p:cNvPicPr>
          <p:nvPr/>
        </p:nvPicPr>
        <p:blipFill>
          <a:blip r:embed="rId2"/>
          <a:stretch>
            <a:fillRect/>
          </a:stretch>
        </p:blipFill>
        <p:spPr>
          <a:xfrm>
            <a:off x="2667000" y="0"/>
            <a:ext cx="6858000" cy="6858000"/>
          </a:xfrm>
          <a:prstGeom prst="rect">
            <a:avLst/>
          </a:prstGeom>
        </p:spPr>
      </p:pic>
      <p:sp>
        <p:nvSpPr>
          <p:cNvPr id="2" name="文字方塊 1">
            <a:extLst>
              <a:ext uri="{FF2B5EF4-FFF2-40B4-BE49-F238E27FC236}">
                <a16:creationId xmlns="" xmlns:a16="http://schemas.microsoft.com/office/drawing/2014/main" id="{B8F0A73F-9995-5649-8682-F1FDE5CAAC27}"/>
              </a:ext>
            </a:extLst>
          </p:cNvPr>
          <p:cNvSpPr txBox="1"/>
          <p:nvPr/>
        </p:nvSpPr>
        <p:spPr>
          <a:xfrm>
            <a:off x="936978" y="880533"/>
            <a:ext cx="1061156" cy="4524315"/>
          </a:xfrm>
          <a:prstGeom prst="rect">
            <a:avLst/>
          </a:prstGeom>
          <a:noFill/>
        </p:spPr>
        <p:txBody>
          <a:bodyPr wrap="square" rtlCol="0">
            <a:spAutoFit/>
          </a:bodyPr>
          <a:lstStyle/>
          <a:p>
            <a:r>
              <a:rPr kumimoji="1" lang="zh-TW" altLang="en-US" sz="4800" b="1" dirty="0">
                <a:latin typeface="Microsoft JhengHei" panose="020B0604030504040204" pitchFamily="34" charset="-120"/>
                <a:ea typeface="Microsoft JhengHei" panose="020B0604030504040204" pitchFamily="34" charset="-120"/>
              </a:rPr>
              <a:t>你是小霸王</a:t>
            </a:r>
            <a:r>
              <a:rPr kumimoji="1" lang="en-US" altLang="zh-TW" sz="4800" b="1" dirty="0">
                <a:latin typeface="Microsoft JhengHei" panose="020B0604030504040204" pitchFamily="34" charset="-120"/>
                <a:ea typeface="Microsoft JhengHei" panose="020B0604030504040204" pitchFamily="34" charset="-120"/>
              </a:rPr>
              <a:t/>
            </a:r>
            <a:br>
              <a:rPr kumimoji="1" lang="en-US" altLang="zh-TW" sz="4800" b="1" dirty="0">
                <a:latin typeface="Microsoft JhengHei" panose="020B0604030504040204" pitchFamily="34" charset="-120"/>
                <a:ea typeface="Microsoft JhengHei" panose="020B0604030504040204" pitchFamily="34" charset="-120"/>
              </a:rPr>
            </a:br>
            <a:r>
              <a:rPr kumimoji="1" lang="zh-TW" altLang="en-US" sz="4800" b="1" dirty="0">
                <a:latin typeface="Microsoft JhengHei" panose="020B0604030504040204" pitchFamily="34" charset="-120"/>
                <a:ea typeface="Microsoft JhengHei" panose="020B0604030504040204" pitchFamily="34" charset="-120"/>
              </a:rPr>
              <a:t>？</a:t>
            </a:r>
          </a:p>
        </p:txBody>
      </p:sp>
    </p:spTree>
    <p:extLst>
      <p:ext uri="{BB962C8B-B14F-4D97-AF65-F5344CB8AC3E}">
        <p14:creationId xmlns:p14="http://schemas.microsoft.com/office/powerpoint/2010/main" val="1455673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3BAFD176-D4C4-45B9-8D6E-C25F94C5CB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標題 1">
            <a:extLst>
              <a:ext uri="{FF2B5EF4-FFF2-40B4-BE49-F238E27FC236}">
                <a16:creationId xmlns="" xmlns:a16="http://schemas.microsoft.com/office/drawing/2014/main" id="{9668AB13-9FDB-3D4D-86E3-B099E8772DAB}"/>
              </a:ext>
            </a:extLst>
          </p:cNvPr>
          <p:cNvSpPr>
            <a:spLocks noGrp="1"/>
          </p:cNvSpPr>
          <p:nvPr>
            <p:ph type="title"/>
          </p:nvPr>
        </p:nvSpPr>
        <p:spPr>
          <a:xfrm>
            <a:off x="960120" y="434101"/>
            <a:ext cx="9552448" cy="1232750"/>
          </a:xfrm>
        </p:spPr>
        <p:txBody>
          <a:bodyPr anchor="b">
            <a:normAutofit/>
          </a:bodyPr>
          <a:lstStyle/>
          <a:p>
            <a:r>
              <a:rPr kumimoji="1" lang="zh-TW" altLang="en-US">
                <a:solidFill>
                  <a:schemeClr val="bg1"/>
                </a:solidFill>
                <a:latin typeface="Microsoft JhengHei" panose="020B0604030504040204" pitchFamily="34" charset="-120"/>
                <a:ea typeface="Microsoft JhengHei" panose="020B0604030504040204" pitchFamily="34" charset="-120"/>
              </a:rPr>
              <a:t>霸凌的後果</a:t>
            </a:r>
            <a:r>
              <a:rPr kumimoji="1" lang="en-US" altLang="zh-TW">
                <a:solidFill>
                  <a:schemeClr val="bg1"/>
                </a:solidFill>
                <a:latin typeface="Microsoft JhengHei" panose="020B0604030504040204" pitchFamily="34" charset="-120"/>
                <a:ea typeface="Microsoft JhengHei" panose="020B0604030504040204" pitchFamily="34" charset="-120"/>
              </a:rPr>
              <a:t>…</a:t>
            </a:r>
            <a:r>
              <a:rPr kumimoji="1" lang="zh-CN" altLang="en-US">
                <a:solidFill>
                  <a:schemeClr val="bg1"/>
                </a:solidFill>
                <a:latin typeface="Microsoft JhengHei" panose="020B0604030504040204" pitchFamily="34" charset="-120"/>
                <a:ea typeface="Microsoft JhengHei" panose="020B0604030504040204" pitchFamily="34" charset="-120"/>
              </a:rPr>
              <a:t>來看案例（梁女何辜）</a:t>
            </a:r>
            <a:endParaRPr kumimoji="1" lang="zh-TW" altLang="en-US">
              <a:solidFill>
                <a:schemeClr val="bg1"/>
              </a:solidFill>
              <a:latin typeface="Microsoft JhengHei" panose="020B0604030504040204" pitchFamily="34" charset="-120"/>
              <a:ea typeface="Microsoft JhengHei" panose="020B0604030504040204" pitchFamily="34" charset="-120"/>
            </a:endParaRPr>
          </a:p>
        </p:txBody>
      </p:sp>
      <p:cxnSp>
        <p:nvCxnSpPr>
          <p:cNvPr id="14" name="Straight Connector 13">
            <a:extLst>
              <a:ext uri="{FF2B5EF4-FFF2-40B4-BE49-F238E27FC236}">
                <a16:creationId xmlns="" xmlns:a16="http://schemas.microsoft.com/office/drawing/2014/main" id="{E85B2D6B-877E-4599-A643-756FB860130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 y="1676579"/>
            <a:ext cx="1062763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6">
            <a:extLst>
              <a:ext uri="{FF2B5EF4-FFF2-40B4-BE49-F238E27FC236}">
                <a16:creationId xmlns="" xmlns:a16="http://schemas.microsoft.com/office/drawing/2014/main" id="{9514E575-433A-4266-8C2D-C2BD62D81B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sp>
        <p:nvSpPr>
          <p:cNvPr id="3" name="內容版面配置區 2">
            <a:extLst>
              <a:ext uri="{FF2B5EF4-FFF2-40B4-BE49-F238E27FC236}">
                <a16:creationId xmlns="" xmlns:a16="http://schemas.microsoft.com/office/drawing/2014/main" id="{DCA4B70B-9410-E643-ADC2-BC15BD533AE8}"/>
              </a:ext>
            </a:extLst>
          </p:cNvPr>
          <p:cNvSpPr>
            <a:spLocks noGrp="1"/>
          </p:cNvSpPr>
          <p:nvPr>
            <p:ph idx="1"/>
          </p:nvPr>
        </p:nvSpPr>
        <p:spPr>
          <a:xfrm>
            <a:off x="406400" y="2525486"/>
            <a:ext cx="6865257" cy="4180114"/>
          </a:xfrm>
        </p:spPr>
        <p:txBody>
          <a:bodyPr>
            <a:noAutofit/>
          </a:bodyPr>
          <a:lstStyle/>
          <a:p>
            <a:r>
              <a:rPr lang="en-US" altLang="zh-TW" dirty="0">
                <a:latin typeface="Microsoft JhengHei" panose="020B0604030504040204" pitchFamily="34" charset="-120"/>
                <a:ea typeface="Microsoft JhengHei" panose="020B0604030504040204" pitchFamily="34" charset="-120"/>
              </a:rPr>
              <a:t>2017</a:t>
            </a:r>
            <a:r>
              <a:rPr lang="zh-TW" altLang="zh-TW" dirty="0">
                <a:latin typeface="Microsoft JhengHei" panose="020B0604030504040204" pitchFamily="34" charset="-120"/>
                <a:ea typeface="Microsoft JhengHei" panose="020B0604030504040204" pitchFamily="34" charset="-120"/>
              </a:rPr>
              <a:t>年，程姓嫌犯以攝影外拍為由，</a:t>
            </a:r>
            <a:r>
              <a:rPr lang="zh-TW" altLang="en-US" dirty="0">
                <a:latin typeface="Microsoft JhengHei" panose="020B0604030504040204" pitchFamily="34" charset="-120"/>
                <a:ea typeface="Microsoft JhengHei" panose="020B0604030504040204" pitchFamily="34" charset="-120"/>
              </a:rPr>
              <a:t>邀約</a:t>
            </a:r>
            <a:r>
              <a:rPr lang="zh-TW" altLang="zh-TW" dirty="0">
                <a:latin typeface="Microsoft JhengHei" panose="020B0604030504040204" pitchFamily="34" charset="-120"/>
                <a:ea typeface="Microsoft JhengHei" panose="020B0604030504040204" pitchFamily="34" charset="-120"/>
              </a:rPr>
              <a:t>陳女於北市某大樓見面，藉機性侵殺害陳女並棄屍於停車場。當程嫌遭逮後，供稱</a:t>
            </a:r>
            <a:r>
              <a:rPr lang="zh-TW" altLang="en-US" dirty="0">
                <a:latin typeface="Microsoft JhengHei" panose="020B0604030504040204" pitchFamily="34" charset="-120"/>
                <a:ea typeface="Microsoft JhengHei" panose="020B0604030504040204" pitchFamily="34" charset="-120"/>
              </a:rPr>
              <a:t>其女友</a:t>
            </a:r>
            <a:r>
              <a:rPr lang="zh-TW" altLang="zh-TW" dirty="0">
                <a:latin typeface="Microsoft JhengHei" panose="020B0604030504040204" pitchFamily="34" charset="-120"/>
                <a:ea typeface="Microsoft JhengHei" panose="020B0604030504040204" pitchFamily="34" charset="-120"/>
              </a:rPr>
              <a:t>梁女</a:t>
            </a:r>
            <a:r>
              <a:rPr lang="zh-TW" altLang="en-US" dirty="0">
                <a:latin typeface="Microsoft JhengHei" panose="020B0604030504040204" pitchFamily="34" charset="-120"/>
                <a:ea typeface="Microsoft JhengHei" panose="020B0604030504040204" pitchFamily="34" charset="-120"/>
              </a:rPr>
              <a:t>也</a:t>
            </a:r>
            <a:r>
              <a:rPr lang="zh-TW" altLang="zh-TW" dirty="0">
                <a:latin typeface="Microsoft JhengHei" panose="020B0604030504040204" pitchFamily="34" charset="-120"/>
                <a:ea typeface="Microsoft JhengHei" panose="020B0604030504040204" pitchFamily="34" charset="-120"/>
              </a:rPr>
              <a:t>涉案，而梁女隨即遭到羈押。當此事曝光，各大媒體大肆批評梁女心狠手辣，而諸多閱聽人聞訊之後，</a:t>
            </a:r>
            <a:r>
              <a:rPr lang="zh-TW" altLang="zh-TW" dirty="0">
                <a:solidFill>
                  <a:srgbClr val="FF0000"/>
                </a:solidFill>
                <a:latin typeface="Microsoft JhengHei" panose="020B0604030504040204" pitchFamily="34" charset="-120"/>
                <a:ea typeface="Microsoft JhengHei" panose="020B0604030504040204" pitchFamily="34" charset="-120"/>
              </a:rPr>
              <a:t>湧入梁女臉書以不堪入耳字眼辱罵，謾罵留言達三萬則</a:t>
            </a:r>
            <a:r>
              <a:rPr lang="zh-TW" altLang="zh-TW" dirty="0">
                <a:latin typeface="Microsoft JhengHei" panose="020B0604030504040204" pitchFamily="34" charset="-120"/>
                <a:ea typeface="Microsoft JhengHei" panose="020B0604030504040204" pitchFamily="34" charset="-120"/>
              </a:rPr>
              <a:t>。最後，由於檢方以證據不足，再加上梁女母親提供不在場證明才將梁女釋放</a:t>
            </a:r>
            <a:r>
              <a:rPr lang="zh-TW" altLang="en-US" dirty="0">
                <a:latin typeface="Microsoft JhengHei" panose="020B0604030504040204" pitchFamily="34" charset="-120"/>
                <a:ea typeface="Microsoft JhengHei" panose="020B0604030504040204" pitchFamily="34" charset="-120"/>
              </a:rPr>
              <a:t>，</a:t>
            </a:r>
            <a:r>
              <a:rPr lang="zh-TW" altLang="zh-TW" dirty="0">
                <a:latin typeface="Microsoft JhengHei" panose="020B0604030504040204" pitchFamily="34" charset="-120"/>
                <a:ea typeface="Microsoft JhengHei" panose="020B0604030504040204" pitchFamily="34" charset="-120"/>
              </a:rPr>
              <a:t>而留言謾罵的網友，紛紛撤下留言並道歉。 </a:t>
            </a:r>
            <a:endParaRPr kumimoji="1" lang="zh-TW" altLang="en-US" dirty="0">
              <a:latin typeface="Microsoft JhengHei" panose="020B0604030504040204" pitchFamily="34" charset="-120"/>
              <a:ea typeface="Microsoft JhengHei" panose="020B0604030504040204" pitchFamily="34" charset="-120"/>
            </a:endParaRPr>
          </a:p>
        </p:txBody>
      </p:sp>
      <p:pic>
        <p:nvPicPr>
          <p:cNvPr id="7" name="圖片 6" descr="一張含有 文字, 報紙 的圖片&#10;&#10;自動產生的描述">
            <a:extLst>
              <a:ext uri="{FF2B5EF4-FFF2-40B4-BE49-F238E27FC236}">
                <a16:creationId xmlns="" xmlns:a16="http://schemas.microsoft.com/office/drawing/2014/main" id="{DE1C7176-EAF0-F549-B6CD-702E66D97AAB}"/>
              </a:ext>
            </a:extLst>
          </p:cNvPr>
          <p:cNvPicPr>
            <a:picLocks noChangeAspect="1"/>
          </p:cNvPicPr>
          <p:nvPr/>
        </p:nvPicPr>
        <p:blipFill>
          <a:blip r:embed="rId2"/>
          <a:stretch>
            <a:fillRect/>
          </a:stretch>
        </p:blipFill>
        <p:spPr>
          <a:xfrm>
            <a:off x="7955570" y="3051373"/>
            <a:ext cx="3438119" cy="2716114"/>
          </a:xfrm>
          <a:prstGeom prst="rect">
            <a:avLst/>
          </a:prstGeom>
        </p:spPr>
      </p:pic>
    </p:spTree>
    <p:extLst>
      <p:ext uri="{BB962C8B-B14F-4D97-AF65-F5344CB8AC3E}">
        <p14:creationId xmlns:p14="http://schemas.microsoft.com/office/powerpoint/2010/main" val="3581627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48A740BC-A0AA-45E0-B899-2AE9C6FE11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標題 1">
            <a:extLst>
              <a:ext uri="{FF2B5EF4-FFF2-40B4-BE49-F238E27FC236}">
                <a16:creationId xmlns="" xmlns:a16="http://schemas.microsoft.com/office/drawing/2014/main" id="{857CDEE8-E3B9-B34F-ACF3-B936500C20C1}"/>
              </a:ext>
            </a:extLst>
          </p:cNvPr>
          <p:cNvSpPr>
            <a:spLocks noGrp="1"/>
          </p:cNvSpPr>
          <p:nvPr>
            <p:ph type="title"/>
          </p:nvPr>
        </p:nvSpPr>
        <p:spPr>
          <a:xfrm>
            <a:off x="655320" y="365125"/>
            <a:ext cx="9013052" cy="1623312"/>
          </a:xfrm>
        </p:spPr>
        <p:txBody>
          <a:bodyPr anchor="b">
            <a:normAutofit/>
          </a:bodyPr>
          <a:lstStyle/>
          <a:p>
            <a:r>
              <a:rPr kumimoji="1" lang="zh-TW" altLang="en-US" sz="4000">
                <a:latin typeface="Microsoft JhengHei" panose="020B0604030504040204" pitchFamily="34" charset="-120"/>
                <a:ea typeface="Microsoft JhengHei" panose="020B0604030504040204" pitchFamily="34" charset="-120"/>
              </a:rPr>
              <a:t>霸凌的後果</a:t>
            </a:r>
            <a:r>
              <a:rPr kumimoji="1" lang="en-US" altLang="zh-TW" sz="4000">
                <a:latin typeface="Microsoft JhengHei" panose="020B0604030504040204" pitchFamily="34" charset="-120"/>
                <a:ea typeface="Microsoft JhengHei" panose="020B0604030504040204" pitchFamily="34" charset="-120"/>
              </a:rPr>
              <a:t>…</a:t>
            </a:r>
            <a:r>
              <a:rPr kumimoji="1" lang="zh-CN" altLang="en-US" sz="4000">
                <a:latin typeface="Microsoft JhengHei" panose="020B0604030504040204" pitchFamily="34" charset="-120"/>
                <a:ea typeface="Microsoft JhengHei" panose="020B0604030504040204" pitchFamily="34" charset="-120"/>
              </a:rPr>
              <a:t>來看案例（梁女何辜）</a:t>
            </a:r>
            <a:endParaRPr kumimoji="1" lang="zh-TW" altLang="en-US" sz="4000">
              <a:latin typeface="Microsoft JhengHei" panose="020B0604030504040204" pitchFamily="34" charset="-120"/>
              <a:ea typeface="Microsoft JhengHei" panose="020B0604030504040204" pitchFamily="34" charset="-120"/>
            </a:endParaRPr>
          </a:p>
        </p:txBody>
      </p:sp>
      <p:cxnSp>
        <p:nvCxnSpPr>
          <p:cNvPr id="11" name="Straight Arrow Connector 10">
            <a:extLst>
              <a:ext uri="{FF2B5EF4-FFF2-40B4-BE49-F238E27FC236}">
                <a16:creationId xmlns="" xmlns:a16="http://schemas.microsoft.com/office/drawing/2014/main" id="{B874EF51-C858-4BB9-97C3-D1775578712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內容版面配置區 2">
            <a:extLst>
              <a:ext uri="{FF2B5EF4-FFF2-40B4-BE49-F238E27FC236}">
                <a16:creationId xmlns="" xmlns:a16="http://schemas.microsoft.com/office/drawing/2014/main" id="{92D16FB3-D346-5D4D-A732-EA9561B511FD}"/>
              </a:ext>
            </a:extLst>
          </p:cNvPr>
          <p:cNvSpPr>
            <a:spLocks noGrp="1"/>
          </p:cNvSpPr>
          <p:nvPr>
            <p:ph idx="1"/>
          </p:nvPr>
        </p:nvSpPr>
        <p:spPr>
          <a:xfrm>
            <a:off x="655320" y="2644518"/>
            <a:ext cx="9013052" cy="3327251"/>
          </a:xfrm>
        </p:spPr>
        <p:txBody>
          <a:bodyPr>
            <a:normAutofit/>
          </a:bodyPr>
          <a:lstStyle/>
          <a:p>
            <a:r>
              <a:rPr kumimoji="1" lang="zh-TW" altLang="en-US" sz="3200" dirty="0">
                <a:latin typeface="Microsoft JhengHei" panose="020B0604030504040204" pitchFamily="34" charset="-120"/>
                <a:ea typeface="Microsoft JhengHei" panose="020B0604030504040204" pitchFamily="34" charset="-120"/>
              </a:rPr>
              <a:t>若梁女打算提告這些網友，可以引用哪些法規提起訴訟？</a:t>
            </a:r>
            <a:endParaRPr kumimoji="1" lang="en-US" altLang="zh-TW" sz="3200" dirty="0">
              <a:latin typeface="Microsoft JhengHei" panose="020B0604030504040204" pitchFamily="34" charset="-120"/>
              <a:ea typeface="Microsoft JhengHei" panose="020B0604030504040204" pitchFamily="34" charset="-120"/>
            </a:endParaRPr>
          </a:p>
          <a:p>
            <a:pPr lvl="1"/>
            <a:r>
              <a:rPr kumimoji="1" lang="en-US" altLang="zh-TW" sz="2800" dirty="0">
                <a:solidFill>
                  <a:srgbClr val="FF0000"/>
                </a:solidFill>
                <a:latin typeface="Microsoft JhengHei" panose="020B0604030504040204" pitchFamily="34" charset="-120"/>
                <a:ea typeface="Microsoft JhengHei" panose="020B0604030504040204" pitchFamily="34" charset="-120"/>
              </a:rPr>
              <a:t>《</a:t>
            </a:r>
            <a:r>
              <a:rPr kumimoji="1" lang="zh-CN" altLang="en-US" sz="2800" dirty="0">
                <a:solidFill>
                  <a:srgbClr val="FF0000"/>
                </a:solidFill>
                <a:latin typeface="Microsoft JhengHei" panose="020B0604030504040204" pitchFamily="34" charset="-120"/>
                <a:ea typeface="Microsoft JhengHei" panose="020B0604030504040204" pitchFamily="34" charset="-120"/>
              </a:rPr>
              <a:t>刑法</a:t>
            </a:r>
            <a:r>
              <a:rPr kumimoji="1" lang="en-US" altLang="zh-TW" sz="2800" dirty="0">
                <a:solidFill>
                  <a:srgbClr val="FF0000"/>
                </a:solidFill>
                <a:latin typeface="Microsoft JhengHei" panose="020B0604030504040204" pitchFamily="34" charset="-120"/>
                <a:ea typeface="Microsoft JhengHei" panose="020B0604030504040204" pitchFamily="34" charset="-120"/>
              </a:rPr>
              <a:t>》</a:t>
            </a:r>
            <a:r>
              <a:rPr kumimoji="1" lang="zh-CN" altLang="en-US" sz="2800" dirty="0">
                <a:solidFill>
                  <a:srgbClr val="FF0000"/>
                </a:solidFill>
                <a:latin typeface="Microsoft JhengHei" panose="020B0604030504040204" pitchFamily="34" charset="-120"/>
                <a:ea typeface="Microsoft JhengHei" panose="020B0604030504040204" pitchFamily="34" charset="-120"/>
              </a:rPr>
              <a:t>妨害名譽罪</a:t>
            </a:r>
            <a:endParaRPr kumimoji="1" lang="en-US" altLang="zh-CN" sz="2800" dirty="0">
              <a:solidFill>
                <a:srgbClr val="FF0000"/>
              </a:solidFill>
              <a:latin typeface="Microsoft JhengHei" panose="020B0604030504040204" pitchFamily="34" charset="-120"/>
              <a:ea typeface="Microsoft JhengHei" panose="020B0604030504040204" pitchFamily="34" charset="-120"/>
            </a:endParaRPr>
          </a:p>
          <a:p>
            <a:pPr lvl="1"/>
            <a:r>
              <a:rPr kumimoji="1" lang="en-US" altLang="zh-TW" sz="2800" dirty="0">
                <a:solidFill>
                  <a:srgbClr val="FF0000"/>
                </a:solidFill>
                <a:latin typeface="Microsoft JhengHei" panose="020B0604030504040204" pitchFamily="34" charset="-120"/>
                <a:ea typeface="Microsoft JhengHei" panose="020B0604030504040204" pitchFamily="34" charset="-120"/>
              </a:rPr>
              <a:t>《</a:t>
            </a:r>
            <a:r>
              <a:rPr kumimoji="1" lang="zh-CN" altLang="en-US" sz="2800" dirty="0">
                <a:solidFill>
                  <a:srgbClr val="FF0000"/>
                </a:solidFill>
                <a:latin typeface="Microsoft JhengHei" panose="020B0604030504040204" pitchFamily="34" charset="-120"/>
                <a:ea typeface="Microsoft JhengHei" panose="020B0604030504040204" pitchFamily="34" charset="-120"/>
              </a:rPr>
              <a:t>民法</a:t>
            </a:r>
            <a:r>
              <a:rPr kumimoji="1" lang="en-US" altLang="zh-TW" sz="2800" dirty="0">
                <a:solidFill>
                  <a:srgbClr val="FF0000"/>
                </a:solidFill>
                <a:latin typeface="Microsoft JhengHei" panose="020B0604030504040204" pitchFamily="34" charset="-120"/>
                <a:ea typeface="Microsoft JhengHei" panose="020B0604030504040204" pitchFamily="34" charset="-120"/>
              </a:rPr>
              <a:t>》</a:t>
            </a:r>
            <a:r>
              <a:rPr kumimoji="1" lang="zh-CN" altLang="en-US" sz="2800" dirty="0">
                <a:solidFill>
                  <a:srgbClr val="FF0000"/>
                </a:solidFill>
                <a:latin typeface="Microsoft JhengHei" panose="020B0604030504040204" pitchFamily="34" charset="-120"/>
                <a:ea typeface="Microsoft JhengHei" panose="020B0604030504040204" pitchFamily="34" charset="-120"/>
              </a:rPr>
              <a:t>侵權行為之損害賠償</a:t>
            </a:r>
            <a:endParaRPr kumimoji="1" lang="en-US" altLang="zh-TW" sz="2800" dirty="0">
              <a:solidFill>
                <a:srgbClr val="FF0000"/>
              </a:solidFill>
              <a:latin typeface="Microsoft JhengHei" panose="020B0604030504040204" pitchFamily="34" charset="-120"/>
              <a:ea typeface="Microsoft JhengHei" panose="020B0604030504040204" pitchFamily="34" charset="-120"/>
            </a:endParaRPr>
          </a:p>
          <a:p>
            <a:endParaRPr kumimoji="1" lang="en-US" altLang="zh-TW" dirty="0">
              <a:solidFill>
                <a:srgbClr val="FF0000"/>
              </a:solidFill>
              <a:latin typeface="Microsoft JhengHei" panose="020B0604030504040204" pitchFamily="34" charset="-120"/>
              <a:ea typeface="Microsoft JhengHei" panose="020B0604030504040204" pitchFamily="34" charset="-120"/>
            </a:endParaRPr>
          </a:p>
          <a:p>
            <a:endParaRPr kumimoji="1" lang="zh-TW" altLang="en-US" sz="3200"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40865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3B1198BC-F7BF-2846-BA15-F4290C1DA86A}"/>
              </a:ext>
            </a:extLst>
          </p:cNvPr>
          <p:cNvSpPr>
            <a:spLocks noGrp="1"/>
          </p:cNvSpPr>
          <p:nvPr>
            <p:ph type="title"/>
          </p:nvPr>
        </p:nvSpPr>
        <p:spPr>
          <a:xfrm>
            <a:off x="6746627" y="662550"/>
            <a:ext cx="4645250" cy="882471"/>
          </a:xfrm>
        </p:spPr>
        <p:txBody>
          <a:bodyPr vert="horz" lIns="91440" tIns="45720" rIns="91440" bIns="45720" rtlCol="0" anchor="b">
            <a:normAutofit/>
          </a:bodyPr>
          <a:lstStyle/>
          <a:p>
            <a:r>
              <a:rPr kumimoji="1" lang="zh-TW" altLang="en-US" sz="4800" dirty="0">
                <a:latin typeface="Microsoft JhengHei" panose="020B0604030504040204" pitchFamily="34" charset="-120"/>
                <a:ea typeface="Microsoft JhengHei" panose="020B0604030504040204" pitchFamily="34" charset="-120"/>
              </a:rPr>
              <a:t>回到「一芳兩制」</a:t>
            </a:r>
          </a:p>
        </p:txBody>
      </p:sp>
      <p:sp>
        <p:nvSpPr>
          <p:cNvPr id="3" name="內容版面配置區 2">
            <a:extLst>
              <a:ext uri="{FF2B5EF4-FFF2-40B4-BE49-F238E27FC236}">
                <a16:creationId xmlns="" xmlns:a16="http://schemas.microsoft.com/office/drawing/2014/main" id="{6E163D1C-1428-BC48-9620-225C9B4EB6FC}"/>
              </a:ext>
            </a:extLst>
          </p:cNvPr>
          <p:cNvSpPr>
            <a:spLocks noGrp="1"/>
          </p:cNvSpPr>
          <p:nvPr>
            <p:ph idx="1"/>
          </p:nvPr>
        </p:nvSpPr>
        <p:spPr>
          <a:xfrm>
            <a:off x="6746627" y="1970691"/>
            <a:ext cx="4893830" cy="3928066"/>
          </a:xfrm>
        </p:spPr>
        <p:txBody>
          <a:bodyPr vert="horz" lIns="91440" tIns="45720" rIns="91440" bIns="45720" rtlCol="0" anchor="t">
            <a:normAutofit/>
          </a:bodyPr>
          <a:lstStyle/>
          <a:p>
            <a:r>
              <a:rPr kumimoji="1" lang="zh-CN" altLang="en-US" sz="3200" dirty="0"/>
              <a:t>照片上的行為若發生在我國，可能違反哪些法規？</a:t>
            </a:r>
            <a:endParaRPr kumimoji="1" lang="en-US" altLang="zh-CN" sz="3200" dirty="0"/>
          </a:p>
          <a:p>
            <a:pPr lvl="1"/>
            <a:r>
              <a:rPr kumimoji="1" lang="en-US" altLang="zh-TW" sz="2800" dirty="0"/>
              <a:t>《</a:t>
            </a:r>
            <a:r>
              <a:rPr kumimoji="1" lang="zh-CN" altLang="en-US" sz="2800" dirty="0"/>
              <a:t>刑法</a:t>
            </a:r>
            <a:r>
              <a:rPr kumimoji="1" lang="en-US" altLang="zh-TW" sz="2800" dirty="0"/>
              <a:t>》</a:t>
            </a:r>
            <a:r>
              <a:rPr kumimoji="1" lang="zh-CN" altLang="en-US" sz="2800" dirty="0"/>
              <a:t>毀損罪</a:t>
            </a:r>
            <a:endParaRPr kumimoji="1" lang="en-US" altLang="zh-CN" sz="2800" dirty="0"/>
          </a:p>
          <a:p>
            <a:endParaRPr kumimoji="1" lang="en-US" altLang="zh-CN" sz="3200" dirty="0"/>
          </a:p>
          <a:p>
            <a:r>
              <a:rPr kumimoji="1" lang="zh-CN" altLang="en-US" sz="3200" dirty="0"/>
              <a:t>抵制店家的行為是霸凌嗎？</a:t>
            </a:r>
            <a:endParaRPr kumimoji="1" lang="en-US" altLang="zh-CN" sz="3200" dirty="0"/>
          </a:p>
          <a:p>
            <a:pPr marL="0" indent="0">
              <a:buNone/>
            </a:pPr>
            <a:endParaRPr kumimoji="1" lang="en-US" altLang="zh-TW" sz="3200" dirty="0"/>
          </a:p>
          <a:p>
            <a:pPr marL="0" indent="0">
              <a:buNone/>
            </a:pPr>
            <a:endParaRPr kumimoji="1" lang="en-US" altLang="zh-TW" sz="3200" dirty="0"/>
          </a:p>
          <a:p>
            <a:pPr marL="0" indent="0">
              <a:buNone/>
            </a:pPr>
            <a:endParaRPr kumimoji="1" lang="en-US" altLang="zh-TW" sz="3200" dirty="0"/>
          </a:p>
        </p:txBody>
      </p:sp>
      <p:sp>
        <p:nvSpPr>
          <p:cNvPr id="9" name="Freeform: Shape 8">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圖片 3" descr="一張含有 桌, 室內, 牆 的圖片&#10;&#10;自動產生的描述">
            <a:extLst>
              <a:ext uri="{FF2B5EF4-FFF2-40B4-BE49-F238E27FC236}">
                <a16:creationId xmlns="" xmlns:a16="http://schemas.microsoft.com/office/drawing/2014/main" id="{20E62364-31BD-E441-B827-57CD34D27795}"/>
              </a:ext>
            </a:extLst>
          </p:cNvPr>
          <p:cNvPicPr>
            <a:picLocks noChangeAspect="1"/>
          </p:cNvPicPr>
          <p:nvPr/>
        </p:nvPicPr>
        <p:blipFill rotWithShape="1">
          <a:blip r:embed="rId2"/>
          <a:srcRect l="20719" r="13400"/>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75207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6C5FA50-8D52-4617-AF91-5C7B1C835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96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87C5DB9D-481D-144C-8B3F-9343FA2F43BC}"/>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kumimoji="1" lang="zh-TW" altLang="en-US" sz="3600" b="1" dirty="0">
                <a:solidFill>
                  <a:srgbClr val="FFFFFF"/>
                </a:solidFill>
                <a:latin typeface="Microsoft JhengHei" panose="020B0604030504040204" pitchFamily="34" charset="-120"/>
                <a:ea typeface="Microsoft JhengHei" panose="020B0604030504040204" pitchFamily="34" charset="-120"/>
              </a:rPr>
              <a:t>法規知識王競賽</a:t>
            </a:r>
          </a:p>
        </p:txBody>
      </p:sp>
      <p:sp>
        <p:nvSpPr>
          <p:cNvPr id="12" name="Rounded Rectangle 9">
            <a:extLst>
              <a:ext uri="{FF2B5EF4-FFF2-40B4-BE49-F238E27FC236}">
                <a16:creationId xmlns="" xmlns:a16="http://schemas.microsoft.com/office/drawing/2014/main" id="{E223798C-12AD-4B0C-A50C-D676347D67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圖片 4" descr="一張含有 螢幕擷取畫面 的圖片&#10;&#10;自動產生的描述">
            <a:extLst>
              <a:ext uri="{FF2B5EF4-FFF2-40B4-BE49-F238E27FC236}">
                <a16:creationId xmlns="" xmlns:a16="http://schemas.microsoft.com/office/drawing/2014/main" id="{D0585DB1-3E24-E545-9188-02AF55F61A40}"/>
              </a:ext>
            </a:extLst>
          </p:cNvPr>
          <p:cNvPicPr>
            <a:picLocks noChangeAspect="1"/>
          </p:cNvPicPr>
          <p:nvPr/>
        </p:nvPicPr>
        <p:blipFill rotWithShape="1">
          <a:blip r:embed="rId2"/>
          <a:srcRect l="1406" r="5483" b="-2"/>
          <a:stretch/>
        </p:blipFill>
        <p:spPr>
          <a:xfrm>
            <a:off x="976251" y="942538"/>
            <a:ext cx="7163222" cy="4808332"/>
          </a:xfrm>
          <a:prstGeom prst="rect">
            <a:avLst/>
          </a:prstGeom>
          <a:effectLst/>
        </p:spPr>
      </p:pic>
    </p:spTree>
    <p:extLst>
      <p:ext uri="{BB962C8B-B14F-4D97-AF65-F5344CB8AC3E}">
        <p14:creationId xmlns:p14="http://schemas.microsoft.com/office/powerpoint/2010/main" val="938734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descr="一張含有 螢幕擷取畫面 的圖片&#10;&#10;自動產生的描述">
            <a:extLst>
              <a:ext uri="{FF2B5EF4-FFF2-40B4-BE49-F238E27FC236}">
                <a16:creationId xmlns="" xmlns:a16="http://schemas.microsoft.com/office/drawing/2014/main" id="{25EEA789-5657-7447-8623-50FAFD36D487}"/>
              </a:ext>
            </a:extLst>
          </p:cNvPr>
          <p:cNvPicPr>
            <a:picLocks noGrp="1" noChangeAspect="1"/>
          </p:cNvPicPr>
          <p:nvPr>
            <p:ph idx="1"/>
          </p:nvPr>
        </p:nvPicPr>
        <p:blipFill rotWithShape="1">
          <a:blip r:embed="rId2"/>
          <a:srcRect b="10000"/>
          <a:stretch/>
        </p:blipFill>
        <p:spPr>
          <a:xfrm>
            <a:off x="20" y="10"/>
            <a:ext cx="12191980" cy="6857990"/>
          </a:xfrm>
          <a:prstGeom prst="rect">
            <a:avLst/>
          </a:prstGeom>
        </p:spPr>
      </p:pic>
      <p:sp>
        <p:nvSpPr>
          <p:cNvPr id="12" name="Rectangle 11">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C6244C30-B460-7C46-9DED-30BE6A80CC8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TW" altLang="en-US" b="1" dirty="0">
                <a:solidFill>
                  <a:srgbClr val="FF0000"/>
                </a:solidFill>
                <a:latin typeface="Microsoft JhengHei" panose="020B0604030504040204" pitchFamily="34" charset="-120"/>
                <a:ea typeface="Microsoft JhengHei" panose="020B0604030504040204" pitchFamily="34" charset="-120"/>
              </a:rPr>
              <a:t>法規查詢：輸入「憲法」，點選「直接連結」</a:t>
            </a:r>
          </a:p>
        </p:txBody>
      </p:sp>
      <p:cxnSp>
        <p:nvCxnSpPr>
          <p:cNvPr id="14" name="Straight Connector 13">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513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384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內容版面配置區 4" descr="一張含有 螢幕擷取畫面 的圖片&#10;&#10;自動產生的描述">
            <a:extLst>
              <a:ext uri="{FF2B5EF4-FFF2-40B4-BE49-F238E27FC236}">
                <a16:creationId xmlns="" xmlns:a16="http://schemas.microsoft.com/office/drawing/2014/main" id="{83CB39D7-5739-BF46-A5E7-3F8C52DD911B}"/>
              </a:ext>
            </a:extLst>
          </p:cNvPr>
          <p:cNvPicPr>
            <a:picLocks noGrp="1" noChangeAspect="1"/>
          </p:cNvPicPr>
          <p:nvPr>
            <p:ph idx="1"/>
          </p:nvPr>
        </p:nvPicPr>
        <p:blipFill>
          <a:blip r:embed="rId3"/>
          <a:stretch>
            <a:fillRect/>
          </a:stretch>
        </p:blipFill>
        <p:spPr>
          <a:xfrm>
            <a:off x="1639147" y="643467"/>
            <a:ext cx="8913705" cy="5571066"/>
          </a:xfrm>
          <a:prstGeom prst="rect">
            <a:avLst/>
          </a:prstGeom>
        </p:spPr>
      </p:pic>
    </p:spTree>
    <p:extLst>
      <p:ext uri="{BB962C8B-B14F-4D97-AF65-F5344CB8AC3E}">
        <p14:creationId xmlns:p14="http://schemas.microsoft.com/office/powerpoint/2010/main" val="2528553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66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內容版面配置區 4" descr="一張含有 螢幕擷取畫面 的圖片&#10;&#10;自動產生的描述">
            <a:extLst>
              <a:ext uri="{FF2B5EF4-FFF2-40B4-BE49-F238E27FC236}">
                <a16:creationId xmlns="" xmlns:a16="http://schemas.microsoft.com/office/drawing/2014/main" id="{E46E3D9C-70E1-3A43-9F38-AE7B9599B13F}"/>
              </a:ext>
            </a:extLst>
          </p:cNvPr>
          <p:cNvPicPr>
            <a:picLocks noGrp="1" noChangeAspect="1"/>
          </p:cNvPicPr>
          <p:nvPr>
            <p:ph idx="1"/>
          </p:nvPr>
        </p:nvPicPr>
        <p:blipFill>
          <a:blip r:embed="rId2"/>
          <a:stretch>
            <a:fillRect/>
          </a:stretch>
        </p:blipFill>
        <p:spPr>
          <a:xfrm>
            <a:off x="1639147" y="643467"/>
            <a:ext cx="8913705" cy="5571066"/>
          </a:xfrm>
          <a:prstGeom prst="rect">
            <a:avLst/>
          </a:prstGeom>
        </p:spPr>
      </p:pic>
    </p:spTree>
    <p:extLst>
      <p:ext uri="{BB962C8B-B14F-4D97-AF65-F5344CB8AC3E}">
        <p14:creationId xmlns:p14="http://schemas.microsoft.com/office/powerpoint/2010/main" val="3449130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3" name="副標題 2"/>
          <p:cNvSpPr>
            <a:spLocks noGrp="1"/>
          </p:cNvSpPr>
          <p:nvPr>
            <p:ph type="subTitle" idx="1"/>
          </p:nvPr>
        </p:nvSpPr>
        <p:spPr/>
        <p:txBody>
          <a:bodyPr/>
          <a:lstStyle/>
          <a:p>
            <a:endParaRPr lang="zh-TW" altLang="en-US"/>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450"/>
          </a:xfrm>
          <a:prstGeom prst="rect">
            <a:avLst/>
          </a:prstGeom>
        </p:spPr>
      </p:pic>
      <p:sp>
        <p:nvSpPr>
          <p:cNvPr id="5" name="文字方塊 4"/>
          <p:cNvSpPr txBox="1"/>
          <p:nvPr/>
        </p:nvSpPr>
        <p:spPr>
          <a:xfrm>
            <a:off x="993003" y="2499201"/>
            <a:ext cx="10508005" cy="1862048"/>
          </a:xfrm>
          <a:prstGeom prst="rect">
            <a:avLst/>
          </a:prstGeom>
          <a:noFill/>
        </p:spPr>
        <p:txBody>
          <a:bodyPr wrap="none" rtlCol="0">
            <a:spAutoFit/>
          </a:bodyPr>
          <a:lstStyle/>
          <a:p>
            <a:r>
              <a:rPr lang="zh-TW" altLang="en-US" sz="11500" dirty="0" smtClean="0">
                <a:solidFill>
                  <a:schemeClr val="bg1"/>
                </a:solidFill>
                <a:latin typeface="標楷體" panose="03000509000000000000" pitchFamily="65" charset="-120"/>
                <a:ea typeface="標楷體" panose="03000509000000000000" pitchFamily="65" charset="-120"/>
              </a:rPr>
              <a:t>隱私</a:t>
            </a:r>
            <a:r>
              <a:rPr lang="zh-TW" altLang="en-US" sz="11500" dirty="0">
                <a:solidFill>
                  <a:schemeClr val="bg1"/>
                </a:solidFill>
                <a:latin typeface="標楷體" panose="03000509000000000000" pitchFamily="65" charset="-120"/>
                <a:ea typeface="標楷體" panose="03000509000000000000" pitchFamily="65" charset="-120"/>
              </a:rPr>
              <a:t>權</a:t>
            </a:r>
            <a:r>
              <a:rPr lang="zh-TW" altLang="en-US" sz="11500" dirty="0" smtClean="0">
                <a:solidFill>
                  <a:schemeClr val="bg1"/>
                </a:solidFill>
                <a:latin typeface="標楷體" panose="03000509000000000000" pitchFamily="65" charset="-120"/>
                <a:ea typeface="標楷體" panose="03000509000000000000" pitchFamily="65" charset="-120"/>
              </a:rPr>
              <a:t>與</a:t>
            </a:r>
            <a:r>
              <a:rPr lang="zh-TW" altLang="en-US" sz="11500" dirty="0">
                <a:solidFill>
                  <a:schemeClr val="bg1"/>
                </a:solidFill>
                <a:latin typeface="標楷體" panose="03000509000000000000" pitchFamily="65" charset="-120"/>
                <a:ea typeface="標楷體" panose="03000509000000000000" pitchFamily="65" charset="-120"/>
              </a:rPr>
              <a:t>反送中</a:t>
            </a:r>
          </a:p>
        </p:txBody>
      </p:sp>
    </p:spTree>
    <p:extLst>
      <p:ext uri="{BB962C8B-B14F-4D97-AF65-F5344CB8AC3E}">
        <p14:creationId xmlns:p14="http://schemas.microsoft.com/office/powerpoint/2010/main" val="172218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912"/>
            <a:ext cx="9753600" cy="5505450"/>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8000"/>
            <a:ext cx="7620000" cy="5080000"/>
          </a:xfrm>
          <a:prstGeom prst="rect">
            <a:avLst/>
          </a:prstGeom>
        </p:spPr>
      </p:pic>
      <p:pic>
        <p:nvPicPr>
          <p:cNvPr id="4" name="內容版面配置區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5975" y="-33234"/>
            <a:ext cx="5496025" cy="6870032"/>
          </a:xfrm>
          <a:prstGeom prst="rect">
            <a:avLst/>
          </a:prstGeom>
        </p:spPr>
      </p:pic>
      <p:sp>
        <p:nvSpPr>
          <p:cNvPr id="2" name="標題 1"/>
          <p:cNvSpPr>
            <a:spLocks noGrp="1"/>
          </p:cNvSpPr>
          <p:nvPr>
            <p:ph type="title"/>
          </p:nvPr>
        </p:nvSpPr>
        <p:spPr>
          <a:xfrm>
            <a:off x="1709043" y="2666999"/>
            <a:ext cx="13611801" cy="1469565"/>
          </a:xfrm>
        </p:spPr>
        <p:txBody>
          <a:bodyPr>
            <a:noAutofit/>
          </a:bodyPr>
          <a:lstStyle/>
          <a:p>
            <a:r>
              <a:rPr lang="zh-TW" altLang="en-US" sz="13800" b="1" dirty="0">
                <a:solidFill>
                  <a:srgbClr val="FF0000"/>
                </a:solidFill>
                <a:latin typeface="華康秀風體W3" panose="03000309000000000000" pitchFamily="65" charset="-120"/>
                <a:ea typeface="華康秀風體W3" panose="03000309000000000000" pitchFamily="65" charset="-120"/>
              </a:rPr>
              <a:t>反送中</a:t>
            </a:r>
            <a:r>
              <a:rPr lang="en-US" altLang="zh-TW" sz="13800" b="1" dirty="0">
                <a:solidFill>
                  <a:srgbClr val="FF0000"/>
                </a:solidFill>
                <a:latin typeface="華康秀風體W3" panose="03000309000000000000" pitchFamily="65" charset="-120"/>
                <a:ea typeface="華康秀風體W3" panose="03000309000000000000" pitchFamily="65" charset="-120"/>
              </a:rPr>
              <a:t/>
            </a:r>
            <a:br>
              <a:rPr lang="en-US" altLang="zh-TW" sz="13800" b="1" dirty="0">
                <a:solidFill>
                  <a:srgbClr val="FF0000"/>
                </a:solidFill>
                <a:latin typeface="華康秀風體W3" panose="03000309000000000000" pitchFamily="65" charset="-120"/>
                <a:ea typeface="華康秀風體W3" panose="03000309000000000000" pitchFamily="65" charset="-120"/>
              </a:rPr>
            </a:br>
            <a:r>
              <a:rPr lang="zh-TW" altLang="en-US" sz="13800" b="1" dirty="0">
                <a:solidFill>
                  <a:srgbClr val="FF0000"/>
                </a:solidFill>
                <a:latin typeface="華康秀風體W3" panose="03000309000000000000" pitchFamily="65" charset="-120"/>
                <a:ea typeface="華康秀風體W3" panose="03000309000000000000" pitchFamily="65" charset="-120"/>
              </a:rPr>
              <a:t>裝扮是什麼？</a:t>
            </a:r>
            <a:r>
              <a:rPr lang="en-US" altLang="zh-TW" sz="13800" b="1" dirty="0">
                <a:solidFill>
                  <a:srgbClr val="FF0000"/>
                </a:solidFill>
                <a:latin typeface="華康秀風體W3" panose="03000309000000000000" pitchFamily="65" charset="-120"/>
                <a:ea typeface="華康秀風體W3" panose="03000309000000000000" pitchFamily="65" charset="-120"/>
              </a:rPr>
              <a:t/>
            </a:r>
            <a:br>
              <a:rPr lang="en-US" altLang="zh-TW" sz="13800" b="1" dirty="0">
                <a:solidFill>
                  <a:srgbClr val="FF0000"/>
                </a:solidFill>
                <a:latin typeface="華康秀風體W3" panose="03000309000000000000" pitchFamily="65" charset="-120"/>
                <a:ea typeface="華康秀風體W3" panose="03000309000000000000" pitchFamily="65" charset="-120"/>
              </a:rPr>
            </a:br>
            <a:r>
              <a:rPr lang="zh-TW" altLang="en-US" sz="13800" b="1" dirty="0">
                <a:solidFill>
                  <a:srgbClr val="FF0000"/>
                </a:solidFill>
                <a:latin typeface="華康秀風體W3" panose="03000309000000000000" pitchFamily="65" charset="-120"/>
                <a:ea typeface="華康秀風體W3" panose="03000309000000000000" pitchFamily="65" charset="-120"/>
              </a:rPr>
              <a:t>為什麼？</a:t>
            </a:r>
          </a:p>
        </p:txBody>
      </p:sp>
    </p:spTree>
    <p:extLst>
      <p:ext uri="{BB962C8B-B14F-4D97-AF65-F5344CB8AC3E}">
        <p14:creationId xmlns:p14="http://schemas.microsoft.com/office/powerpoint/2010/main" val="380176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5098" y="366476"/>
            <a:ext cx="12192000" cy="6151056"/>
          </a:xfrm>
        </p:spPr>
        <p:txBody>
          <a:bodyPr>
            <a:noAutofit/>
          </a:bodyPr>
          <a:lstStyle/>
          <a:p>
            <a:pPr marL="0" indent="0">
              <a:buNone/>
            </a:pPr>
            <a:r>
              <a:rPr lang="zh-TW" altLang="en-US" sz="6000" dirty="0">
                <a:latin typeface="微軟正黑體" panose="020B0604030504040204" pitchFamily="34" charset="-120"/>
                <a:ea typeface="微軟正黑體" panose="020B0604030504040204" pitchFamily="34" charset="-120"/>
              </a:rPr>
              <a:t>「人們彼此之間流傳，不要在抗爭時拍照，要的話只能遠拍、不要拍到人臉。」</a:t>
            </a:r>
            <a:r>
              <a:rPr lang="en-US" altLang="zh-TW" sz="6000" dirty="0">
                <a:latin typeface="微軟正黑體" panose="020B0604030504040204" pitchFamily="34" charset="-120"/>
                <a:ea typeface="微軟正黑體" panose="020B0604030504040204" pitchFamily="34" charset="-120"/>
              </a:rPr>
              <a:t/>
            </a:r>
            <a:br>
              <a:rPr lang="en-US" altLang="zh-TW" sz="6000" dirty="0">
                <a:latin typeface="微軟正黑體" panose="020B0604030504040204" pitchFamily="34" charset="-120"/>
                <a:ea typeface="微軟正黑體" panose="020B0604030504040204" pitchFamily="34" charset="-120"/>
              </a:rPr>
            </a:br>
            <a:r>
              <a:rPr lang="zh-TW" altLang="en-US" sz="6000" dirty="0">
                <a:latin typeface="微軟正黑體" panose="020B0604030504040204" pitchFamily="34" charset="-120"/>
                <a:ea typeface="微軟正黑體" panose="020B0604030504040204" pitchFamily="34" charset="-120"/>
              </a:rPr>
              <a:t>抗爭者也紛紛戴上口罩與護目鏡，這些年青人害怕的並不只是警方清場時使用的催淚彈或胡椒噴霧，更是可能能夠</a:t>
            </a:r>
            <a:r>
              <a:rPr lang="zh-TW" altLang="en-US" sz="6000" b="1" dirty="0">
                <a:solidFill>
                  <a:srgbClr val="FF0000"/>
                </a:solidFill>
                <a:latin typeface="微軟正黑體" panose="020B0604030504040204" pitchFamily="34" charset="-120"/>
                <a:ea typeface="微軟正黑體" panose="020B0604030504040204" pitchFamily="34" charset="-120"/>
              </a:rPr>
              <a:t>識別身份的監控系統。</a:t>
            </a:r>
          </a:p>
        </p:txBody>
      </p:sp>
    </p:spTree>
    <p:extLst>
      <p:ext uri="{BB962C8B-B14F-4D97-AF65-F5344CB8AC3E}">
        <p14:creationId xmlns:p14="http://schemas.microsoft.com/office/powerpoint/2010/main" val="2251754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82911" cy="6887183"/>
          </a:xfrm>
        </p:spPr>
      </p:pic>
      <p:sp>
        <p:nvSpPr>
          <p:cNvPr id="5" name="文字方塊 4"/>
          <p:cNvSpPr txBox="1"/>
          <p:nvPr/>
        </p:nvSpPr>
        <p:spPr>
          <a:xfrm>
            <a:off x="9848452" y="129702"/>
            <a:ext cx="1415772" cy="6247864"/>
          </a:xfrm>
          <a:prstGeom prst="rect">
            <a:avLst/>
          </a:prstGeom>
          <a:noFill/>
        </p:spPr>
        <p:txBody>
          <a:bodyPr vert="eaVert" wrap="none" rtlCol="0">
            <a:spAutoFit/>
          </a:bodyPr>
          <a:lstStyle/>
          <a:p>
            <a:r>
              <a:rPr lang="zh-TW" altLang="en-US" sz="8000" b="1" dirty="0">
                <a:latin typeface="微軟正黑體" panose="020B0604030504040204" pitchFamily="34" charset="-120"/>
                <a:ea typeface="微軟正黑體" panose="020B0604030504040204" pitchFamily="34" charset="-120"/>
              </a:rPr>
              <a:t>香港智慧燈柱</a:t>
            </a:r>
          </a:p>
        </p:txBody>
      </p:sp>
    </p:spTree>
    <p:extLst>
      <p:ext uri="{BB962C8B-B14F-4D97-AF65-F5344CB8AC3E}">
        <p14:creationId xmlns:p14="http://schemas.microsoft.com/office/powerpoint/2010/main" val="13181055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67200" y="2782094"/>
            <a:ext cx="3657600" cy="2438400"/>
          </a:xfrm>
        </p:spPr>
      </p:pic>
      <p:pic>
        <p:nvPicPr>
          <p:cNvPr id="10242" name="Picture 2" descr="「社會信用」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268"/>
            <a:ext cx="9639300" cy="64262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中國監控」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760" y="-118268"/>
            <a:ext cx="8778240" cy="6976268"/>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894" y="-118268"/>
            <a:ext cx="10259728" cy="6839819"/>
          </a:xfrm>
          <a:prstGeom prst="rect">
            <a:avLst/>
          </a:prstGeom>
        </p:spPr>
      </p:pic>
    </p:spTree>
    <p:extLst>
      <p:ext uri="{BB962C8B-B14F-4D97-AF65-F5344CB8AC3E}">
        <p14:creationId xmlns:p14="http://schemas.microsoft.com/office/powerpoint/2010/main" val="241877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8451" y="2704247"/>
            <a:ext cx="5130800" cy="1325563"/>
          </a:xfrm>
        </p:spPr>
        <p:txBody>
          <a:bodyPr>
            <a:noAutofit/>
          </a:bodyPr>
          <a:lstStyle/>
          <a:p>
            <a:r>
              <a:rPr lang="zh-TW" altLang="en-US" sz="6000" b="1" dirty="0">
                <a:latin typeface="微軟正黑體" panose="020B0604030504040204" pitchFamily="34" charset="-120"/>
                <a:ea typeface="微軟正黑體" panose="020B0604030504040204" pitchFamily="34" charset="-120"/>
              </a:rPr>
              <a:t>信用評比分數</a:t>
            </a:r>
          </a:p>
        </p:txBody>
      </p:sp>
      <p:pic>
        <p:nvPicPr>
          <p:cNvPr id="9218" name="Picture 2" descr="https://miro.medium.com/max/1640/0*N2tQc2MkzKi7L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122" y="0"/>
            <a:ext cx="6847339" cy="697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359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 y="0"/>
            <a:ext cx="12445464" cy="7193280"/>
          </a:xfrm>
          <a:prstGeom prst="rect">
            <a:avLst/>
          </a:prstGeom>
        </p:spPr>
      </p:pic>
      <p:sp>
        <p:nvSpPr>
          <p:cNvPr id="2" name="標題 1"/>
          <p:cNvSpPr>
            <a:spLocks noGrp="1"/>
          </p:cNvSpPr>
          <p:nvPr>
            <p:ph type="title"/>
          </p:nvPr>
        </p:nvSpPr>
        <p:spPr>
          <a:xfrm>
            <a:off x="0" y="2560311"/>
            <a:ext cx="12250907" cy="1325563"/>
          </a:xfrm>
        </p:spPr>
        <p:txBody>
          <a:bodyPr>
            <a:noAutofit/>
          </a:bodyPr>
          <a:lstStyle/>
          <a:p>
            <a:r>
              <a:rPr lang="zh-TW" altLang="en-US" sz="8800" b="1" dirty="0">
                <a:latin typeface="標楷體" panose="03000509000000000000" pitchFamily="65" charset="-120"/>
                <a:ea typeface="標楷體" panose="03000509000000000000" pitchFamily="65" charset="-120"/>
              </a:rPr>
              <a:t>臉部辨識的未來 </a:t>
            </a:r>
            <a:r>
              <a:rPr lang="en-US" altLang="zh-TW" sz="8800" b="1" dirty="0">
                <a:latin typeface="標楷體" panose="03000509000000000000" pitchFamily="65" charset="-120"/>
                <a:ea typeface="標楷體" panose="03000509000000000000" pitchFamily="65" charset="-120"/>
              </a:rPr>
              <a:t>—</a:t>
            </a:r>
            <a:br>
              <a:rPr lang="en-US" altLang="zh-TW" sz="8800" b="1" dirty="0">
                <a:latin typeface="標楷體" panose="03000509000000000000" pitchFamily="65" charset="-120"/>
                <a:ea typeface="標楷體" panose="03000509000000000000" pitchFamily="65" charset="-120"/>
              </a:rPr>
            </a:br>
            <a:r>
              <a:rPr lang="en-US" altLang="zh-TW" sz="8800" b="1" dirty="0">
                <a:latin typeface="標楷體" panose="03000509000000000000" pitchFamily="65" charset="-120"/>
                <a:ea typeface="標楷體" panose="03000509000000000000" pitchFamily="65" charset="-120"/>
              </a:rPr>
              <a:t> </a:t>
            </a:r>
            <a:r>
              <a:rPr lang="zh-TW" altLang="en-US" sz="8800" b="1" dirty="0">
                <a:latin typeface="標楷體" panose="03000509000000000000" pitchFamily="65" charset="-120"/>
                <a:ea typeface="標楷體" panose="03000509000000000000" pitchFamily="65" charset="-120"/>
              </a:rPr>
              <a:t>戴上</a:t>
            </a:r>
            <a:r>
              <a:rPr lang="zh-TW" altLang="en-US" sz="8800" b="1" dirty="0">
                <a:solidFill>
                  <a:srgbClr val="FF0000"/>
                </a:solidFill>
                <a:latin typeface="標楷體" panose="03000509000000000000" pitchFamily="65" charset="-120"/>
                <a:ea typeface="標楷體" panose="03000509000000000000" pitchFamily="65" charset="-120"/>
              </a:rPr>
              <a:t>面具</a:t>
            </a:r>
            <a:r>
              <a:rPr lang="zh-TW" altLang="en-US" sz="8800" b="1" dirty="0">
                <a:latin typeface="標楷體" panose="03000509000000000000" pitchFamily="65" charset="-120"/>
                <a:ea typeface="標楷體" panose="03000509000000000000" pitchFamily="65" charset="-120"/>
              </a:rPr>
              <a:t>，你才有自由</a:t>
            </a:r>
            <a:r>
              <a:rPr lang="zh-TW" altLang="en-US" sz="4800" b="1" dirty="0"/>
              <a:t/>
            </a:r>
            <a:br>
              <a:rPr lang="zh-TW" altLang="en-US" sz="4800" b="1" dirty="0"/>
            </a:br>
            <a:endParaRPr lang="zh-TW" altLang="en-US" sz="4800" dirty="0"/>
          </a:p>
        </p:txBody>
      </p:sp>
    </p:spTree>
    <p:extLst>
      <p:ext uri="{BB962C8B-B14F-4D97-AF65-F5344CB8AC3E}">
        <p14:creationId xmlns:p14="http://schemas.microsoft.com/office/powerpoint/2010/main" val="207682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9442" y="432502"/>
            <a:ext cx="11642558" cy="1325563"/>
          </a:xfrm>
        </p:spPr>
        <p:txBody>
          <a:bodyPr>
            <a:noAutofit/>
          </a:bodyPr>
          <a:lstStyle/>
          <a:p>
            <a:r>
              <a:rPr lang="zh-TW" altLang="en-US" sz="6600" b="1" dirty="0">
                <a:latin typeface="微軟正黑體" panose="020B0604030504040204" pitchFamily="34" charset="-120"/>
                <a:ea typeface="微軟正黑體" panose="020B0604030504040204" pitchFamily="34" charset="-120"/>
              </a:rPr>
              <a:t>香港人怕什麼？</a:t>
            </a:r>
            <a:r>
              <a:rPr lang="en-US" altLang="zh-TW" sz="6600" b="1" dirty="0">
                <a:latin typeface="微軟正黑體" panose="020B0604030504040204" pitchFamily="34" charset="-120"/>
                <a:ea typeface="微軟正黑體" panose="020B0604030504040204" pitchFamily="34" charset="-120"/>
              </a:rPr>
              <a:t/>
            </a:r>
            <a:br>
              <a:rPr lang="en-US" altLang="zh-TW" sz="6600" b="1"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除了人臉辨識，你還會如何被國家監控？</a:t>
            </a:r>
            <a:endParaRPr lang="zh-TW" altLang="en-US"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012" y="1980396"/>
            <a:ext cx="9918031" cy="6612021"/>
          </a:xfrm>
          <a:prstGeom prst="rect">
            <a:avLst/>
          </a:prstGeom>
        </p:spPr>
      </p:pic>
    </p:spTree>
    <p:extLst>
      <p:ext uri="{BB962C8B-B14F-4D97-AF65-F5344CB8AC3E}">
        <p14:creationId xmlns:p14="http://schemas.microsoft.com/office/powerpoint/2010/main" val="2623947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 xmlns:a16="http://schemas.microsoft.com/office/drawing/2014/main" id="{11D6C540-0FF9-9D45-BC6A-710B640DE00C}"/>
              </a:ext>
            </a:extLst>
          </p:cNvPr>
          <p:cNvPicPr>
            <a:picLocks noGrp="1" noChangeAspect="1"/>
          </p:cNvPicPr>
          <p:nvPr>
            <p:ph idx="1"/>
          </p:nvPr>
        </p:nvPicPr>
        <p:blipFill rotWithShape="1">
          <a:blip r:embed="rId2"/>
          <a:srcRect b="10000"/>
          <a:stretch/>
        </p:blipFill>
        <p:spPr>
          <a:xfrm>
            <a:off x="20" y="10"/>
            <a:ext cx="12191980" cy="6857990"/>
          </a:xfrm>
          <a:prstGeom prst="rect">
            <a:avLst/>
          </a:prstGeom>
        </p:spPr>
      </p:pic>
      <p:sp>
        <p:nvSpPr>
          <p:cNvPr id="10"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D0AC6AC4-CFC6-804C-B316-125FC2CDBA7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TW" altLang="en-US" b="1" dirty="0">
                <a:solidFill>
                  <a:srgbClr val="FF0000"/>
                </a:solidFill>
                <a:latin typeface="Microsoft JhengHei" panose="020B0604030504040204" pitchFamily="34" charset="-120"/>
                <a:ea typeface="Microsoft JhengHei" panose="020B0604030504040204" pitchFamily="34" charset="-120"/>
              </a:rPr>
              <a:t>進入「中華民國憲法」條文查詢</a:t>
            </a: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190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2658"/>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5"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t="12789"/>
          <a:stretch/>
        </p:blipFill>
        <p:spPr>
          <a:xfrm>
            <a:off x="2788865" y="-32658"/>
            <a:ext cx="6614270" cy="5883755"/>
          </a:xfrm>
        </p:spPr>
      </p:pic>
      <p:sp>
        <p:nvSpPr>
          <p:cNvPr id="2" name="標題 1"/>
          <p:cNvSpPr>
            <a:spLocks noGrp="1"/>
          </p:cNvSpPr>
          <p:nvPr>
            <p:ph type="title"/>
          </p:nvPr>
        </p:nvSpPr>
        <p:spPr>
          <a:xfrm>
            <a:off x="538843" y="5028986"/>
            <a:ext cx="11342914" cy="1325563"/>
          </a:xfrm>
        </p:spPr>
        <p:txBody>
          <a:bodyPr>
            <a:normAutofit fontScale="90000"/>
          </a:bodyPr>
          <a:lstStyle/>
          <a:p>
            <a:pPr algn="ctr"/>
            <a:r>
              <a:rPr lang="zh-TW" altLang="en-US" sz="8000" b="1" dirty="0" smtClean="0">
                <a:solidFill>
                  <a:schemeClr val="bg1"/>
                </a:solidFill>
                <a:latin typeface="華康秀風體W3" panose="03000309000000000000" pitchFamily="65" charset="-120"/>
                <a:ea typeface="華康秀風體W3" panose="03000309000000000000" pitchFamily="65" charset="-120"/>
              </a:rPr>
              <a:t>主題二：</a:t>
            </a:r>
            <a:r>
              <a:rPr lang="en-US" altLang="zh-TW" sz="8000" b="1" dirty="0" smtClean="0">
                <a:solidFill>
                  <a:schemeClr val="bg1"/>
                </a:solidFill>
                <a:latin typeface="華康秀風體W3" panose="03000309000000000000" pitchFamily="65" charset="-120"/>
                <a:ea typeface="華康秀風體W3" panose="03000309000000000000" pitchFamily="65" charset="-120"/>
              </a:rPr>
              <a:t>V</a:t>
            </a:r>
            <a:r>
              <a:rPr lang="zh-TW" altLang="en-US" sz="8000" b="1" dirty="0">
                <a:solidFill>
                  <a:schemeClr val="bg1"/>
                </a:solidFill>
                <a:latin typeface="華康秀風體W3" panose="03000309000000000000" pitchFamily="65" charset="-120"/>
                <a:ea typeface="華康秀風體W3" panose="03000309000000000000" pitchFamily="65" charset="-120"/>
              </a:rPr>
              <a:t>怪客的秘密任務</a:t>
            </a:r>
            <a:endParaRPr lang="zh-TW" altLang="en-US" sz="8000" dirty="0">
              <a:solidFill>
                <a:schemeClr val="bg1"/>
              </a:solidFill>
            </a:endParaRPr>
          </a:p>
        </p:txBody>
      </p:sp>
      <p:sp>
        <p:nvSpPr>
          <p:cNvPr id="3" name="內容版面配置區 2"/>
          <p:cNvSpPr>
            <a:spLocks noGrp="1"/>
          </p:cNvSpPr>
          <p:nvPr>
            <p:ph idx="1"/>
          </p:nvPr>
        </p:nvSpPr>
        <p:spPr/>
        <p:txBody>
          <a:bodyPr/>
          <a:lstStyle/>
          <a:p>
            <a:endParaRPr lang="zh-TW" altLang="en-US"/>
          </a:p>
        </p:txBody>
      </p:sp>
    </p:spTree>
    <p:extLst>
      <p:ext uri="{BB962C8B-B14F-4D97-AF65-F5344CB8AC3E}">
        <p14:creationId xmlns:p14="http://schemas.microsoft.com/office/powerpoint/2010/main" val="553576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descr="https://cdn.unwire.hk/wp-content/uploads/2019/06/Skill-01-694x39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8564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r>
              <a:rPr lang="zh-TW" altLang="en-US" sz="8000" dirty="0">
                <a:latin typeface="微軟正黑體" panose="020B0604030504040204" pitchFamily="34" charset="-120"/>
                <a:ea typeface="微軟正黑體" panose="020B0604030504040204" pitchFamily="34" charset="-120"/>
              </a:rPr>
              <a:t>有做這件事嗎？</a:t>
            </a:r>
            <a:endParaRPr lang="en-US" altLang="zh-TW" sz="8000" dirty="0">
              <a:latin typeface="微軟正黑體" panose="020B0604030504040204" pitchFamily="34" charset="-120"/>
              <a:ea typeface="微軟正黑體" panose="020B0604030504040204" pitchFamily="34" charset="-120"/>
            </a:endParaRPr>
          </a:p>
          <a:p>
            <a:r>
              <a:rPr lang="zh-TW" altLang="en-US" sz="8000" dirty="0">
                <a:latin typeface="微軟正黑體" panose="020B0604030504040204" pitchFamily="34" charset="-120"/>
                <a:ea typeface="微軟正黑體" panose="020B0604030504040204" pitchFamily="34" charset="-120"/>
              </a:rPr>
              <a:t>有什麼風險？</a:t>
            </a:r>
            <a:endParaRPr lang="en-US" altLang="zh-TW" sz="8000" dirty="0">
              <a:latin typeface="微軟正黑體" panose="020B0604030504040204" pitchFamily="34" charset="-120"/>
              <a:ea typeface="微軟正黑體" panose="020B0604030504040204" pitchFamily="34" charset="-120"/>
            </a:endParaRPr>
          </a:p>
          <a:p>
            <a:r>
              <a:rPr lang="zh-TW" altLang="en-US" sz="8000" dirty="0">
                <a:latin typeface="微軟正黑體" panose="020B0604030504040204" pitchFamily="34" charset="-120"/>
                <a:ea typeface="微軟正黑體" panose="020B0604030504040204" pitchFamily="34" charset="-120"/>
              </a:rPr>
              <a:t>該如何防範？</a:t>
            </a:r>
          </a:p>
        </p:txBody>
      </p:sp>
    </p:spTree>
    <p:extLst>
      <p:ext uri="{BB962C8B-B14F-4D97-AF65-F5344CB8AC3E}">
        <p14:creationId xmlns:p14="http://schemas.microsoft.com/office/powerpoint/2010/main" val="3169550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050" name="Picture 2" descr="「手機開」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7906"/>
            <a:ext cx="7620000" cy="5076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悠遊卡」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637" y="1483172"/>
            <a:ext cx="6774363" cy="3808697"/>
          </a:xfrm>
          <a:prstGeom prst="rect">
            <a:avLst/>
          </a:prstGeom>
          <a:noFill/>
          <a:extLst>
            <a:ext uri="{909E8E84-426E-40DD-AFC4-6F175D3DCCD1}">
              <a14:hiddenFill xmlns:a14="http://schemas.microsoft.com/office/drawing/2010/main">
                <a:solidFill>
                  <a:srgbClr val="FFFFFF"/>
                </a:solidFill>
              </a14:hiddenFill>
            </a:ext>
          </a:extLst>
        </p:spPr>
      </p:pic>
      <p:sp>
        <p:nvSpPr>
          <p:cNvPr id="4" name="內容版面配置區 3"/>
          <p:cNvSpPr>
            <a:spLocks noGrp="1"/>
          </p:cNvSpPr>
          <p:nvPr>
            <p:ph idx="1"/>
          </p:nvPr>
        </p:nvSpPr>
        <p:spPr/>
        <p:txBody>
          <a:bodyPr/>
          <a:lstStyle/>
          <a:p>
            <a:endParaRPr lang="zh-TW" altLang="en-US" dirty="0"/>
          </a:p>
        </p:txBody>
      </p:sp>
    </p:spTree>
    <p:extLst>
      <p:ext uri="{BB962C8B-B14F-4D97-AF65-F5344CB8AC3E}">
        <p14:creationId xmlns:p14="http://schemas.microsoft.com/office/powerpoint/2010/main" val="383510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a:spLocks noGrp="1"/>
          </p:cNvSpPr>
          <p:nvPr>
            <p:ph idx="1"/>
          </p:nvPr>
        </p:nvSpPr>
        <p:spPr>
          <a:xfrm>
            <a:off x="772226" y="181564"/>
            <a:ext cx="10515600" cy="6676435"/>
          </a:xfrm>
        </p:spPr>
        <p:txBody>
          <a:bodyPr>
            <a:normAutofit/>
          </a:bodyPr>
          <a:lstStyle/>
          <a:p>
            <a:r>
              <a:rPr lang="zh-TW" altLang="en-US" sz="4800" b="1" dirty="0">
                <a:latin typeface="微軟正黑體" panose="020B0604030504040204" pitchFamily="34" charset="-120"/>
                <a:ea typeface="微軟正黑體" panose="020B0604030504040204" pitchFamily="34" charset="-120"/>
              </a:rPr>
              <a:t>查找基地台紀錄就能知道你整天行程</a:t>
            </a:r>
          </a:p>
          <a:p>
            <a:r>
              <a:rPr lang="zh-TW" altLang="en-US" sz="4000" dirty="0"/>
              <a:t>透過你的手機知道你的大約位置，無論你通話與否，手機都會自動找尋訊號最強（最近）的發射站連接，在全港電話基地台紀錄一 </a:t>
            </a:r>
            <a:r>
              <a:rPr lang="en-US" altLang="zh-TW" sz="4000" dirty="0"/>
              <a:t>search </a:t>
            </a:r>
            <a:r>
              <a:rPr lang="zh-TW" altLang="en-US" sz="4000" dirty="0"/>
              <a:t>就知道到你整天的行程，仔細得連時間及甚麼街口都會可以看得到。</a:t>
            </a:r>
            <a:endParaRPr lang="en-US" altLang="zh-TW" sz="4000" dirty="0"/>
          </a:p>
          <a:p>
            <a:endParaRPr lang="en-US" altLang="zh-TW" sz="4000" dirty="0"/>
          </a:p>
          <a:p>
            <a:r>
              <a:rPr lang="zh-TW" altLang="en-US" sz="7200" b="1" dirty="0">
                <a:latin typeface="微軟正黑體" panose="020B0604030504040204" pitchFamily="34" charset="-120"/>
                <a:ea typeface="微軟正黑體" panose="020B0604030504040204" pitchFamily="34" charset="-120"/>
              </a:rPr>
              <a:t>將日常使用的手機關機或使用儲值卡</a:t>
            </a:r>
          </a:p>
          <a:p>
            <a:endParaRPr lang="zh-TW" altLang="en-US" sz="4000" dirty="0"/>
          </a:p>
          <a:p>
            <a:endParaRPr lang="zh-TW" altLang="en-US" dirty="0"/>
          </a:p>
        </p:txBody>
      </p:sp>
    </p:spTree>
    <p:extLst>
      <p:ext uri="{BB962C8B-B14F-4D97-AF65-F5344CB8AC3E}">
        <p14:creationId xmlns:p14="http://schemas.microsoft.com/office/powerpoint/2010/main" val="56709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873125"/>
            <a:ext cx="10515600" cy="1325563"/>
          </a:xfrm>
        </p:spPr>
        <p:txBody>
          <a:bodyPr/>
          <a:lstStyle/>
          <a:p>
            <a:r>
              <a:rPr lang="zh-TW" altLang="en-US" dirty="0">
                <a:latin typeface="微軟正黑體" panose="020B0604030504040204" pitchFamily="34" charset="-120"/>
                <a:ea typeface="微軟正黑體" panose="020B0604030504040204" pitchFamily="34" charset="-120"/>
              </a:rPr>
              <a:t>使用八達通</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（悠遊卡）嗎？</a:t>
            </a:r>
          </a:p>
        </p:txBody>
      </p:sp>
      <p:pic>
        <p:nvPicPr>
          <p:cNvPr id="3074" name="Picture 2" descr="https://cdn.unwire.hk/wp-content/uploads/2016/02/20160212_173703-694x5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2752952"/>
            <a:ext cx="3672821" cy="2757262"/>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4953000" y="583304"/>
            <a:ext cx="6604000" cy="5632311"/>
          </a:xfrm>
          <a:prstGeom prst="rect">
            <a:avLst/>
          </a:prstGeom>
          <a:noFill/>
        </p:spPr>
        <p:txBody>
          <a:bodyPr wrap="square" rtlCol="0">
            <a:spAutoFit/>
          </a:bodyPr>
          <a:lstStyle/>
          <a:p>
            <a:r>
              <a:rPr lang="zh-TW" altLang="en-US" sz="4000" dirty="0">
                <a:latin typeface="微軟正黑體" panose="020B0604030504040204" pitchFamily="34" charset="-120"/>
                <a:ea typeface="微軟正黑體" panose="020B0604030504040204" pitchFamily="34" charset="-120"/>
              </a:rPr>
              <a:t>個人八達通記錄了不少大家的個人資料，包括：姓名、相片（如有提供）、年齡、甚至住址等，有些學校亦會用個人八達通作點名用途或於圖書館借書，另外有些大廈亦可使用個人八達通作門禁用途。只要你一「嘟」就會留下印記。</a:t>
            </a:r>
          </a:p>
        </p:txBody>
      </p:sp>
    </p:spTree>
    <p:extLst>
      <p:ext uri="{BB962C8B-B14F-4D97-AF65-F5344CB8AC3E}">
        <p14:creationId xmlns:p14="http://schemas.microsoft.com/office/powerpoint/2010/main" val="39535781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sz="9600" dirty="0">
                <a:latin typeface="微軟正黑體" panose="020B0604030504040204" pitchFamily="34" charset="-120"/>
                <a:ea typeface="微軟正黑體" panose="020B0604030504040204" pitchFamily="34" charset="-120"/>
              </a:rPr>
              <a:t>用現金</a:t>
            </a:r>
          </a:p>
        </p:txBody>
      </p:sp>
      <p:sp>
        <p:nvSpPr>
          <p:cNvPr id="3" name="內容版面配置區 2"/>
          <p:cNvSpPr>
            <a:spLocks noGrp="1"/>
          </p:cNvSpPr>
          <p:nvPr>
            <p:ph idx="1"/>
          </p:nvPr>
        </p:nvSpPr>
        <p:spPr>
          <a:xfrm>
            <a:off x="838200" y="2085975"/>
            <a:ext cx="10515600" cy="4351338"/>
          </a:xfrm>
        </p:spPr>
        <p:txBody>
          <a:bodyPr>
            <a:normAutofit/>
          </a:bodyPr>
          <a:lstStyle/>
          <a:p>
            <a:r>
              <a:rPr lang="zh-TW" altLang="en-US" sz="5400" dirty="0">
                <a:latin typeface="微軟正黑體" panose="020B0604030504040204" pitchFamily="34" charset="-120"/>
                <a:ea typeface="微軟正黑體" panose="020B0604030504040204" pitchFamily="34" charset="-120"/>
              </a:rPr>
              <a:t>使用租借八達通或避免使用，付現金或購買車票。</a:t>
            </a:r>
          </a:p>
        </p:txBody>
      </p:sp>
      <p:pic>
        <p:nvPicPr>
          <p:cNvPr id="4098" name="Picture 2" descr="https://cdn.unwire.hk/wp-content/uploads/2016/02/20160212_175601-694x5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75" y="2849708"/>
            <a:ext cx="5305425" cy="3982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5845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1208" y="1524000"/>
            <a:ext cx="5801784" cy="4351338"/>
          </a:xfrm>
        </p:spPr>
      </p:pic>
      <p:pic>
        <p:nvPicPr>
          <p:cNvPr id="4" name="Picture 2" descr="https://cdn.unwire.hk/wp-content/uploads/2016/02/20160212_180632-694x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5949526" cy="446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17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7799" y="865186"/>
            <a:ext cx="4144365" cy="4351338"/>
          </a:xfrm>
        </p:spPr>
        <p:txBody>
          <a:bodyPr>
            <a:noAutofit/>
          </a:bodyPr>
          <a:lstStyle/>
          <a:p>
            <a:r>
              <a:rPr lang="zh-TW" altLang="en-US" sz="4000" dirty="0">
                <a:latin typeface="微軟正黑體" panose="020B0604030504040204" pitchFamily="34" charset="-120"/>
                <a:ea typeface="微軟正黑體" panose="020B0604030504040204" pitchFamily="34" charset="-120"/>
              </a:rPr>
              <a:t>使用具備加密功能的通訊軟體，</a:t>
            </a:r>
            <a:r>
              <a:rPr lang="en-US" altLang="zh-TW" sz="4000" dirty="0">
                <a:latin typeface="微軟正黑體" panose="020B0604030504040204" pitchFamily="34" charset="-120"/>
                <a:ea typeface="微軟正黑體" panose="020B0604030504040204" pitchFamily="34" charset="-120"/>
              </a:rPr>
              <a:t/>
            </a:r>
            <a:br>
              <a:rPr lang="en-US" altLang="zh-TW" sz="4000" dirty="0">
                <a:latin typeface="微軟正黑體" panose="020B0604030504040204" pitchFamily="34" charset="-120"/>
                <a:ea typeface="微軟正黑體" panose="020B0604030504040204" pitchFamily="34" charset="-120"/>
              </a:rPr>
            </a:br>
            <a:r>
              <a:rPr lang="zh-TW" altLang="en-US" sz="4000" dirty="0">
                <a:latin typeface="微軟正黑體" panose="020B0604030504040204" pitchFamily="34" charset="-120"/>
                <a:ea typeface="微軟正黑體" panose="020B0604030504040204" pitchFamily="34" charset="-120"/>
              </a:rPr>
              <a:t>如： </a:t>
            </a:r>
            <a:r>
              <a:rPr lang="en-US" altLang="zh-TW" sz="4000" dirty="0">
                <a:latin typeface="微軟正黑體" panose="020B0604030504040204" pitchFamily="34" charset="-120"/>
                <a:ea typeface="微軟正黑體" panose="020B0604030504040204" pitchFamily="34" charset="-120"/>
              </a:rPr>
              <a:t>Telegram </a:t>
            </a:r>
            <a:r>
              <a:rPr lang="zh-TW" altLang="en-US" sz="4000" dirty="0">
                <a:latin typeface="微軟正黑體" panose="020B0604030504040204" pitchFamily="34" charset="-120"/>
                <a:ea typeface="微軟正黑體" panose="020B0604030504040204" pitchFamily="34" charset="-120"/>
              </a:rPr>
              <a:t>便是一例，兩方連接中間經過加密，就算在中間拆網絡封包都無法知道聊天內容。</a:t>
            </a:r>
          </a:p>
        </p:txBody>
      </p:sp>
      <p:pic>
        <p:nvPicPr>
          <p:cNvPr id="7170" name="Picture 2" descr="https://cdn.unwire.hk/wp-content/uploads/2016/02/2016-02-12-18_07_52-Telegram-Messenger-694x411.jpg"/>
          <p:cNvPicPr>
            <a:picLocks noChangeAspect="1" noChangeArrowheads="1"/>
          </p:cNvPicPr>
          <p:nvPr/>
        </p:nvPicPr>
        <p:blipFill rotWithShape="1">
          <a:blip r:embed="rId2">
            <a:extLst>
              <a:ext uri="{28A0092B-C50C-407E-A947-70E740481C1C}">
                <a14:useLocalDpi xmlns:a14="http://schemas.microsoft.com/office/drawing/2010/main" val="0"/>
              </a:ext>
            </a:extLst>
          </a:blip>
          <a:srcRect t="6912" r="30773"/>
          <a:stretch/>
        </p:blipFill>
        <p:spPr bwMode="auto">
          <a:xfrm>
            <a:off x="4170223" y="0"/>
            <a:ext cx="8021778" cy="638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7564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8194" name="Picture 2" descr="https://cdn.unwire.hk/wp-content/uploads/2017/03/Samsung-Fingerprint-reader-r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14463"/>
            <a:ext cx="6096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反送中 faceid」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8198" name="Picture 6" descr="「反送中 faceid」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159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974B5E4D-D28D-EA4E-9714-6D785697CCFB}"/>
              </a:ext>
            </a:extLst>
          </p:cNvPr>
          <p:cNvSpPr>
            <a:spLocks noGrp="1"/>
          </p:cNvSpPr>
          <p:nvPr>
            <p:ph type="title"/>
          </p:nvPr>
        </p:nvSpPr>
        <p:spPr>
          <a:xfrm>
            <a:off x="838200" y="963877"/>
            <a:ext cx="3494362" cy="4930246"/>
          </a:xfrm>
        </p:spPr>
        <p:txBody>
          <a:bodyPr>
            <a:normAutofit/>
          </a:bodyPr>
          <a:lstStyle/>
          <a:p>
            <a:pPr algn="r"/>
            <a:r>
              <a:rPr kumimoji="1" lang="zh-TW" altLang="en-US" b="1">
                <a:solidFill>
                  <a:schemeClr val="accent1"/>
                </a:solidFill>
                <a:latin typeface="Microsoft JhengHei" panose="020B0604030504040204" pitchFamily="34" charset="-120"/>
                <a:ea typeface="Microsoft JhengHei" panose="020B0604030504040204" pitchFamily="34" charset="-120"/>
              </a:rPr>
              <a:t>如何運用整合查詢</a:t>
            </a:r>
          </a:p>
        </p:txBody>
      </p:sp>
      <p:cxnSp>
        <p:nvCxnSpPr>
          <p:cNvPr id="10" name="Straight Connector 9">
            <a:extLst>
              <a:ext uri="{FF2B5EF4-FFF2-40B4-BE49-F238E27FC236}">
                <a16:creationId xmlns=""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內容版面配置區 2">
            <a:extLst>
              <a:ext uri="{FF2B5EF4-FFF2-40B4-BE49-F238E27FC236}">
                <a16:creationId xmlns="" xmlns:a16="http://schemas.microsoft.com/office/drawing/2014/main" id="{94913659-7986-9A45-90CA-01A21E0B661A}"/>
              </a:ext>
            </a:extLst>
          </p:cNvPr>
          <p:cNvSpPr>
            <a:spLocks noGrp="1"/>
          </p:cNvSpPr>
          <p:nvPr>
            <p:ph idx="1"/>
          </p:nvPr>
        </p:nvSpPr>
        <p:spPr>
          <a:xfrm>
            <a:off x="4976031" y="963877"/>
            <a:ext cx="6377769" cy="4930246"/>
          </a:xfrm>
        </p:spPr>
        <p:txBody>
          <a:bodyPr anchor="ctr">
            <a:normAutofit/>
          </a:bodyPr>
          <a:lstStyle/>
          <a:p>
            <a:r>
              <a:rPr kumimoji="1" lang="zh-TW" altLang="en-US" sz="2400" b="1">
                <a:latin typeface="Microsoft JhengHei" panose="020B0604030504040204" pitchFamily="34" charset="-120"/>
                <a:ea typeface="Microsoft JhengHei" panose="020B0604030504040204" pitchFamily="34" charset="-120"/>
              </a:rPr>
              <a:t>如果別人在網路上公開罵你，該怎麼辦？</a:t>
            </a:r>
            <a:endParaRPr kumimoji="1" lang="en-US" altLang="zh-TW" sz="2400" b="1">
              <a:latin typeface="Microsoft JhengHei" panose="020B0604030504040204" pitchFamily="34" charset="-120"/>
              <a:ea typeface="Microsoft JhengHei" panose="020B0604030504040204" pitchFamily="34" charset="-120"/>
            </a:endParaRPr>
          </a:p>
          <a:p>
            <a:r>
              <a:rPr kumimoji="1" lang="zh-TW" altLang="en-US" sz="2400" b="1">
                <a:latin typeface="Microsoft JhengHei" panose="020B0604030504040204" pitchFamily="34" charset="-120"/>
                <a:ea typeface="Microsoft JhengHei" panose="020B0604030504040204" pitchFamily="34" charset="-120"/>
              </a:rPr>
              <a:t>如果有人在網路上發布假新聞，該怎麼辦？</a:t>
            </a:r>
          </a:p>
        </p:txBody>
      </p:sp>
    </p:spTree>
    <p:extLst>
      <p:ext uri="{BB962C8B-B14F-4D97-AF65-F5344CB8AC3E}">
        <p14:creationId xmlns:p14="http://schemas.microsoft.com/office/powerpoint/2010/main" val="19057046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0798" y="508964"/>
            <a:ext cx="10515600" cy="1325563"/>
          </a:xfrm>
        </p:spPr>
        <p:txBody>
          <a:bodyPr>
            <a:noAutofit/>
          </a:bodyPr>
          <a:lstStyle/>
          <a:p>
            <a:r>
              <a:rPr lang="zh-TW" altLang="en-US" sz="6600" dirty="0">
                <a:latin typeface="微軟正黑體" panose="020B0604030504040204" pitchFamily="34" charset="-120"/>
                <a:ea typeface="微軟正黑體" panose="020B0604030504040204" pitchFamily="34" charset="-120"/>
              </a:rPr>
              <a:t>還有哪些科技產品或是行為</a:t>
            </a:r>
            <a:r>
              <a:rPr lang="en-US" altLang="zh-TW" sz="6600" dirty="0">
                <a:latin typeface="微軟正黑體" panose="020B0604030504040204" pitchFamily="34" charset="-120"/>
                <a:ea typeface="微軟正黑體" panose="020B0604030504040204" pitchFamily="34" charset="-120"/>
              </a:rPr>
              <a:t/>
            </a:r>
            <a:br>
              <a:rPr lang="en-US" altLang="zh-TW" sz="6600" dirty="0">
                <a:latin typeface="微軟正黑體" panose="020B0604030504040204" pitchFamily="34" charset="-120"/>
                <a:ea typeface="微軟正黑體" panose="020B0604030504040204" pitchFamily="34" charset="-120"/>
              </a:rPr>
            </a:br>
            <a:r>
              <a:rPr lang="zh-TW" altLang="en-US" sz="6600" dirty="0">
                <a:latin typeface="微軟正黑體" panose="020B0604030504040204" pitchFamily="34" charset="-120"/>
                <a:ea typeface="微軟正黑體" panose="020B0604030504040204" pitchFamily="34" charset="-120"/>
              </a:rPr>
              <a:t>讓你有可能被監控？</a:t>
            </a:r>
          </a:p>
        </p:txBody>
      </p:sp>
      <p:pic>
        <p:nvPicPr>
          <p:cNvPr id="1026" name="Picture 2" descr="「習近平 老大哥」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34" y="2163369"/>
            <a:ext cx="10334339" cy="519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54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b="1" dirty="0"/>
              <a:t>手機相片暗藏拍攝地點</a:t>
            </a:r>
          </a:p>
          <a:p>
            <a:r>
              <a:rPr lang="zh-TW" altLang="en-US" dirty="0"/>
              <a:t>華哥向我們 </a:t>
            </a:r>
            <a:r>
              <a:rPr lang="en-US" altLang="zh-TW" dirty="0"/>
              <a:t>unwire </a:t>
            </a:r>
            <a:r>
              <a:rPr lang="zh-TW" altLang="en-US" dirty="0"/>
              <a:t>分享有個案例，某公司 </a:t>
            </a:r>
            <a:r>
              <a:rPr lang="en-US" altLang="zh-TW" dirty="0"/>
              <a:t>Marketing Head </a:t>
            </a:r>
            <a:r>
              <a:rPr lang="zh-TW" altLang="en-US" dirty="0"/>
              <a:t>分享了一張相片並寫著：「是日客戶洽談順利，連陽光也在跟我慶祝！」雖然相片中只有藍天白雲難以知道拍攝地點，但把相片下載後可以在憑 </a:t>
            </a:r>
            <a:r>
              <a:rPr lang="en-US" altLang="zh-TW" dirty="0"/>
              <a:t>EXIF </a:t>
            </a:r>
            <a:r>
              <a:rPr lang="zh-TW" altLang="en-US" dirty="0"/>
              <a:t>知道。</a:t>
            </a:r>
          </a:p>
          <a:p>
            <a:endParaRPr lang="en-US" altLang="zh-TW" dirty="0"/>
          </a:p>
          <a:p>
            <a:r>
              <a:rPr lang="zh-TW" altLang="en-US" b="1" dirty="0"/>
              <a:t>關掉相片位置紀錄 </a:t>
            </a:r>
            <a:r>
              <a:rPr lang="en-US" altLang="zh-TW" b="1" dirty="0"/>
              <a:t>/ </a:t>
            </a:r>
            <a:r>
              <a:rPr lang="zh-TW" altLang="en-US" b="1" dirty="0"/>
              <a:t>刪除 </a:t>
            </a:r>
            <a:r>
              <a:rPr lang="en-US" altLang="zh-TW" b="1" dirty="0"/>
              <a:t>EXIF</a:t>
            </a:r>
          </a:p>
          <a:p>
            <a:r>
              <a:rPr lang="zh-TW" altLang="en-US" dirty="0"/>
              <a:t>所有經手機或含有 </a:t>
            </a:r>
            <a:r>
              <a:rPr lang="en-US" altLang="zh-TW" dirty="0"/>
              <a:t>GPS </a:t>
            </a:r>
            <a:r>
              <a:rPr lang="zh-TW" altLang="en-US" dirty="0"/>
              <a:t>功能的相片拍攝的相片，分享前必須把 </a:t>
            </a:r>
            <a:r>
              <a:rPr lang="en-US" altLang="zh-TW" dirty="0"/>
              <a:t>EXIF </a:t>
            </a:r>
            <a:r>
              <a:rPr lang="zh-TW" altLang="en-US" dirty="0"/>
              <a:t>清除或直接在手機中關閉此功能。</a:t>
            </a:r>
          </a:p>
          <a:p>
            <a:endParaRPr lang="zh-TW" altLang="en-US" dirty="0"/>
          </a:p>
        </p:txBody>
      </p:sp>
      <p:pic>
        <p:nvPicPr>
          <p:cNvPr id="5122" name="Picture 2" descr="「反送中 拍照」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867024"/>
            <a:ext cx="5981700" cy="399097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9544050" y="4001294"/>
            <a:ext cx="457200" cy="952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6" name="矩形 5"/>
          <p:cNvSpPr/>
          <p:nvPr/>
        </p:nvSpPr>
        <p:spPr>
          <a:xfrm>
            <a:off x="8724900" y="3906044"/>
            <a:ext cx="457200" cy="952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 name="矩形 6"/>
          <p:cNvSpPr/>
          <p:nvPr/>
        </p:nvSpPr>
        <p:spPr>
          <a:xfrm>
            <a:off x="6953250" y="3983038"/>
            <a:ext cx="457200" cy="952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65964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公共 </a:t>
            </a:r>
            <a:r>
              <a:rPr lang="en-US" altLang="zh-TW" b="1" dirty="0"/>
              <a:t>Wi-Fi</a:t>
            </a:r>
            <a:endParaRPr lang="zh-TW" altLang="en-US" dirty="0"/>
          </a:p>
        </p:txBody>
      </p:sp>
      <p:sp>
        <p:nvSpPr>
          <p:cNvPr id="3" name="內容版面配置區 2"/>
          <p:cNvSpPr>
            <a:spLocks noGrp="1"/>
          </p:cNvSpPr>
          <p:nvPr>
            <p:ph idx="1"/>
          </p:nvPr>
        </p:nvSpPr>
        <p:spPr/>
        <p:txBody>
          <a:bodyPr/>
          <a:lstStyle/>
          <a:p>
            <a:r>
              <a:rPr lang="zh-TW" altLang="en-US" dirty="0"/>
              <a:t>不少人為了節省數據用量，在街上會隨處找可以 </a:t>
            </a:r>
            <a:r>
              <a:rPr lang="en-US" altLang="zh-TW" dirty="0"/>
              <a:t>Wi-Fi </a:t>
            </a:r>
            <a:r>
              <a:rPr lang="zh-TW" altLang="en-US" dirty="0"/>
              <a:t>上網的熱點。</a:t>
            </a:r>
          </a:p>
          <a:p>
            <a:r>
              <a:rPr lang="zh-TW" altLang="en-US" dirty="0"/>
              <a:t>但如果大家用公共 </a:t>
            </a:r>
            <a:r>
              <a:rPr lang="en-US" altLang="zh-TW" dirty="0"/>
              <a:t>Wi-Fi </a:t>
            </a:r>
            <a:r>
              <a:rPr lang="zh-TW" altLang="en-US" dirty="0"/>
              <a:t>登入較敏感的網上服務，例如：銀行服務、網購服務等，如果使用不明來歷的 </a:t>
            </a:r>
            <a:r>
              <a:rPr lang="en-US" altLang="zh-TW" dirty="0"/>
              <a:t>hotspot</a:t>
            </a:r>
            <a:r>
              <a:rPr lang="zh-TW" altLang="en-US" dirty="0"/>
              <a:t>，隨時會被記下或 </a:t>
            </a:r>
            <a:r>
              <a:rPr lang="en-US" altLang="zh-TW" dirty="0"/>
              <a:t>hack </a:t>
            </a:r>
            <a:r>
              <a:rPr lang="zh-TW" altLang="en-US" dirty="0"/>
              <a:t>到登入資料，然後知道你的行蹤事小，利用網上銀行或網購戶口進行購物，就真的血本無歸了。</a:t>
            </a:r>
          </a:p>
          <a:p>
            <a:endParaRPr lang="zh-TW" altLang="en-US" dirty="0"/>
          </a:p>
        </p:txBody>
      </p:sp>
    </p:spTree>
    <p:extLst>
      <p:ext uri="{BB962C8B-B14F-4D97-AF65-F5344CB8AC3E}">
        <p14:creationId xmlns:p14="http://schemas.microsoft.com/office/powerpoint/2010/main" val="3057685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5424" y="34377"/>
            <a:ext cx="12557124" cy="1325563"/>
          </a:xfrm>
        </p:spPr>
        <p:txBody>
          <a:bodyPr>
            <a:noAutofit/>
          </a:bodyPr>
          <a:lstStyle/>
          <a:p>
            <a:r>
              <a:rPr lang="zh-TW" altLang="en-US" sz="5400" dirty="0">
                <a:latin typeface="微軟正黑體" panose="020B0604030504040204" pitchFamily="34" charset="-120"/>
                <a:ea typeface="微軟正黑體" panose="020B0604030504040204" pitchFamily="34" charset="-120"/>
              </a:rPr>
              <a:t>只有威權國家才會有這樣威脅？美國例子</a:t>
            </a:r>
          </a:p>
        </p:txBody>
      </p:sp>
      <p:pic>
        <p:nvPicPr>
          <p:cNvPr id="10" name="內容版面配置區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1416570"/>
            <a:ext cx="10058400" cy="5441430"/>
          </a:xfrm>
        </p:spPr>
      </p:pic>
      <p:sp>
        <p:nvSpPr>
          <p:cNvPr id="4" name="AutoShape 2" descr="「第四公民」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AutoShape 4" descr="「第四公民」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6" name="AutoShape 6" descr="「第四公民」的圖片搜尋結果"/>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7" name="AutoShape 8" descr="「第四公民」的圖片搜尋結果"/>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 name="AutoShape 10" descr="「第四公民」的圖片搜尋結果"/>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9" name="AutoShape 12" descr="「第四公民」的圖片搜尋結果"/>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425294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62348" y="0"/>
            <a:ext cx="10515600" cy="1325563"/>
          </a:xfrm>
        </p:spPr>
        <p:txBody>
          <a:bodyPr>
            <a:normAutofit/>
          </a:bodyPr>
          <a:lstStyle/>
          <a:p>
            <a:r>
              <a:rPr lang="zh-TW" altLang="en-US" sz="7200" dirty="0">
                <a:latin typeface="微軟正黑體" panose="020B0604030504040204" pitchFamily="34" charset="-120"/>
                <a:ea typeface="微軟正黑體" panose="020B0604030504040204" pitchFamily="34" charset="-120"/>
              </a:rPr>
              <a:t>國家安全</a:t>
            </a:r>
            <a:r>
              <a:rPr lang="en-US" altLang="zh-TW" sz="7200" dirty="0">
                <a:latin typeface="微軟正黑體" panose="020B0604030504040204" pitchFamily="34" charset="-120"/>
                <a:ea typeface="微軟正黑體" panose="020B0604030504040204" pitchFamily="34" charset="-120"/>
              </a:rPr>
              <a:t>vs</a:t>
            </a:r>
            <a:r>
              <a:rPr lang="zh-TW" altLang="en-US" sz="7200" dirty="0">
                <a:latin typeface="微軟正黑體" panose="020B0604030504040204" pitchFamily="34" charset="-120"/>
                <a:ea typeface="微軟正黑體" panose="020B0604030504040204" pitchFamily="34" charset="-120"/>
              </a:rPr>
              <a:t>隱私權</a:t>
            </a:r>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82688"/>
            <a:ext cx="12192000" cy="6471397"/>
          </a:xfrm>
        </p:spPr>
      </p:pic>
    </p:spTree>
    <p:extLst>
      <p:ext uri="{BB962C8B-B14F-4D97-AF65-F5344CB8AC3E}">
        <p14:creationId xmlns:p14="http://schemas.microsoft.com/office/powerpoint/2010/main" val="350650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2815" y="2733720"/>
            <a:ext cx="12048568" cy="1489192"/>
          </a:xfrm>
        </p:spPr>
        <p:txBody>
          <a:bodyPr>
            <a:noAutofit/>
          </a:bodyPr>
          <a:lstStyle/>
          <a:p>
            <a:r>
              <a:rPr lang="zh-TW" altLang="en-US" sz="11500" b="1" dirty="0">
                <a:latin typeface="華康秀風體W3" panose="03000309000000000000" pitchFamily="65" charset="-120"/>
                <a:ea typeface="華康秀風體W3" panose="03000309000000000000" pitchFamily="65" charset="-120"/>
              </a:rPr>
              <a:t>主題</a:t>
            </a:r>
            <a:r>
              <a:rPr lang="en-US" altLang="zh-TW" sz="11500" b="1" dirty="0">
                <a:latin typeface="華康秀風體W3" panose="03000309000000000000" pitchFamily="65" charset="-120"/>
                <a:ea typeface="華康秀風體W3" panose="03000309000000000000" pitchFamily="65" charset="-120"/>
              </a:rPr>
              <a:t>3</a:t>
            </a:r>
            <a:r>
              <a:rPr lang="zh-TW" altLang="en-US" sz="11500" b="1" dirty="0">
                <a:latin typeface="華康秀風體W3" panose="03000309000000000000" pitchFamily="65" charset="-120"/>
                <a:ea typeface="華康秀風體W3" panose="03000309000000000000" pitchFamily="65" charset="-120"/>
              </a:rPr>
              <a:t>、大搜查線</a:t>
            </a:r>
            <a:r>
              <a:rPr lang="en-US" altLang="zh-TW" sz="6000" b="1" dirty="0" smtClean="0">
                <a:latin typeface="微軟正黑體" panose="020B0604030504040204" pitchFamily="34" charset="-120"/>
                <a:ea typeface="微軟正黑體" panose="020B0604030504040204" pitchFamily="34" charset="-120"/>
              </a:rPr>
              <a:t/>
            </a:r>
            <a:br>
              <a:rPr lang="en-US" altLang="zh-TW" sz="6000" b="1" dirty="0" smtClean="0">
                <a:latin typeface="微軟正黑體" panose="020B0604030504040204" pitchFamily="34" charset="-120"/>
                <a:ea typeface="微軟正黑體" panose="020B0604030504040204" pitchFamily="34" charset="-120"/>
              </a:rPr>
            </a:br>
            <a:r>
              <a:rPr lang="zh-TW" altLang="en-US" sz="6000" b="1" dirty="0" smtClean="0">
                <a:latin typeface="微軟正黑體" panose="020B0604030504040204" pitchFamily="34" charset="-120"/>
                <a:ea typeface="微軟正黑體" panose="020B0604030504040204" pitchFamily="34" charset="-120"/>
              </a:rPr>
              <a:t>回到</a:t>
            </a:r>
            <a:r>
              <a:rPr lang="zh-TW" altLang="en-US" sz="6000" b="1" dirty="0">
                <a:latin typeface="微軟正黑體" panose="020B0604030504040204" pitchFamily="34" charset="-120"/>
                <a:ea typeface="微軟正黑體" panose="020B0604030504040204" pitchFamily="34" charset="-120"/>
              </a:rPr>
              <a:t>台灣，你有被國家監控嗎？</a:t>
            </a:r>
          </a:p>
        </p:txBody>
      </p:sp>
    </p:spTree>
    <p:extLst>
      <p:ext uri="{BB962C8B-B14F-4D97-AF65-F5344CB8AC3E}">
        <p14:creationId xmlns:p14="http://schemas.microsoft.com/office/powerpoint/2010/main" val="8297876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530424"/>
            <a:ext cx="12224891" cy="3224455"/>
          </a:xfrm>
        </p:spPr>
      </p:pic>
    </p:spTree>
    <p:extLst>
      <p:ext uri="{BB962C8B-B14F-4D97-AF65-F5344CB8AC3E}">
        <p14:creationId xmlns:p14="http://schemas.microsoft.com/office/powerpoint/2010/main" val="32835151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400" y="2403475"/>
            <a:ext cx="4267200" cy="1325563"/>
          </a:xfrm>
        </p:spPr>
        <p:txBody>
          <a:bodyPr>
            <a:normAutofit fontScale="90000"/>
          </a:bodyPr>
          <a:lstStyle/>
          <a:p>
            <a:r>
              <a:rPr lang="zh-TW" altLang="en-US" dirty="0" smtClean="0">
                <a:latin typeface="微軟正黑體" panose="020B0604030504040204" pitchFamily="34" charset="-120"/>
                <a:ea typeface="微軟正黑體" panose="020B0604030504040204" pitchFamily="34" charset="-120"/>
              </a:rPr>
              <a:t>領身分證時</a:t>
            </a:r>
            <a:r>
              <a:rPr lang="en-US" altLang="zh-TW" dirty="0" smtClean="0">
                <a:latin typeface="微軟正黑體" panose="020B0604030504040204" pitchFamily="34" charset="-120"/>
                <a:ea typeface="微軟正黑體" panose="020B0604030504040204" pitchFamily="34" charset="-120"/>
              </a:rPr>
              <a:t/>
            </a:r>
            <a:br>
              <a:rPr lang="en-US" altLang="zh-TW" dirty="0" smtClean="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需要按指印紋</a:t>
            </a:r>
            <a:r>
              <a:rPr lang="en-US" altLang="zh-TW" smtClean="0">
                <a:latin typeface="微軟正黑體" panose="020B0604030504040204" pitchFamily="34" charset="-120"/>
                <a:ea typeface="微軟正黑體" panose="020B0604030504040204" pitchFamily="34" charset="-120"/>
              </a:rPr>
              <a:t/>
            </a:r>
            <a:br>
              <a:rPr lang="en-US" altLang="zh-TW" smtClean="0">
                <a:latin typeface="微軟正黑體" panose="020B0604030504040204" pitchFamily="34" charset="-120"/>
                <a:ea typeface="微軟正黑體" panose="020B0604030504040204" pitchFamily="34" charset="-120"/>
              </a:rPr>
            </a:br>
            <a:r>
              <a:rPr lang="zh-TW" altLang="en-US" smtClean="0">
                <a:latin typeface="微軟正黑體" panose="020B0604030504040204" pitchFamily="34" charset="-120"/>
                <a:ea typeface="微軟正黑體" panose="020B0604030504040204" pitchFamily="34" charset="-120"/>
              </a:rPr>
              <a:t>合理</a:t>
            </a:r>
            <a:r>
              <a:rPr lang="zh-TW" altLang="en-US" dirty="0" smtClean="0">
                <a:latin typeface="微軟正黑體" panose="020B0604030504040204" pitchFamily="34" charset="-120"/>
                <a:ea typeface="微軟正黑體" panose="020B0604030504040204" pitchFamily="34" charset="-120"/>
              </a:rPr>
              <a:t>嗎？</a:t>
            </a:r>
            <a:endParaRPr lang="zh-TW" altLang="en-US" dirty="0">
              <a:latin typeface="微軟正黑體" panose="020B0604030504040204" pitchFamily="34" charset="-120"/>
              <a:ea typeface="微軟正黑體" panose="020B0604030504040204" pitchFamily="34" charset="-120"/>
            </a:endParaRPr>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3475" y="814388"/>
            <a:ext cx="7248525" cy="4848458"/>
          </a:xfrm>
        </p:spPr>
      </p:pic>
      <p:sp>
        <p:nvSpPr>
          <p:cNvPr id="5" name="文字方塊 4"/>
          <p:cNvSpPr txBox="1"/>
          <p:nvPr/>
        </p:nvSpPr>
        <p:spPr>
          <a:xfrm>
            <a:off x="304800" y="5810250"/>
            <a:ext cx="7811754" cy="76944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TW" altLang="en-US" sz="4400" dirty="0" smtClean="0"/>
              <a:t>答案：司法</a:t>
            </a:r>
            <a:r>
              <a:rPr lang="zh-TW" altLang="en-US" sz="4400" dirty="0"/>
              <a:t>院釋字第</a:t>
            </a:r>
            <a:r>
              <a:rPr lang="en-US" altLang="zh-TW" sz="4400" dirty="0"/>
              <a:t>603</a:t>
            </a:r>
            <a:r>
              <a:rPr lang="zh-TW" altLang="en-US" sz="4400" dirty="0"/>
              <a:t>號解釋</a:t>
            </a:r>
          </a:p>
        </p:txBody>
      </p:sp>
    </p:spTree>
    <p:extLst>
      <p:ext uri="{BB962C8B-B14F-4D97-AF65-F5344CB8AC3E}">
        <p14:creationId xmlns:p14="http://schemas.microsoft.com/office/powerpoint/2010/main" val="4635183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8832" y="0"/>
            <a:ext cx="10515600" cy="4351338"/>
          </a:xfrm>
        </p:spPr>
        <p:txBody>
          <a:bodyPr>
            <a:normAutofit/>
          </a:bodyPr>
          <a:lstStyle/>
          <a:p>
            <a:r>
              <a:rPr lang="zh-TW" altLang="en-US" sz="7200" dirty="0">
                <a:latin typeface="微軟正黑體" panose="020B0604030504040204" pitchFamily="34" charset="-120"/>
                <a:ea typeface="微軟正黑體" panose="020B0604030504040204" pitchFamily="34" charset="-120"/>
              </a:rPr>
              <a:t>國家可以任意監察你的網路使用嗎？</a:t>
            </a:r>
            <a:r>
              <a:rPr lang="en-US" altLang="zh-TW" sz="7200" dirty="0">
                <a:latin typeface="微軟正黑體" panose="020B0604030504040204" pitchFamily="34" charset="-120"/>
                <a:ea typeface="微軟正黑體" panose="020B0604030504040204" pitchFamily="34" charset="-120"/>
              </a:rPr>
              <a:t/>
            </a:r>
            <a:br>
              <a:rPr lang="en-US" altLang="zh-TW" sz="7200" dirty="0">
                <a:latin typeface="微軟正黑體" panose="020B0604030504040204" pitchFamily="34" charset="-120"/>
                <a:ea typeface="微軟正黑體" panose="020B0604030504040204" pitchFamily="34" charset="-120"/>
              </a:rPr>
            </a:br>
            <a:r>
              <a:rPr lang="zh-TW" altLang="en-US" sz="7200" dirty="0">
                <a:latin typeface="微軟正黑體" panose="020B0604030504040204" pitchFamily="34" charset="-120"/>
                <a:ea typeface="微軟正黑體" panose="020B0604030504040204" pitchFamily="34" charset="-120"/>
              </a:rPr>
              <a:t>有什麼法令限制呢？</a:t>
            </a: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8145"/>
            <a:ext cx="12192000" cy="5991476"/>
          </a:xfrm>
          <a:prstGeom prst="rect">
            <a:avLst/>
          </a:prstGeom>
        </p:spPr>
      </p:pic>
    </p:spTree>
    <p:extLst>
      <p:ext uri="{BB962C8B-B14F-4D97-AF65-F5344CB8AC3E}">
        <p14:creationId xmlns:p14="http://schemas.microsoft.com/office/powerpoint/2010/main" val="351537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9068" y="-164264"/>
            <a:ext cx="10515600" cy="1325563"/>
          </a:xfrm>
        </p:spPr>
        <p:txBody>
          <a:bodyPr/>
          <a:lstStyle/>
          <a:p>
            <a:r>
              <a:rPr lang="zh-TW" altLang="en-US" dirty="0">
                <a:hlinkClick r:id="rId2"/>
              </a:rPr>
              <a:t>通訊保障及監察法</a:t>
            </a:r>
            <a:endParaRPr lang="zh-TW" altLang="en-US" dirty="0"/>
          </a:p>
        </p:txBody>
      </p:sp>
      <p:sp>
        <p:nvSpPr>
          <p:cNvPr id="3" name="內容版面配置區 2"/>
          <p:cNvSpPr>
            <a:spLocks noGrp="1"/>
          </p:cNvSpPr>
          <p:nvPr>
            <p:ph idx="1"/>
          </p:nvPr>
        </p:nvSpPr>
        <p:spPr>
          <a:xfrm>
            <a:off x="443564" y="1161299"/>
            <a:ext cx="10515600" cy="4940935"/>
          </a:xfrm>
        </p:spPr>
        <p:txBody>
          <a:bodyPr>
            <a:noAutofit/>
          </a:bodyPr>
          <a:lstStyle/>
          <a:p>
            <a:r>
              <a:rPr lang="zh-TW" altLang="en-US" sz="3200" b="1" dirty="0">
                <a:latin typeface="微軟正黑體" panose="020B0604030504040204" pitchFamily="34" charset="-120"/>
                <a:ea typeface="微軟正黑體" panose="020B0604030504040204" pitchFamily="34" charset="-120"/>
              </a:rPr>
              <a:t>為保障人民秘密通訊自由及隱私權不受非法侵害，並確保國家安全，維護社會秩序，特制定本法。</a:t>
            </a:r>
            <a:endParaRPr lang="en-US" altLang="zh-TW" sz="3200" b="1" dirty="0">
              <a:latin typeface="微軟正黑體" panose="020B0604030504040204" pitchFamily="34" charset="-120"/>
              <a:ea typeface="微軟正黑體" panose="020B0604030504040204" pitchFamily="34" charset="-120"/>
            </a:endParaRPr>
          </a:p>
          <a:p>
            <a:endParaRPr lang="en-US" altLang="zh-TW" sz="3200" b="1" dirty="0">
              <a:latin typeface="微軟正黑體" panose="020B0604030504040204" pitchFamily="34" charset="-120"/>
              <a:ea typeface="微軟正黑體" panose="020B0604030504040204" pitchFamily="34" charset="-120"/>
            </a:endParaRPr>
          </a:p>
          <a:p>
            <a:r>
              <a:rPr lang="zh-TW" altLang="en-US" sz="3200" b="1" dirty="0">
                <a:latin typeface="微軟正黑體" panose="020B0604030504040204" pitchFamily="34" charset="-120"/>
                <a:ea typeface="微軟正黑體" panose="020B0604030504040204" pitchFamily="34" charset="-120"/>
              </a:rPr>
              <a:t>通訊監察，除為確保國家安全、維持社會秩序所必要者外，不得為之。</a:t>
            </a:r>
            <a:endParaRPr lang="en-US" altLang="zh-TW" sz="3200" b="1" dirty="0">
              <a:latin typeface="微軟正黑體" panose="020B0604030504040204" pitchFamily="34" charset="-120"/>
              <a:ea typeface="微軟正黑體" panose="020B0604030504040204" pitchFamily="34" charset="-120"/>
            </a:endParaRPr>
          </a:p>
          <a:p>
            <a:endParaRPr lang="en-US" altLang="zh-TW" sz="3200" b="1" dirty="0">
              <a:latin typeface="微軟正黑體" panose="020B0604030504040204" pitchFamily="34" charset="-120"/>
              <a:ea typeface="微軟正黑體" panose="020B0604030504040204" pitchFamily="34" charset="-120"/>
            </a:endParaRPr>
          </a:p>
          <a:p>
            <a:r>
              <a:rPr lang="zh-TW" altLang="en-US" sz="3200" b="1" dirty="0">
                <a:latin typeface="微軟正黑體" panose="020B0604030504040204" pitchFamily="34" charset="-120"/>
                <a:ea typeface="微軟正黑體" panose="020B0604030504040204" pitchFamily="34" charset="-120"/>
              </a:rPr>
              <a:t>利用電信設備發送、儲存、傳輸或接收符號、文字、影像、聲音或其他信息之有線及無線電信。</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endParaRPr lang="en-US" altLang="zh-TW" sz="3200" b="1" dirty="0">
              <a:latin typeface="微軟正黑體" panose="020B0604030504040204" pitchFamily="34" charset="-120"/>
              <a:ea typeface="微軟正黑體" panose="020B0604030504040204" pitchFamily="34" charset="-120"/>
            </a:endParaRPr>
          </a:p>
          <a:p>
            <a:r>
              <a:rPr lang="zh-TW" altLang="en-US" sz="3200" b="1" dirty="0">
                <a:latin typeface="微軟正黑體" panose="020B0604030504040204" pitchFamily="34" charset="-120"/>
                <a:ea typeface="微軟正黑體" panose="020B0604030504040204" pitchFamily="34" charset="-120"/>
              </a:rPr>
              <a:t>憲法</a:t>
            </a: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條：人民有秘密通訊之自由。</a:t>
            </a:r>
          </a:p>
        </p:txBody>
      </p:sp>
    </p:spTree>
    <p:extLst>
      <p:ext uri="{BB962C8B-B14F-4D97-AF65-F5344CB8AC3E}">
        <p14:creationId xmlns:p14="http://schemas.microsoft.com/office/powerpoint/2010/main" val="306079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 xmlns:a16="http://schemas.microsoft.com/office/drawing/2014/main" id="{3C352261-2422-F54D-AE9E-61F4F85F3CDF}"/>
              </a:ext>
            </a:extLst>
          </p:cNvPr>
          <p:cNvPicPr>
            <a:picLocks noGrp="1" noChangeAspect="1"/>
          </p:cNvPicPr>
          <p:nvPr>
            <p:ph idx="1"/>
          </p:nvPr>
        </p:nvPicPr>
        <p:blipFill rotWithShape="1">
          <a:blip r:embed="rId2"/>
          <a:srcRect b="10000"/>
          <a:stretch/>
        </p:blipFill>
        <p:spPr>
          <a:xfrm>
            <a:off x="20" y="10"/>
            <a:ext cx="12191980" cy="6857990"/>
          </a:xfrm>
          <a:prstGeom prst="rect">
            <a:avLst/>
          </a:prstGeom>
        </p:spPr>
      </p:pic>
      <p:sp>
        <p:nvSpPr>
          <p:cNvPr id="10"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F1C0562E-2168-7243-88ED-0B09764A536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TW" altLang="en-US" b="1" dirty="0">
                <a:solidFill>
                  <a:srgbClr val="FF0000"/>
                </a:solidFill>
                <a:latin typeface="Microsoft JhengHei" panose="020B0604030504040204" pitchFamily="34" charset="-120"/>
                <a:ea typeface="Microsoft JhengHei" panose="020B0604030504040204" pitchFamily="34" charset="-120"/>
              </a:rPr>
              <a:t>白話文查詢：在整合查詢中輸入「婊子」</a:t>
            </a: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1694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9933" y="1202525"/>
            <a:ext cx="13243561" cy="1325563"/>
          </a:xfrm>
        </p:spPr>
        <p:txBody>
          <a:bodyPr>
            <a:noAutofit/>
          </a:bodyPr>
          <a:lstStyle/>
          <a:p>
            <a:r>
              <a:rPr lang="zh-TW" altLang="en-US" sz="6600" dirty="0">
                <a:latin typeface="微軟正黑體" panose="020B0604030504040204" pitchFamily="34" charset="-120"/>
                <a:ea typeface="微軟正黑體" panose="020B0604030504040204" pitchFamily="34" charset="-120"/>
              </a:rPr>
              <a:t>國家可以任意蒐集你的資料嗎？</a:t>
            </a:r>
            <a:r>
              <a:rPr lang="en-US" altLang="zh-TW" sz="6600" dirty="0">
                <a:latin typeface="微軟正黑體" panose="020B0604030504040204" pitchFamily="34" charset="-120"/>
                <a:ea typeface="微軟正黑體" panose="020B0604030504040204" pitchFamily="34" charset="-120"/>
              </a:rPr>
              <a:t/>
            </a:r>
            <a:br>
              <a:rPr lang="en-US" altLang="zh-TW" sz="6600" dirty="0">
                <a:latin typeface="微軟正黑體" panose="020B0604030504040204" pitchFamily="34" charset="-120"/>
                <a:ea typeface="微軟正黑體" panose="020B0604030504040204" pitchFamily="34" charset="-120"/>
              </a:rPr>
            </a:br>
            <a:r>
              <a:rPr lang="en-US" altLang="zh-TW" sz="7200" dirty="0">
                <a:latin typeface="微軟正黑體" panose="020B0604030504040204" pitchFamily="34" charset="-120"/>
                <a:ea typeface="微軟正黑體" panose="020B0604030504040204" pitchFamily="34" charset="-120"/>
              </a:rPr>
              <a:t/>
            </a:r>
            <a:br>
              <a:rPr lang="en-US" altLang="zh-TW" sz="7200" dirty="0">
                <a:latin typeface="微軟正黑體" panose="020B0604030504040204" pitchFamily="34" charset="-120"/>
                <a:ea typeface="微軟正黑體" panose="020B0604030504040204" pitchFamily="34" charset="-120"/>
              </a:rPr>
            </a:br>
            <a:r>
              <a:rPr lang="zh-TW" altLang="en-US" sz="7200" dirty="0">
                <a:latin typeface="微軟正黑體" panose="020B0604030504040204" pitchFamily="34" charset="-120"/>
                <a:ea typeface="微軟正黑體" panose="020B0604030504040204" pitchFamily="34" charset="-120"/>
              </a:rPr>
              <a:t>有什麼法令限制呢？</a:t>
            </a:r>
          </a:p>
        </p:txBody>
      </p:sp>
      <p:pic>
        <p:nvPicPr>
          <p:cNvPr id="4" name="Picture 4" descr="「社會信用」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16969"/>
            <a:ext cx="12262585"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8896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hlinkClick r:id="rId2"/>
              </a:rPr>
              <a:t>個人資料保護法</a:t>
            </a:r>
            <a:endParaRPr lang="zh-TW" altLang="en-US" dirty="0"/>
          </a:p>
        </p:txBody>
      </p:sp>
      <p:sp>
        <p:nvSpPr>
          <p:cNvPr id="3" name="內容版面配置區 2"/>
          <p:cNvSpPr>
            <a:spLocks noGrp="1"/>
          </p:cNvSpPr>
          <p:nvPr>
            <p:ph idx="1"/>
          </p:nvPr>
        </p:nvSpPr>
        <p:spPr/>
        <p:txBody>
          <a:bodyPr>
            <a:noAutofit/>
          </a:bodyPr>
          <a:lstStyle/>
          <a:p>
            <a:r>
              <a:rPr lang="zh-TW" altLang="en-US" sz="3600" dirty="0">
                <a:latin typeface="微軟正黑體" panose="020B0604030504040204" pitchFamily="34" charset="-120"/>
                <a:ea typeface="微軟正黑體" panose="020B0604030504040204" pitchFamily="34" charset="-120"/>
              </a:rPr>
              <a:t>為規範個人資料之蒐集、處理及利用，以避免人格權受侵害，並促進個人資料之合理利用，特制定本法。</a:t>
            </a:r>
            <a:endParaRPr lang="en-US" altLang="zh-TW" sz="3600" dirty="0">
              <a:latin typeface="微軟正黑體" panose="020B0604030504040204" pitchFamily="34" charset="-120"/>
              <a:ea typeface="微軟正黑體" panose="020B0604030504040204" pitchFamily="34" charset="-120"/>
            </a:endParaRPr>
          </a:p>
          <a:p>
            <a:endParaRPr lang="en-US" altLang="zh-TW" sz="3600" dirty="0">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ea typeface="微軟正黑體" panose="020B0604030504040204" pitchFamily="34" charset="-120"/>
              </a:rPr>
              <a:t>個人資料：指自然人之姓名、出生年月日、國民身分證統一編號、護照號碼、特徵、指紋、婚姻、家庭、教育、職業、病歷、醫療、基因、性生活、健康檢查、犯罪前科、聯絡方式、財務情況、社會活動及其他得以直接或間接方式識別該個人之資料。</a:t>
            </a:r>
          </a:p>
        </p:txBody>
      </p:sp>
    </p:spTree>
    <p:extLst>
      <p:ext uri="{BB962C8B-B14F-4D97-AF65-F5344CB8AC3E}">
        <p14:creationId xmlns:p14="http://schemas.microsoft.com/office/powerpoint/2010/main" val="211649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0310" y="2790692"/>
            <a:ext cx="11921690" cy="1325563"/>
          </a:xfrm>
        </p:spPr>
        <p:txBody>
          <a:bodyPr>
            <a:noAutofit/>
          </a:bodyPr>
          <a:lstStyle/>
          <a:p>
            <a:r>
              <a:rPr lang="zh-TW" altLang="en-US" sz="6600" dirty="0">
                <a:latin typeface="微軟正黑體" panose="020B0604030504040204" pitchFamily="34" charset="-120"/>
                <a:ea typeface="微軟正黑體" panose="020B0604030504040204" pitchFamily="34" charset="-120"/>
              </a:rPr>
              <a:t>公務機關對於個人資料蒐集</a:t>
            </a:r>
            <a:r>
              <a:rPr lang="en-US" altLang="zh-TW" sz="6600" dirty="0">
                <a:latin typeface="微軟正黑體" panose="020B0604030504040204" pitchFamily="34" charset="-120"/>
                <a:ea typeface="微軟正黑體" panose="020B0604030504040204" pitchFamily="34" charset="-120"/>
              </a:rPr>
              <a:t/>
            </a:r>
            <a:br>
              <a:rPr lang="en-US" altLang="zh-TW" sz="6600" dirty="0">
                <a:latin typeface="微軟正黑體" panose="020B0604030504040204" pitchFamily="34" charset="-120"/>
                <a:ea typeface="微軟正黑體" panose="020B0604030504040204" pitchFamily="34" charset="-120"/>
              </a:rPr>
            </a:br>
            <a:r>
              <a:rPr lang="zh-TW" altLang="en-US" sz="6600" dirty="0">
                <a:latin typeface="微軟正黑體" panose="020B0604030504040204" pitchFamily="34" charset="-120"/>
                <a:ea typeface="微軟正黑體" panose="020B0604030504040204" pitchFamily="34" charset="-120"/>
              </a:rPr>
              <a:t>應有特定目的</a:t>
            </a:r>
            <a:r>
              <a:rPr lang="en-US" altLang="zh-TW" sz="6600" dirty="0">
                <a:latin typeface="微軟正黑體" panose="020B0604030504040204" pitchFamily="34" charset="-120"/>
                <a:ea typeface="微軟正黑體" panose="020B0604030504040204" pitchFamily="34" charset="-120"/>
              </a:rPr>
              <a:t/>
            </a:r>
            <a:br>
              <a:rPr lang="en-US" altLang="zh-TW" sz="6600" dirty="0">
                <a:latin typeface="微軟正黑體" panose="020B0604030504040204" pitchFamily="34" charset="-120"/>
                <a:ea typeface="微軟正黑體" panose="020B0604030504040204" pitchFamily="34" charset="-120"/>
              </a:rPr>
            </a:br>
            <a:r>
              <a:rPr lang="en-US" altLang="zh-TW" sz="6600" dirty="0">
                <a:latin typeface="微軟正黑體" panose="020B0604030504040204" pitchFamily="34" charset="-120"/>
                <a:ea typeface="微軟正黑體" panose="020B0604030504040204" pitchFamily="34" charset="-120"/>
              </a:rPr>
              <a:t/>
            </a:r>
            <a:br>
              <a:rPr lang="en-US" altLang="zh-TW" sz="6600" dirty="0">
                <a:latin typeface="微軟正黑體" panose="020B0604030504040204" pitchFamily="34" charset="-120"/>
                <a:ea typeface="微軟正黑體" panose="020B0604030504040204" pitchFamily="34" charset="-120"/>
              </a:rPr>
            </a:br>
            <a:r>
              <a:rPr lang="zh-TW" altLang="en-US" sz="6600" dirty="0">
                <a:latin typeface="微軟正黑體" panose="020B0604030504040204" pitchFamily="34" charset="-120"/>
                <a:ea typeface="微軟正黑體" panose="020B0604030504040204" pitchFamily="34" charset="-120"/>
              </a:rPr>
              <a:t>並要符合那三種情況之一？</a:t>
            </a:r>
          </a:p>
        </p:txBody>
      </p:sp>
    </p:spTree>
    <p:extLst>
      <p:ext uri="{BB962C8B-B14F-4D97-AF65-F5344CB8AC3E}">
        <p14:creationId xmlns:p14="http://schemas.microsoft.com/office/powerpoint/2010/main" val="33343248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hlinkClick r:id="rId2"/>
              </a:rPr>
              <a:t>第 </a:t>
            </a:r>
            <a:r>
              <a:rPr lang="en-US" altLang="zh-TW" dirty="0">
                <a:hlinkClick r:id="rId2"/>
              </a:rPr>
              <a:t>15 </a:t>
            </a:r>
            <a:r>
              <a:rPr lang="zh-TW" altLang="en-US" dirty="0">
                <a:hlinkClick r:id="rId2"/>
              </a:rPr>
              <a:t>條</a:t>
            </a:r>
            <a:endParaRPr lang="zh-TW" altLang="en-US" dirty="0"/>
          </a:p>
        </p:txBody>
      </p:sp>
      <p:sp>
        <p:nvSpPr>
          <p:cNvPr id="3" name="內容版面配置區 2"/>
          <p:cNvSpPr>
            <a:spLocks noGrp="1"/>
          </p:cNvSpPr>
          <p:nvPr>
            <p:ph idx="1"/>
          </p:nvPr>
        </p:nvSpPr>
        <p:spPr/>
        <p:txBody>
          <a:bodyPr>
            <a:normAutofit/>
          </a:bodyPr>
          <a:lstStyle/>
          <a:p>
            <a:pPr marL="0" indent="0">
              <a:buNone/>
            </a:pPr>
            <a:r>
              <a:rPr lang="zh-TW" altLang="en-US" sz="6000" dirty="0"/>
              <a:t>一、執行法定職務必要範圍內。</a:t>
            </a:r>
            <a:br>
              <a:rPr lang="zh-TW" altLang="en-US" sz="6000" dirty="0"/>
            </a:br>
            <a:r>
              <a:rPr lang="zh-TW" altLang="en-US" sz="6000" dirty="0"/>
              <a:t>二、經當事人同意。</a:t>
            </a:r>
            <a:br>
              <a:rPr lang="zh-TW" altLang="en-US" sz="6000" dirty="0"/>
            </a:br>
            <a:r>
              <a:rPr lang="zh-TW" altLang="en-US" sz="6000" dirty="0"/>
              <a:t>三、對當事人權益無侵害。</a:t>
            </a:r>
          </a:p>
        </p:txBody>
      </p:sp>
    </p:spTree>
    <p:extLst>
      <p:ext uri="{BB962C8B-B14F-4D97-AF65-F5344CB8AC3E}">
        <p14:creationId xmlns:p14="http://schemas.microsoft.com/office/powerpoint/2010/main" val="30026133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675" y="274112"/>
            <a:ext cx="11304771" cy="6481656"/>
          </a:xfrm>
        </p:spPr>
      </p:pic>
      <p:sp>
        <p:nvSpPr>
          <p:cNvPr id="3" name="圓角矩形 2"/>
          <p:cNvSpPr/>
          <p:nvPr/>
        </p:nvSpPr>
        <p:spPr>
          <a:xfrm>
            <a:off x="2253342" y="2677886"/>
            <a:ext cx="1828800" cy="32657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 name="圓角矩形 4"/>
          <p:cNvSpPr/>
          <p:nvPr/>
        </p:nvSpPr>
        <p:spPr>
          <a:xfrm>
            <a:off x="4430485" y="1197429"/>
            <a:ext cx="1828800" cy="32657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6" name="圓角矩形 5"/>
          <p:cNvSpPr/>
          <p:nvPr/>
        </p:nvSpPr>
        <p:spPr>
          <a:xfrm>
            <a:off x="6977742" y="1360714"/>
            <a:ext cx="1828800" cy="32657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 name="圓角矩形 6"/>
          <p:cNvSpPr/>
          <p:nvPr/>
        </p:nvSpPr>
        <p:spPr>
          <a:xfrm>
            <a:off x="7587342" y="1857715"/>
            <a:ext cx="1828800" cy="32657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8" name="圓角矩形 7"/>
          <p:cNvSpPr/>
          <p:nvPr/>
        </p:nvSpPr>
        <p:spPr>
          <a:xfrm>
            <a:off x="5872842" y="3208995"/>
            <a:ext cx="1828800" cy="32657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9" name="圓角矩形 8"/>
          <p:cNvSpPr/>
          <p:nvPr/>
        </p:nvSpPr>
        <p:spPr>
          <a:xfrm>
            <a:off x="9258299" y="3208995"/>
            <a:ext cx="1828800" cy="32657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 name="圓角矩形 9"/>
          <p:cNvSpPr/>
          <p:nvPr/>
        </p:nvSpPr>
        <p:spPr>
          <a:xfrm>
            <a:off x="9246052" y="1398410"/>
            <a:ext cx="1828800" cy="32657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511077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25185" y="507947"/>
            <a:ext cx="11342914" cy="1325563"/>
          </a:xfrm>
        </p:spPr>
        <p:txBody>
          <a:bodyPr>
            <a:noAutofit/>
          </a:bodyPr>
          <a:lstStyle/>
          <a:p>
            <a:pPr algn="ctr"/>
            <a:r>
              <a:rPr lang="zh-TW" altLang="en-US" sz="9600" dirty="0" smtClean="0">
                <a:solidFill>
                  <a:schemeClr val="bg1"/>
                </a:solidFill>
                <a:latin typeface="標楷體" panose="03000509000000000000" pitchFamily="65" charset="-120"/>
                <a:ea typeface="標楷體" panose="03000509000000000000" pitchFamily="65" charset="-120"/>
              </a:rPr>
              <a:t>頒獎</a:t>
            </a:r>
            <a:r>
              <a:rPr lang="zh-TW" altLang="en-US" sz="9600" dirty="0">
                <a:solidFill>
                  <a:schemeClr val="bg1"/>
                </a:solidFill>
                <a:latin typeface="標楷體" panose="03000509000000000000" pitchFamily="65" charset="-120"/>
                <a:ea typeface="標楷體" panose="03000509000000000000" pitchFamily="65" charset="-120"/>
              </a:rPr>
              <a:t>：</a:t>
            </a:r>
            <a:r>
              <a:rPr lang="zh-TW" altLang="en-US" sz="9600" dirty="0" smtClean="0">
                <a:solidFill>
                  <a:schemeClr val="bg1"/>
                </a:solidFill>
                <a:latin typeface="標楷體" panose="03000509000000000000" pitchFamily="65" charset="-120"/>
                <a:ea typeface="標楷體" panose="03000509000000000000" pitchFamily="65" charset="-120"/>
              </a:rPr>
              <a:t>金</a:t>
            </a:r>
            <a:r>
              <a:rPr lang="zh-TW" altLang="en-US" sz="9600" dirty="0" smtClean="0">
                <a:solidFill>
                  <a:schemeClr val="bg1"/>
                </a:solidFill>
                <a:latin typeface="標楷體" panose="03000509000000000000" pitchFamily="65" charset="-120"/>
                <a:ea typeface="標楷體" panose="03000509000000000000" pitchFamily="65" charset="-120"/>
              </a:rPr>
              <a:t>面具</a:t>
            </a:r>
            <a:r>
              <a:rPr lang="zh-TW" altLang="en-US" sz="9600" dirty="0">
                <a:solidFill>
                  <a:schemeClr val="bg1"/>
                </a:solidFill>
                <a:latin typeface="標楷體" panose="03000509000000000000" pitchFamily="65" charset="-120"/>
                <a:ea typeface="標楷體" panose="03000509000000000000" pitchFamily="65" charset="-120"/>
              </a:rPr>
              <a:t>獎</a:t>
            </a:r>
          </a:p>
        </p:txBody>
      </p:sp>
      <p:pic>
        <p:nvPicPr>
          <p:cNvPr id="7" name="內容版面配置區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0974" y="2341456"/>
            <a:ext cx="4351337" cy="4351337"/>
          </a:xfrm>
          <a:prstGeom prst="rect">
            <a:avLst/>
          </a:prstGeom>
        </p:spPr>
      </p:pic>
    </p:spTree>
    <p:extLst>
      <p:ext uri="{BB962C8B-B14F-4D97-AF65-F5344CB8AC3E}">
        <p14:creationId xmlns:p14="http://schemas.microsoft.com/office/powerpoint/2010/main" val="42550827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5826" y="2485755"/>
            <a:ext cx="3811621" cy="1325563"/>
          </a:xfrm>
        </p:spPr>
        <p:txBody>
          <a:bodyPr>
            <a:noAutofit/>
          </a:bodyPr>
          <a:lstStyle/>
          <a:p>
            <a:r>
              <a:rPr lang="zh-TW" altLang="en-US" sz="13800" dirty="0">
                <a:latin typeface="華康秀風體W3" panose="03000309000000000000" pitchFamily="65" charset="-120"/>
                <a:ea typeface="華康秀風體W3" panose="03000309000000000000" pitchFamily="65" charset="-120"/>
              </a:rPr>
              <a:t>後測</a:t>
            </a:r>
            <a:r>
              <a:rPr lang="en-US" altLang="zh-TW" sz="13800" dirty="0">
                <a:latin typeface="華康秀風體W3" panose="03000309000000000000" pitchFamily="65" charset="-120"/>
                <a:ea typeface="華康秀風體W3" panose="03000309000000000000" pitchFamily="65" charset="-120"/>
              </a:rPr>
              <a:t/>
            </a:r>
            <a:br>
              <a:rPr lang="en-US" altLang="zh-TW" sz="13800" dirty="0">
                <a:latin typeface="華康秀風體W3" panose="03000309000000000000" pitchFamily="65" charset="-120"/>
                <a:ea typeface="華康秀風體W3" panose="03000309000000000000" pitchFamily="65" charset="-120"/>
              </a:rPr>
            </a:br>
            <a:r>
              <a:rPr lang="zh-TW" altLang="en-US" sz="13800" dirty="0">
                <a:latin typeface="華康秀風體W3" panose="03000309000000000000" pitchFamily="65" charset="-120"/>
                <a:ea typeface="華康秀風體W3" panose="03000309000000000000" pitchFamily="65" charset="-120"/>
              </a:rPr>
              <a:t>問卷</a:t>
            </a:r>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1108" y="29185"/>
            <a:ext cx="6828815" cy="6828815"/>
          </a:xfrm>
        </p:spPr>
      </p:pic>
    </p:spTree>
    <p:extLst>
      <p:ext uri="{BB962C8B-B14F-4D97-AF65-F5344CB8AC3E}">
        <p14:creationId xmlns:p14="http://schemas.microsoft.com/office/powerpoint/2010/main" val="3127787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 xmlns:a16="http://schemas.microsoft.com/office/drawing/2014/main" id="{BF28DA05-1118-074E-99C5-74C4349BEFBC}"/>
              </a:ext>
            </a:extLst>
          </p:cNvPr>
          <p:cNvPicPr>
            <a:picLocks noGrp="1" noChangeAspect="1"/>
          </p:cNvPicPr>
          <p:nvPr>
            <p:ph idx="1"/>
          </p:nvPr>
        </p:nvPicPr>
        <p:blipFill rotWithShape="1">
          <a:blip r:embed="rId2"/>
          <a:srcRect b="10000"/>
          <a:stretch/>
        </p:blipFill>
        <p:spPr>
          <a:xfrm>
            <a:off x="20" y="10"/>
            <a:ext cx="12191980" cy="6857990"/>
          </a:xfrm>
          <a:prstGeom prst="rect">
            <a:avLst/>
          </a:prstGeom>
        </p:spPr>
      </p:pic>
      <p:sp>
        <p:nvSpPr>
          <p:cNvPr id="10"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 xmlns:a16="http://schemas.microsoft.com/office/drawing/2014/main" id="{77045D7C-B4C1-CF42-8088-B5236F0F113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1" lang="zh-TW" altLang="en-US" b="1" dirty="0">
                <a:solidFill>
                  <a:srgbClr val="FF0000"/>
                </a:solidFill>
                <a:latin typeface="Microsoft JhengHei" panose="020B0604030504040204" pitchFamily="34" charset="-120"/>
                <a:ea typeface="Microsoft JhengHei" panose="020B0604030504040204" pitchFamily="34" charset="-120"/>
              </a:rPr>
              <a:t>相關詞彙：點選「侮辱」</a:t>
            </a: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38353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1913</Words>
  <Application>Microsoft Office PowerPoint</Application>
  <PresentationFormat>寬螢幕</PresentationFormat>
  <Paragraphs>173</Paragraphs>
  <Slides>86</Slides>
  <Notes>16</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86</vt:i4>
      </vt:variant>
    </vt:vector>
  </HeadingPairs>
  <TitlesOfParts>
    <vt:vector size="96" baseType="lpstr">
      <vt:lpstr>宋体</vt:lpstr>
      <vt:lpstr>華康秀風體W3</vt:lpstr>
      <vt:lpstr>微軟正黑體</vt:lpstr>
      <vt:lpstr>微軟正黑體</vt:lpstr>
      <vt:lpstr>新細明體</vt:lpstr>
      <vt:lpstr>標楷體</vt:lpstr>
      <vt:lpstr>Arial</vt:lpstr>
      <vt:lpstr>Calibri</vt:lpstr>
      <vt:lpstr>Calibri Light</vt:lpstr>
      <vt:lpstr>Office 佈景主題</vt:lpstr>
      <vt:lpstr>香港面具，真假制霸</vt:lpstr>
      <vt:lpstr>真假制霸：假新聞、網路霸凌與反送中事件</vt:lpstr>
      <vt:lpstr>PowerPoint 簡報</vt:lpstr>
      <vt:lpstr>法規 隨身查</vt:lpstr>
      <vt:lpstr>法規查詢：輸入「憲法」，點選「直接連結」</vt:lpstr>
      <vt:lpstr>進入「中華民國憲法」條文查詢</vt:lpstr>
      <vt:lpstr>如何運用整合查詢</vt:lpstr>
      <vt:lpstr>白話文查詢：在整合查詢中輸入「婊子」</vt:lpstr>
      <vt:lpstr>相關詞彙：點選「侮辱」</vt:lpstr>
      <vt:lpstr>點選「中華民國刑法」</vt:lpstr>
      <vt:lpstr>恐違反刑法第309條</vt:lpstr>
      <vt:lpstr>如果散播謠言造成社會秩序的問題…</vt:lpstr>
      <vt:lpstr>點選「社會秩序維護法」</vt:lpstr>
      <vt:lpstr>觸犯第63條第5項，</vt:lpstr>
      <vt:lpstr>如何運用「智慧查找」</vt:lpstr>
      <vt:lpstr>滑到網頁下方點選「智慧查找」</vt:lpstr>
      <vt:lpstr>點選個資保護與網路</vt:lpstr>
      <vt:lpstr>點選網路個資洩露問題</vt:lpstr>
      <vt:lpstr>點選公務機關在網路上對個人資料蒐集、處理及利用</vt:lpstr>
      <vt:lpstr>點選網路上利用個人資料</vt:lpstr>
      <vt:lpstr>點選公務機關違反利用他人個資刑事責任</vt:lpstr>
      <vt:lpstr>點選「個人資料保護法第16條」並查看內文</vt:lpstr>
      <vt:lpstr>真偽難辨： 假新聞與反送中事件</vt:lpstr>
      <vt:lpstr>8/11爆眼事件</vt:lpstr>
      <vt:lpstr>PowerPoint 簡報</vt:lpstr>
      <vt:lpstr>7/22元朗事件</vt:lpstr>
      <vt:lpstr>PowerPoint 簡報</vt:lpstr>
      <vt:lpstr>法規速查王</vt:lpstr>
      <vt:lpstr>真偽難辨： 台灣的假新聞事件</vt:lpstr>
      <vt:lpstr>假新聞…害死一名外交官</vt:lpstr>
      <vt:lpstr>法規速查王</vt:lpstr>
      <vt:lpstr>PowerPoint 簡報</vt:lpstr>
      <vt:lpstr>PowerPoint 簡報</vt:lpstr>
      <vt:lpstr>PowerPoint 簡報</vt:lpstr>
      <vt:lpstr>法規速查王</vt:lpstr>
      <vt:lpstr>假新聞，關三天？</vt:lpstr>
      <vt:lpstr>小結：人們只相信想要相信的</vt:lpstr>
      <vt:lpstr>反送中的網路「霸凌」</vt:lpstr>
      <vt:lpstr>PowerPoint 簡報</vt:lpstr>
      <vt:lpstr>PowerPoint 簡報</vt:lpstr>
      <vt:lpstr>PowerPoint 簡報</vt:lpstr>
      <vt:lpstr>PowerPoint 簡報</vt:lpstr>
      <vt:lpstr>PowerPoint 簡報</vt:lpstr>
      <vt:lpstr>所以，到底什麼是霸凌？</vt:lpstr>
      <vt:lpstr>PowerPoint 簡報</vt:lpstr>
      <vt:lpstr>霸凌的後果…來看案例（梁女何辜）</vt:lpstr>
      <vt:lpstr>霸凌的後果…來看案例（梁女何辜）</vt:lpstr>
      <vt:lpstr>回到「一芳兩制」</vt:lpstr>
      <vt:lpstr>法規知識王競賽</vt:lpstr>
      <vt:lpstr>PowerPoint 簡報</vt:lpstr>
      <vt:lpstr>PowerPoint 簡報</vt:lpstr>
      <vt:lpstr>PowerPoint 簡報</vt:lpstr>
      <vt:lpstr>反送中 裝扮是什麼？ 為什麼？</vt:lpstr>
      <vt:lpstr>PowerPoint 簡報</vt:lpstr>
      <vt:lpstr>PowerPoint 簡報</vt:lpstr>
      <vt:lpstr>PowerPoint 簡報</vt:lpstr>
      <vt:lpstr>信用評比分數</vt:lpstr>
      <vt:lpstr>臉部辨識的未來 —  戴上面具，你才有自由 </vt:lpstr>
      <vt:lpstr>香港人怕什麼？ 除了人臉辨識，你還會如何被國家監控？</vt:lpstr>
      <vt:lpstr>主題二：V怪客的秘密任務</vt:lpstr>
      <vt:lpstr>PowerPoint 簡報</vt:lpstr>
      <vt:lpstr>PowerPoint 簡報</vt:lpstr>
      <vt:lpstr>PowerPoint 簡報</vt:lpstr>
      <vt:lpstr>PowerPoint 簡報</vt:lpstr>
      <vt:lpstr>使用八達通 （悠遊卡）嗎？</vt:lpstr>
      <vt:lpstr>用現金</vt:lpstr>
      <vt:lpstr>PowerPoint 簡報</vt:lpstr>
      <vt:lpstr>PowerPoint 簡報</vt:lpstr>
      <vt:lpstr>PowerPoint 簡報</vt:lpstr>
      <vt:lpstr>還有哪些科技產品或是行為 讓你有可能被監控？</vt:lpstr>
      <vt:lpstr>PowerPoint 簡報</vt:lpstr>
      <vt:lpstr>公共 Wi-Fi</vt:lpstr>
      <vt:lpstr>只有威權國家才會有這樣威脅？美國例子</vt:lpstr>
      <vt:lpstr>國家安全vs隱私權</vt:lpstr>
      <vt:lpstr>主題3、大搜查線 回到台灣，你有被國家監控嗎？</vt:lpstr>
      <vt:lpstr>PowerPoint 簡報</vt:lpstr>
      <vt:lpstr>領身分證時 需要按指印紋 合理嗎？</vt:lpstr>
      <vt:lpstr>PowerPoint 簡報</vt:lpstr>
      <vt:lpstr>通訊保障及監察法</vt:lpstr>
      <vt:lpstr>國家可以任意蒐集你的資料嗎？  有什麼法令限制呢？</vt:lpstr>
      <vt:lpstr>個人資料保護法</vt:lpstr>
      <vt:lpstr>公務機關對於個人資料蒐集 應有特定目的  並要符合那三種情況之一？</vt:lpstr>
      <vt:lpstr>第 15 條</vt:lpstr>
      <vt:lpstr>PowerPoint 簡報</vt:lpstr>
      <vt:lpstr>頒獎：金面具獎</vt:lpstr>
      <vt:lpstr>後測 問卷</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香港面具，真假制霸</dc:title>
  <dc:creator>宜澂 江</dc:creator>
  <cp:lastModifiedBy>佳穎 李</cp:lastModifiedBy>
  <cp:revision>9</cp:revision>
  <dcterms:created xsi:type="dcterms:W3CDTF">2019-10-13T08:46:35Z</dcterms:created>
  <dcterms:modified xsi:type="dcterms:W3CDTF">2019-11-18T11:44:44Z</dcterms:modified>
</cp:coreProperties>
</file>