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408" r:id="rId3"/>
    <p:sldId id="419" r:id="rId4"/>
    <p:sldId id="420" r:id="rId5"/>
    <p:sldId id="260" r:id="rId6"/>
    <p:sldId id="423" r:id="rId7"/>
    <p:sldId id="422" r:id="rId8"/>
    <p:sldId id="401" r:id="rId9"/>
    <p:sldId id="402" r:id="rId10"/>
    <p:sldId id="403" r:id="rId11"/>
    <p:sldId id="404" r:id="rId12"/>
    <p:sldId id="426" r:id="rId13"/>
    <p:sldId id="427" r:id="rId14"/>
    <p:sldId id="262" r:id="rId15"/>
    <p:sldId id="263" r:id="rId16"/>
    <p:sldId id="290" r:id="rId17"/>
    <p:sldId id="425" r:id="rId18"/>
    <p:sldId id="264" r:id="rId19"/>
    <p:sldId id="409" r:id="rId20"/>
    <p:sldId id="267" r:id="rId21"/>
    <p:sldId id="268" r:id="rId22"/>
    <p:sldId id="270" r:id="rId23"/>
    <p:sldId id="269" r:id="rId24"/>
    <p:sldId id="418" r:id="rId25"/>
    <p:sldId id="396" r:id="rId26"/>
    <p:sldId id="397" r:id="rId27"/>
    <p:sldId id="406" r:id="rId28"/>
    <p:sldId id="421" r:id="rId29"/>
    <p:sldId id="424" r:id="rId30"/>
    <p:sldId id="271" r:id="rId31"/>
    <p:sldId id="296" r:id="rId32"/>
    <p:sldId id="291" r:id="rId33"/>
    <p:sldId id="298" r:id="rId34"/>
    <p:sldId id="299" r:id="rId35"/>
    <p:sldId id="300" r:id="rId36"/>
    <p:sldId id="261" r:id="rId37"/>
    <p:sldId id="304" r:id="rId38"/>
    <p:sldId id="306" r:id="rId39"/>
    <p:sldId id="307" r:id="rId40"/>
    <p:sldId id="310" r:id="rId41"/>
    <p:sldId id="312" r:id="rId42"/>
    <p:sldId id="313" r:id="rId43"/>
    <p:sldId id="405" r:id="rId44"/>
    <p:sldId id="314" r:id="rId45"/>
    <p:sldId id="315" r:id="rId46"/>
    <p:sldId id="398" r:id="rId47"/>
    <p:sldId id="317" r:id="rId48"/>
    <p:sldId id="399" r:id="rId49"/>
    <p:sldId id="318" r:id="rId50"/>
    <p:sldId id="320" r:id="rId51"/>
    <p:sldId id="321" r:id="rId52"/>
    <p:sldId id="400" r:id="rId53"/>
    <p:sldId id="276" r:id="rId54"/>
    <p:sldId id="412" r:id="rId55"/>
    <p:sldId id="277" r:id="rId56"/>
    <p:sldId id="278" r:id="rId57"/>
    <p:sldId id="413" r:id="rId58"/>
    <p:sldId id="414" r:id="rId59"/>
    <p:sldId id="415" r:id="rId60"/>
    <p:sldId id="416" r:id="rId61"/>
    <p:sldId id="280" r:id="rId62"/>
    <p:sldId id="281" r:id="rId63"/>
    <p:sldId id="417" r:id="rId64"/>
    <p:sldId id="272" r:id="rId65"/>
    <p:sldId id="279" r:id="rId66"/>
    <p:sldId id="410" r:id="rId6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53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1047"/>
  </p:normalViewPr>
  <p:slideViewPr>
    <p:cSldViewPr snapToGrid="0" snapToObjects="1">
      <p:cViewPr varScale="1">
        <p:scale>
          <a:sx n="93" d="100"/>
          <a:sy n="93" d="100"/>
        </p:scale>
        <p:origin x="21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66A30-3C3D-B044-B13E-79AE908C6FA0}" type="datetimeFigureOut">
              <a:rPr kumimoji="1" lang="zh-TW" altLang="en-US" smtClean="0"/>
              <a:t>2019/11/18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DFBC3-715B-A44B-9023-880C86D4AD1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2477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DFBC3-715B-A44B-9023-880C86D4AD1B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09201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https://</a:t>
            </a:r>
            <a:r>
              <a:rPr kumimoji="1" lang="en-US" altLang="zh-TW" dirty="0" err="1"/>
              <a:t>www.youtube.com</a:t>
            </a:r>
            <a:r>
              <a:rPr kumimoji="1" lang="en-US" altLang="zh-TW" dirty="0"/>
              <a:t>/</a:t>
            </a:r>
            <a:r>
              <a:rPr kumimoji="1" lang="en-US" altLang="zh-TW" dirty="0" err="1"/>
              <a:t>watch?v</a:t>
            </a:r>
            <a:r>
              <a:rPr kumimoji="1" lang="en-US" altLang="zh-TW" dirty="0"/>
              <a:t>=8vDyl7_Mk00&amp;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DFBC3-715B-A44B-9023-880C86D4AD1B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2726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7E6AA-15B8-1B41-9CE8-E63CAE1B8D22}" type="slidenum">
              <a:rPr kumimoji="1" lang="zh-TW" altLang="en-US" smtClean="0"/>
              <a:t>53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90713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7E6AA-15B8-1B41-9CE8-E63CAE1B8D22}" type="slidenum">
              <a:rPr kumimoji="1" lang="zh-TW" altLang="en-US" smtClean="0"/>
              <a:t>65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4214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4033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7830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9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0247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6296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2019/11/18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1960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2019/11/18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655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2019/11/18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063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2019/11/18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9342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2019/11/18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2862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2019/11/18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35787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69B7E-817F-1E4A-801C-DBFB383EF9E2}" type="datetimeFigureOut">
              <a:rPr kumimoji="1" lang="zh-TW" altLang="en-US" smtClean="0"/>
              <a:t>2019/11/18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33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8.png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20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9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22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microsoft.com/office/2007/relationships/hdphoto" Target="../media/hdphoto21.wdp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9.png"/><Relationship Id="rId7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2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tiff"/><Relationship Id="rId4" Type="http://schemas.microsoft.com/office/2007/relationships/hdphoto" Target="../media/hdphoto23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24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5" Type="http://schemas.openxmlformats.org/officeDocument/2006/relationships/image" Target="../media/image52.png"/><Relationship Id="rId4" Type="http://schemas.microsoft.com/office/2007/relationships/hdphoto" Target="../media/hdphoto25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5" Type="http://schemas.openxmlformats.org/officeDocument/2006/relationships/image" Target="../media/image50.png"/><Relationship Id="rId4" Type="http://schemas.microsoft.com/office/2007/relationships/hdphoto" Target="../media/hdphoto27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56755" y="2166983"/>
            <a:ext cx="12905509" cy="2744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3200" dirty="0">
              <a:latin typeface="HGSSoeiKakugothicUB" charset="-128"/>
              <a:ea typeface="HGSSoeiKakugothicUB" charset="-128"/>
              <a:cs typeface="HGSSoeiKakugothicUB" charset="-128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7" b="100000" l="0" r="54032">
                        <a14:foregroundMark x1="6754" y1="21452" x2="5444" y2="23226"/>
                        <a14:foregroundMark x1="23790" y1="96935" x2="32056" y2="99677"/>
                        <a14:foregroundMark x1="37601" y1="91613" x2="38407" y2="96129"/>
                        <a14:backgroundMark x1="38911" y1="78548" x2="51109" y2="91613"/>
                        <a14:backgroundMark x1="3427" y1="20484" x2="0" y2="32419"/>
                        <a14:backgroundMark x1="706" y1="39516" x2="202" y2="41935"/>
                        <a14:backgroundMark x1="8468" y1="83710" x2="806" y2="95645"/>
                        <a14:backgroundMark x1="1109" y1="75645" x2="202" y2="74355"/>
                      </a14:backgroundRemoval>
                    </a14:imgEffect>
                  </a14:imgLayer>
                </a14:imgProps>
              </a:ext>
            </a:extLst>
          </a:blip>
          <a:srcRect r="45613"/>
          <a:stretch/>
        </p:blipFill>
        <p:spPr>
          <a:xfrm>
            <a:off x="-436506" y="768927"/>
            <a:ext cx="5362788" cy="616272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732508" y="3038661"/>
            <a:ext cx="64572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600" dirty="0">
                <a:solidFill>
                  <a:schemeClr val="bg1"/>
                </a:solidFill>
                <a:latin typeface="LingWai SC Medium" panose="03050602040302020204" pitchFamily="66" charset="-122"/>
                <a:ea typeface="LingWai SC Medium" panose="03050602040302020204" pitchFamily="66" charset="-122"/>
                <a:cs typeface="LingWai SC Medium" panose="03050602040302020204" pitchFamily="66" charset="-122"/>
              </a:rPr>
              <a:t>極速領域</a:t>
            </a:r>
            <a:r>
              <a:rPr kumimoji="1" lang="en-US" altLang="zh-TW" sz="6600" dirty="0">
                <a:solidFill>
                  <a:schemeClr val="bg1"/>
                </a:solidFill>
                <a:latin typeface="LingWai SC Medium" panose="03050602040302020204" pitchFamily="66" charset="-122"/>
                <a:ea typeface="LingWai SC Medium" panose="03050602040302020204" pitchFamily="66" charset="-122"/>
                <a:cs typeface="LingWai SC Medium" panose="03050602040302020204" pitchFamily="66" charset="-122"/>
              </a:rPr>
              <a:t>-</a:t>
            </a:r>
            <a:r>
              <a:rPr kumimoji="1" lang="zh-TW" altLang="en-US" sz="6600" dirty="0">
                <a:solidFill>
                  <a:schemeClr val="bg1"/>
                </a:solidFill>
                <a:latin typeface="LingWai SC Medium" panose="03050602040302020204" pitchFamily="66" charset="-122"/>
                <a:ea typeface="LingWai SC Medium" panose="03050602040302020204" pitchFamily="66" charset="-122"/>
                <a:cs typeface="LingWai SC Medium" panose="03050602040302020204" pitchFamily="66" charset="-122"/>
              </a:rPr>
              <a:t>酒駕領獄</a:t>
            </a:r>
          </a:p>
          <a:p>
            <a:endParaRPr kumimoji="1"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810" y1="22727" x2="59816" y2="25974"/>
                        <a14:backgroundMark x1="43865" y1="85065" x2="56442" y2="85065"/>
                        <a14:backgroundMark x1="56442" y1="85065" x2="57669" y2="85065"/>
                        <a14:backgroundMark x1="64724" y1="81169" x2="57975" y2="81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567054" y="4087517"/>
            <a:ext cx="5981535" cy="277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87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EE1A8F30-AF5B-3040-A1A0-EF23EA037559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ㄨㄟ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B8F7B38-29A6-C343-A03C-9E3BCDA8C6D6}"/>
              </a:ext>
            </a:extLst>
          </p:cNvPr>
          <p:cNvSpPr txBox="1"/>
          <p:nvPr/>
        </p:nvSpPr>
        <p:spPr>
          <a:xfrm>
            <a:off x="651637" y="637476"/>
            <a:ext cx="51924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400" dirty="0">
                <a:latin typeface="AR PChiauHei Extra B5" pitchFamily="82" charset="-120"/>
                <a:ea typeface="AR PChiauHei Extra B5" pitchFamily="82" charset="-120"/>
              </a:rPr>
              <a:t>Findings </a:t>
            </a:r>
            <a:r>
              <a:rPr kumimoji="1" lang="zh-CN" altLang="en-US" sz="4400" dirty="0">
                <a:latin typeface="AR PChiauHei Extra B5" pitchFamily="82" charset="-120"/>
                <a:ea typeface="AR PChiauHei Extra B5" pitchFamily="82" charset="-120"/>
              </a:rPr>
              <a:t>發現提問</a:t>
            </a:r>
            <a:endParaRPr kumimoji="1" lang="zh-TW" altLang="en-US" sz="44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76FF253-B222-5C4A-972F-B2B33DC6BD81}"/>
              </a:ext>
            </a:extLst>
          </p:cNvPr>
          <p:cNvSpPr txBox="1"/>
          <p:nvPr/>
        </p:nvSpPr>
        <p:spPr>
          <a:xfrm>
            <a:off x="1546677" y="2042121"/>
            <a:ext cx="684835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1"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kumimoji="1" lang="zh-TW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你從影片當中學到什麼？</a:t>
            </a:r>
            <a:endParaRPr kumimoji="1" lang="en-US" altLang="zh-TW" sz="4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endParaRPr kumimoji="1" lang="zh-TW" altLang="zh-TW" sz="4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r>
              <a:rPr kumimoji="1"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kumimoji="1" lang="zh-TW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有類似的經驗嗎？</a:t>
            </a:r>
          </a:p>
        </p:txBody>
      </p:sp>
    </p:spTree>
    <p:extLst>
      <p:ext uri="{BB962C8B-B14F-4D97-AF65-F5344CB8AC3E}">
        <p14:creationId xmlns:p14="http://schemas.microsoft.com/office/powerpoint/2010/main" val="3664243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EE1A8F30-AF5B-3040-A1A0-EF23EA037559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ㄨㄟ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B8F7B38-29A6-C343-A03C-9E3BCDA8C6D6}"/>
              </a:ext>
            </a:extLst>
          </p:cNvPr>
          <p:cNvSpPr txBox="1"/>
          <p:nvPr/>
        </p:nvSpPr>
        <p:spPr>
          <a:xfrm>
            <a:off x="651637" y="637476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400" dirty="0">
                <a:latin typeface="AR PChiauHei Extra B5" pitchFamily="82" charset="-120"/>
                <a:ea typeface="AR PChiauHei Extra B5" pitchFamily="82" charset="-120"/>
              </a:rPr>
              <a:t>Future </a:t>
            </a:r>
            <a:r>
              <a:rPr kumimoji="1" lang="zh-CN" altLang="en-US" sz="4400" dirty="0">
                <a:latin typeface="AR PChiauHei Extra B5" pitchFamily="82" charset="-120"/>
                <a:ea typeface="AR PChiauHei Extra B5" pitchFamily="82" charset="-120"/>
              </a:rPr>
              <a:t>未來提問</a:t>
            </a:r>
            <a:endParaRPr kumimoji="1" lang="zh-TW" altLang="en-US" sz="44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76FF253-B222-5C4A-972F-B2B33DC6BD81}"/>
              </a:ext>
            </a:extLst>
          </p:cNvPr>
          <p:cNvSpPr txBox="1"/>
          <p:nvPr/>
        </p:nvSpPr>
        <p:spPr>
          <a:xfrm>
            <a:off x="1546677" y="2042121"/>
            <a:ext cx="96696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1"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kumimoji="1" lang="zh-TW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你覺得要怎樣避免這樣的情況發生？</a:t>
            </a:r>
          </a:p>
        </p:txBody>
      </p:sp>
    </p:spTree>
    <p:extLst>
      <p:ext uri="{BB962C8B-B14F-4D97-AF65-F5344CB8AC3E}">
        <p14:creationId xmlns:p14="http://schemas.microsoft.com/office/powerpoint/2010/main" val="4163406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2E38B09-17B5-2042-8E14-7B84F67A0F32}"/>
              </a:ext>
            </a:extLst>
          </p:cNvPr>
          <p:cNvSpPr/>
          <p:nvPr/>
        </p:nvSpPr>
        <p:spPr>
          <a:xfrm>
            <a:off x="-356755" y="2166983"/>
            <a:ext cx="12548755" cy="2744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3200" dirty="0">
              <a:latin typeface="HGSSoeiKakugothicUB" charset="-128"/>
              <a:ea typeface="HGSSoeiKakugothicUB" charset="-128"/>
              <a:cs typeface="HGSSoeiKakugothicUB" charset="-128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B0DF1E-75EF-F34F-B552-D4784ADE3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7" b="100000" l="0" r="54032">
                        <a14:foregroundMark x1="6754" y1="21452" x2="5444" y2="23226"/>
                        <a14:foregroundMark x1="23790" y1="96935" x2="32056" y2="99677"/>
                        <a14:foregroundMark x1="37601" y1="91613" x2="38407" y2="96129"/>
                        <a14:backgroundMark x1="38911" y1="78548" x2="51109" y2="91613"/>
                        <a14:backgroundMark x1="3427" y1="20484" x2="0" y2="32419"/>
                        <a14:backgroundMark x1="706" y1="39516" x2="202" y2="41935"/>
                        <a14:backgroundMark x1="8468" y1="83710" x2="806" y2="95645"/>
                        <a14:backgroundMark x1="1109" y1="75645" x2="202" y2="74355"/>
                      </a14:backgroundRemoval>
                    </a14:imgEffect>
                  </a14:imgLayer>
                </a14:imgProps>
              </a:ext>
            </a:extLst>
          </a:blip>
          <a:srcRect r="45613"/>
          <a:stretch/>
        </p:blipFill>
        <p:spPr>
          <a:xfrm>
            <a:off x="-436506" y="768927"/>
            <a:ext cx="5362788" cy="616272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83229A5-4DB5-3A45-AE07-1113D9D67621}"/>
              </a:ext>
            </a:extLst>
          </p:cNvPr>
          <p:cNvSpPr txBox="1"/>
          <p:nvPr/>
        </p:nvSpPr>
        <p:spPr>
          <a:xfrm>
            <a:off x="5539125" y="3094080"/>
            <a:ext cx="34531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600" dirty="0">
                <a:solidFill>
                  <a:schemeClr val="bg1"/>
                </a:solidFill>
                <a:latin typeface="LingWai SC Medium" panose="03050602040302020204" pitchFamily="66" charset="-122"/>
                <a:ea typeface="LingWai SC Medium" panose="03050602040302020204" pitchFamily="66" charset="-122"/>
                <a:cs typeface="LingWai SC Medium" panose="03050602040302020204" pitchFamily="66" charset="-122"/>
              </a:rPr>
              <a:t>酒駕大哉問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201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>
            <a:extLst>
              <a:ext uri="{FF2B5EF4-FFF2-40B4-BE49-F238E27FC236}">
                <a16:creationId xmlns:a16="http://schemas.microsoft.com/office/drawing/2014/main" id="{CED140D5-A08D-DC4C-8E8F-A4D98F6FA266}"/>
              </a:ext>
            </a:extLst>
          </p:cNvPr>
          <p:cNvSpPr/>
          <p:nvPr/>
        </p:nvSpPr>
        <p:spPr>
          <a:xfrm>
            <a:off x="399736" y="659307"/>
            <a:ext cx="11392525" cy="276969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EA0CDC3-141D-1E45-A7B4-E426204FBA06}"/>
              </a:ext>
            </a:extLst>
          </p:cNvPr>
          <p:cNvSpPr/>
          <p:nvPr/>
        </p:nvSpPr>
        <p:spPr>
          <a:xfrm>
            <a:off x="546265" y="322524"/>
            <a:ext cx="2006930" cy="68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AR PChiauHei Extra B5" pitchFamily="82" charset="-120"/>
                <a:ea typeface="AR PChiauHei Extra B5" pitchFamily="82" charset="-120"/>
              </a:rPr>
              <a:t>警長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31C137A-EDB5-5148-8FEA-EC29AB8F954F}"/>
              </a:ext>
            </a:extLst>
          </p:cNvPr>
          <p:cNvSpPr/>
          <p:nvPr/>
        </p:nvSpPr>
        <p:spPr>
          <a:xfrm>
            <a:off x="708559" y="1106819"/>
            <a:ext cx="107748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看來你對於酒精與酒駕好像還不太認識呀！</a:t>
            </a:r>
            <a:r>
              <a:rPr kumimoji="1"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</a:t>
            </a:r>
          </a:p>
          <a:p>
            <a:br>
              <a:rPr kumimoji="1"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那好，我先帶你來認識酒精對人體產生的危害吧！</a:t>
            </a:r>
            <a:endParaRPr kumimoji="1"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請記得，要一邊完成學習單哦！</a:t>
            </a:r>
            <a:endParaRPr kumimoji="1"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4A05460-A912-7547-95CB-E013F95CF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7"/>
          <a:stretch/>
        </p:blipFill>
        <p:spPr>
          <a:xfrm>
            <a:off x="708559" y="3291881"/>
            <a:ext cx="2748215" cy="335836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356504A-BCEF-9748-B993-E8A1B4E86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597" y="3291881"/>
            <a:ext cx="2624296" cy="347393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E3B6601-2C6E-794B-8667-042EBC3FF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2712" y1="32544" x2="63051" y2="33432"/>
                        <a14:backgroundMark x1="47797" y1="84024" x2="31525" y2="84911"/>
                        <a14:backgroundMark x1="34746" y1="82840" x2="47797" y2="83136"/>
                        <a14:backgroundMark x1="67458" y1="77219" x2="76780" y2="74260"/>
                      </a14:backgroundRemoval>
                    </a14:imgEffect>
                  </a14:imgLayer>
                </a14:imgProps>
              </a:ext>
            </a:extLst>
          </a:blip>
          <a:srcRect l="12182" t="6600" r="6462" b="11211"/>
          <a:stretch/>
        </p:blipFill>
        <p:spPr>
          <a:xfrm>
            <a:off x="5639300" y="3195913"/>
            <a:ext cx="6594730" cy="381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95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03E9E41C-3E1A-5345-9B29-73C5FE8A82FA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ㄨㄟ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5B71FDF-09DA-0147-8513-49E040AADAC5}"/>
              </a:ext>
            </a:extLst>
          </p:cNvPr>
          <p:cNvSpPr txBox="1"/>
          <p:nvPr/>
        </p:nvSpPr>
        <p:spPr>
          <a:xfrm>
            <a:off x="651637" y="63747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酒精必問五問題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3E512CE-194B-0447-B8A2-D878A7EC4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178" y="1283807"/>
            <a:ext cx="8987642" cy="482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34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03E9E41C-3E1A-5345-9B29-73C5FE8A82FA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ㄨㄟ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B66F2AC-C9F5-2747-8A0E-6D0F7408F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012950"/>
            <a:ext cx="76200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23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>
            <a:extLst>
              <a:ext uri="{FF2B5EF4-FFF2-40B4-BE49-F238E27FC236}">
                <a16:creationId xmlns:a16="http://schemas.microsoft.com/office/drawing/2014/main" id="{A2A76289-0C98-574A-B4D0-DAE740411F23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ㄨㄟ</a:t>
            </a:r>
          </a:p>
        </p:txBody>
      </p:sp>
      <p:sp>
        <p:nvSpPr>
          <p:cNvPr id="104456" name="Text Box 8">
            <a:extLst>
              <a:ext uri="{FF2B5EF4-FFF2-40B4-BE49-F238E27FC236}">
                <a16:creationId xmlns:a16="http://schemas.microsoft.com/office/drawing/2014/main" id="{39A08E81-B9A7-2E41-8AE5-628210617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678" y="1117239"/>
            <a:ext cx="10474757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2800" dirty="0">
                <a:latin typeface="AR PChiauHei Extra B5" pitchFamily="82" charset="-120"/>
                <a:ea typeface="AR PChiauHei Extra B5" pitchFamily="82" charset="-120"/>
              </a:rPr>
              <a:t>酒精第一個影響的即是腦部，它會控制一個人的思考邏輯及動作敏捷性。</a:t>
            </a:r>
            <a:r>
              <a:rPr lang="zh-TW" altLang="en-US" sz="2000" dirty="0">
                <a:latin typeface="AR PChiauHei Extra B5" pitchFamily="82" charset="-120"/>
                <a:ea typeface="AR PChiauHei Extra B5" pitchFamily="82" charset="-120"/>
              </a:rPr>
              <a:t> </a:t>
            </a:r>
            <a:endParaRPr lang="en-US" altLang="zh-TW" sz="2800" dirty="0">
              <a:latin typeface="AR PChiauHei Extra B5" pitchFamily="82" charset="-120"/>
              <a:ea typeface="AR PChiauHei Extra B5" pitchFamily="82" charset="-12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2800" dirty="0">
                <a:latin typeface="AR PChiauHei Extra B5" pitchFamily="82" charset="-120"/>
                <a:ea typeface="AR PChiauHei Extra B5" pitchFamily="82" charset="-120"/>
              </a:rPr>
              <a:t>加速腦部老化</a:t>
            </a:r>
            <a:endParaRPr lang="en-US" altLang="zh-TW" sz="2800" dirty="0">
              <a:latin typeface="AR PChiauHei Extra B5" pitchFamily="82" charset="-120"/>
              <a:ea typeface="AR PChiauHei Extra B5" pitchFamily="82" charset="-12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2800" dirty="0">
                <a:latin typeface="AR PChiauHei Extra B5" pitchFamily="82" charset="-120"/>
                <a:ea typeface="AR PChiauHei Extra B5" pitchFamily="82" charset="-120"/>
              </a:rPr>
              <a:t>損傷智力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2800" dirty="0">
                <a:latin typeface="AR PChiauHei Extra B5" pitchFamily="82" charset="-120"/>
                <a:ea typeface="AR PChiauHei Extra B5" pitchFamily="82" charset="-120"/>
              </a:rPr>
              <a:t>情緒不穩定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2800" dirty="0">
                <a:latin typeface="AR PChiauHei Extra B5" pitchFamily="82" charset="-120"/>
                <a:ea typeface="AR PChiauHei Extra B5" pitchFamily="82" charset="-120"/>
              </a:rPr>
              <a:t>注意力分散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2800" dirty="0">
                <a:latin typeface="AR PChiauHei Extra B5" pitchFamily="82" charset="-120"/>
                <a:ea typeface="AR PChiauHei Extra B5" pitchFamily="82" charset="-120"/>
              </a:rPr>
              <a:t>導致錯誤的判斷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62D51A1-2B4B-0544-B4A2-04D758C28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0000" l="10000" r="90000">
                        <a14:foregroundMark x1="53443" y1="24286" x2="52623" y2="26857"/>
                        <a14:foregroundMark x1="34918" y1="6000" x2="34918" y2="14286"/>
                      </a14:backgroundRemoval>
                    </a14:imgEffect>
                  </a14:imgLayer>
                </a14:imgProps>
              </a:ext>
            </a:extLst>
          </a:blip>
          <a:srcRect l="26751" r="38912"/>
          <a:stretch/>
        </p:blipFill>
        <p:spPr>
          <a:xfrm>
            <a:off x="7065819" y="1469384"/>
            <a:ext cx="3034144" cy="50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7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6" grpId="0" uiExpand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>
            <a:extLst>
              <a:ext uri="{FF2B5EF4-FFF2-40B4-BE49-F238E27FC236}">
                <a16:creationId xmlns:a16="http://schemas.microsoft.com/office/drawing/2014/main" id="{182663C6-B006-0148-A132-74AAE5DACA25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ㄨㄟ</a:t>
            </a:r>
          </a:p>
        </p:txBody>
      </p:sp>
      <p:sp>
        <p:nvSpPr>
          <p:cNvPr id="115716" name="Text Box 4">
            <a:extLst>
              <a:ext uri="{FF2B5EF4-FFF2-40B4-BE49-F238E27FC236}">
                <a16:creationId xmlns:a16="http://schemas.microsoft.com/office/drawing/2014/main" id="{E6B9682F-7DF4-714E-98D7-ADA8CFFA9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350" y="917864"/>
            <a:ext cx="11044814" cy="321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zh-TW" altLang="en-US" sz="2800" b="1" dirty="0">
                <a:latin typeface="AR PChiauHei Extra B5" pitchFamily="82" charset="-120"/>
                <a:ea typeface="AR PChiauHei Extra B5" pitchFamily="82" charset="-120"/>
              </a:rPr>
              <a:t>肝臟</a:t>
            </a:r>
            <a:endParaRPr lang="en-US" altLang="zh-TW" sz="2800" b="1" dirty="0">
              <a:latin typeface="AR PChiauHei Extra B5" pitchFamily="82" charset="-120"/>
              <a:ea typeface="AR PChiauHei Extra B5" pitchFamily="82" charset="-120"/>
            </a:endParaRPr>
          </a:p>
          <a:p>
            <a:pPr marL="0" indent="0">
              <a:spcBef>
                <a:spcPct val="50000"/>
              </a:spcBef>
            </a:pPr>
            <a:endParaRPr lang="en-US" altLang="zh-TW" sz="2800" b="1" dirty="0">
              <a:latin typeface="AR PChiauHei Extra B5" pitchFamily="82" charset="-120"/>
              <a:ea typeface="AR PChiauHei Extra B5" pitchFamily="82" charset="-120"/>
            </a:endParaRPr>
          </a:p>
          <a:p>
            <a:pPr marL="0" indent="0">
              <a:lnSpc>
                <a:spcPct val="150000"/>
              </a:lnSpc>
              <a:spcBef>
                <a:spcPct val="50000"/>
              </a:spcBef>
            </a:pPr>
            <a:r>
              <a:rPr lang="zh-TW" altLang="en-US" sz="2800" dirty="0">
                <a:latin typeface="AR PChiauHei Extra B5" pitchFamily="82" charset="-120"/>
                <a:ea typeface="AR PChiauHei Extra B5" pitchFamily="82" charset="-120"/>
              </a:rPr>
              <a:t>肝臟有解毒、儲存能量、製造膽汁等功能，過度的飲酒，將帶給肝臟沉重的負擔，並可能演變為</a:t>
            </a:r>
            <a:br>
              <a:rPr lang="zh-TW" altLang="en-US" sz="2800" dirty="0">
                <a:latin typeface="AR PChiauHei Extra B5" pitchFamily="82" charset="-120"/>
                <a:ea typeface="AR PChiauHei Extra B5" pitchFamily="82" charset="-120"/>
              </a:rPr>
            </a:br>
            <a:r>
              <a:rPr lang="zh-TW" altLang="en-US" sz="2800" b="1" dirty="0">
                <a:solidFill>
                  <a:srgbClr val="FF0000"/>
                </a:solidFill>
                <a:latin typeface="AR PChiauHei Extra B5" pitchFamily="82" charset="-120"/>
                <a:ea typeface="AR PChiauHei Extra B5" pitchFamily="82" charset="-120"/>
              </a:rPr>
              <a:t>脂肪肝、肝硬化、肝炎、肝癌</a:t>
            </a:r>
            <a:r>
              <a:rPr lang="zh-TW" altLang="en-US" sz="2800" b="1" dirty="0">
                <a:latin typeface="AR PChiauHei Extra B5" pitchFamily="82" charset="-120"/>
                <a:ea typeface="AR PChiauHei Extra B5" pitchFamily="82" charset="-120"/>
              </a:rPr>
              <a:t>等疾病。</a:t>
            </a:r>
          </a:p>
        </p:txBody>
      </p:sp>
      <p:pic>
        <p:nvPicPr>
          <p:cNvPr id="115722" name="Picture 10" descr="imagesCAT0JEXB">
            <a:extLst>
              <a:ext uri="{FF2B5EF4-FFF2-40B4-BE49-F238E27FC236}">
                <a16:creationId xmlns:a16="http://schemas.microsoft.com/office/drawing/2014/main" id="{3AD1D391-246C-F443-A0CC-058514F5C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99" y="3620550"/>
            <a:ext cx="3026064" cy="231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08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03E9E41C-3E1A-5345-9B29-73C5FE8A82FA}"/>
              </a:ext>
            </a:extLst>
          </p:cNvPr>
          <p:cNvSpPr/>
          <p:nvPr/>
        </p:nvSpPr>
        <p:spPr>
          <a:xfrm>
            <a:off x="399736" y="659307"/>
            <a:ext cx="11392525" cy="2535755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74BA7A96-8EEA-234C-95DE-3CCE07AC7A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712" y1="32544" x2="63051" y2="33432"/>
                        <a14:backgroundMark x1="47797" y1="84024" x2="31525" y2="84911"/>
                        <a14:backgroundMark x1="34746" y1="82840" x2="47797" y2="83136"/>
                        <a14:backgroundMark x1="67458" y1="77219" x2="76780" y2="74260"/>
                      </a14:backgroundRemoval>
                    </a14:imgEffect>
                  </a14:imgLayer>
                </a14:imgProps>
              </a:ext>
            </a:extLst>
          </a:blip>
          <a:srcRect l="12182" t="6600" r="6462" b="11211"/>
          <a:stretch/>
        </p:blipFill>
        <p:spPr>
          <a:xfrm>
            <a:off x="2861952" y="2414334"/>
            <a:ext cx="9473037" cy="548255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198FB720-FCC5-464F-B0E2-50313F649A49}"/>
              </a:ext>
            </a:extLst>
          </p:cNvPr>
          <p:cNvSpPr/>
          <p:nvPr/>
        </p:nvSpPr>
        <p:spPr>
          <a:xfrm>
            <a:off x="708559" y="1106819"/>
            <a:ext cx="10774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在上路之前，讓我帶你來認識今年</a:t>
            </a:r>
            <a:r>
              <a:rPr kumimoji="1"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</a:t>
            </a: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</a:t>
            </a:r>
            <a:r>
              <a:rPr kumimoji="1"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號才正式上路的酒駕新規定吧！</a:t>
            </a:r>
            <a:r>
              <a:rPr kumimoji="1"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</a:t>
            </a:r>
            <a:endParaRPr kumimoji="1"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35D6A1E-C06E-714F-8A98-E38D0061597C}"/>
              </a:ext>
            </a:extLst>
          </p:cNvPr>
          <p:cNvSpPr/>
          <p:nvPr/>
        </p:nvSpPr>
        <p:spPr>
          <a:xfrm>
            <a:off x="546265" y="322524"/>
            <a:ext cx="2006930" cy="68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AR PChiauHei Extra B5" pitchFamily="82" charset="-120"/>
                <a:ea typeface="AR PChiauHei Extra B5" pitchFamily="82" charset="-120"/>
              </a:rPr>
              <a:t>警長</a:t>
            </a:r>
          </a:p>
        </p:txBody>
      </p:sp>
    </p:spTree>
    <p:extLst>
      <p:ext uri="{BB962C8B-B14F-4D97-AF65-F5344CB8AC3E}">
        <p14:creationId xmlns:p14="http://schemas.microsoft.com/office/powerpoint/2010/main" val="394769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64B170FC-8A02-8141-915A-FA66F4927BAF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ㄨㄟ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BBCB737-D771-4742-9192-42FA54470B34}"/>
              </a:ext>
            </a:extLst>
          </p:cNvPr>
          <p:cNvSpPr txBox="1"/>
          <p:nvPr/>
        </p:nvSpPr>
        <p:spPr>
          <a:xfrm>
            <a:off x="1122217" y="696536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AR PChiauHei Extra B5" pitchFamily="82" charset="-120"/>
                <a:ea typeface="AR PChiauHei Extra B5" pitchFamily="82" charset="-120"/>
              </a:rPr>
              <a:t>酒駕：</a:t>
            </a:r>
            <a:endParaRPr kumimoji="1" lang="zh-TW" altLang="en-US" sz="20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B20F3B6-5F33-D343-B199-945B03FCC331}"/>
              </a:ext>
            </a:extLst>
          </p:cNvPr>
          <p:cNvSpPr/>
          <p:nvPr/>
        </p:nvSpPr>
        <p:spPr>
          <a:xfrm>
            <a:off x="2060460" y="4660304"/>
            <a:ext cx="6971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dirty="0"/>
              <a:t>1.</a:t>
            </a:r>
            <a:r>
              <a:rPr kumimoji="1" lang="zh-CN" altLang="en-US" sz="3200" dirty="0"/>
              <a:t>吐氣所含酒精濃度達每公升</a:t>
            </a:r>
            <a:r>
              <a:rPr kumimoji="1" lang="en-US" altLang="zh-CN" sz="3200" dirty="0"/>
              <a:t>0.25</a:t>
            </a:r>
            <a:r>
              <a:rPr kumimoji="1" lang="zh-CN" altLang="en-US" sz="3200" dirty="0"/>
              <a:t>毫克</a:t>
            </a:r>
            <a:endParaRPr lang="zh-TW" altLang="en-US" sz="32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B8857DA-397F-274F-8921-E88625BFC25D}"/>
              </a:ext>
            </a:extLst>
          </p:cNvPr>
          <p:cNvSpPr/>
          <p:nvPr/>
        </p:nvSpPr>
        <p:spPr>
          <a:xfrm>
            <a:off x="2060460" y="5471560"/>
            <a:ext cx="4966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血液中酒精</a:t>
            </a:r>
            <a:r>
              <a:rPr kumimoji="1"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濃度</a:t>
            </a:r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達</a:t>
            </a:r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0.05%</a:t>
            </a:r>
            <a:endParaRPr kumimoji="1" lang="zh-TW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9415003-FB03-8D4F-B9D6-8EC0DDF79E4C}"/>
              </a:ext>
            </a:extLst>
          </p:cNvPr>
          <p:cNvSpPr txBox="1"/>
          <p:nvPr/>
        </p:nvSpPr>
        <p:spPr>
          <a:xfrm>
            <a:off x="1619638" y="1478733"/>
            <a:ext cx="4801314" cy="707886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4000" dirty="0"/>
              <a:t>道路交通安全規則：</a:t>
            </a:r>
            <a:endParaRPr kumimoji="1" lang="zh-TW" altLang="en-US" sz="20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A60F2A1-9FA9-3745-B25A-F159857F2796}"/>
              </a:ext>
            </a:extLst>
          </p:cNvPr>
          <p:cNvSpPr/>
          <p:nvPr/>
        </p:nvSpPr>
        <p:spPr>
          <a:xfrm>
            <a:off x="2060460" y="2254900"/>
            <a:ext cx="6971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dirty="0"/>
              <a:t>1.</a:t>
            </a:r>
            <a:r>
              <a:rPr kumimoji="1" lang="zh-CN" altLang="en-US" sz="3200" dirty="0"/>
              <a:t>吐氣所含酒精濃度達每公升</a:t>
            </a:r>
            <a:r>
              <a:rPr kumimoji="1" lang="en-US" altLang="zh-CN" sz="3200" dirty="0"/>
              <a:t>0.15</a:t>
            </a:r>
            <a:r>
              <a:rPr kumimoji="1" lang="zh-CN" altLang="en-US" sz="3200" dirty="0"/>
              <a:t>毫克</a:t>
            </a:r>
            <a:endParaRPr lang="zh-TW" altLang="en-US" sz="32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66C8389-60F7-A543-9B8D-5B82F6A5100F}"/>
              </a:ext>
            </a:extLst>
          </p:cNvPr>
          <p:cNvSpPr/>
          <p:nvPr/>
        </p:nvSpPr>
        <p:spPr>
          <a:xfrm>
            <a:off x="2060460" y="3066156"/>
            <a:ext cx="4966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血液中酒精</a:t>
            </a:r>
            <a:r>
              <a:rPr kumimoji="1"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濃度</a:t>
            </a:r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達</a:t>
            </a:r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0.03%</a:t>
            </a:r>
            <a:endParaRPr kumimoji="1" lang="zh-TW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145B77E-4779-F84C-953E-D13FD37C0161}"/>
              </a:ext>
            </a:extLst>
          </p:cNvPr>
          <p:cNvSpPr txBox="1"/>
          <p:nvPr/>
        </p:nvSpPr>
        <p:spPr>
          <a:xfrm>
            <a:off x="1619638" y="3787493"/>
            <a:ext cx="7366119" cy="707886"/>
          </a:xfrm>
          <a:prstGeom prst="rect">
            <a:avLst/>
          </a:prstGeom>
          <a:solidFill>
            <a:srgbClr val="B7536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4000" dirty="0"/>
              <a:t>刑法、道路交通管理處罰條例：</a:t>
            </a:r>
            <a:endParaRPr kumimoji="1" lang="zh-TW" altLang="en-US" sz="20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404566C-2CD5-514D-9E01-7D5EC046B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853" y="414906"/>
            <a:ext cx="3269675" cy="183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933A4BA-634A-604B-927F-9D747EDDA773}"/>
              </a:ext>
            </a:extLst>
          </p:cNvPr>
          <p:cNvSpPr/>
          <p:nvPr/>
        </p:nvSpPr>
        <p:spPr>
          <a:xfrm>
            <a:off x="1" y="0"/>
            <a:ext cx="6434582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A41FE70C-B9CB-9B48-80B9-325904EADABA}"/>
              </a:ext>
            </a:extLst>
          </p:cNvPr>
          <p:cNvSpPr txBox="1">
            <a:spLocks/>
          </p:cNvSpPr>
          <p:nvPr/>
        </p:nvSpPr>
        <p:spPr>
          <a:xfrm>
            <a:off x="145474" y="2022694"/>
            <a:ext cx="6143636" cy="483530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第一條：</a:t>
            </a:r>
            <a:endParaRPr lang="en-US" altLang="zh-TW" sz="35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20000"/>
              </a:lnSpc>
              <a:buFont typeface="Arial"/>
              <a:buNone/>
            </a:pP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   平板平時覆蓋於桌面，只有當</a:t>
            </a:r>
            <a:r>
              <a:rPr lang="zh-CN" altLang="en-US" sz="3500" dirty="0">
                <a:latin typeface="微軟正黑體" pitchFamily="34" charset="-120"/>
                <a:ea typeface="微軟正黑體" pitchFamily="34" charset="-120"/>
              </a:rPr>
              <a:t>老師</a:t>
            </a: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說：「請</a:t>
            </a:r>
            <a:r>
              <a:rPr lang="zh-CN" altLang="en-US" sz="3500" dirty="0">
                <a:latin typeface="微軟正黑體" pitchFamily="34" charset="-120"/>
                <a:ea typeface="微軟正黑體" pitchFamily="34" charset="-120"/>
              </a:rPr>
              <a:t>選手</a:t>
            </a: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們使用平版」時，選手們才可以使用平板</a:t>
            </a:r>
            <a:endParaRPr lang="en-US" altLang="zh-TW" sz="35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第二條：</a:t>
            </a:r>
            <a:endParaRPr lang="en-US" altLang="zh-TW" sz="35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20000"/>
              </a:lnSpc>
              <a:buFont typeface="Arial"/>
              <a:buNone/>
            </a:pP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    我會為了組別榮譽，積極爭取老師手上的獎章</a:t>
            </a:r>
            <a:endParaRPr lang="en-US" altLang="zh-TW" sz="35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第三條：</a:t>
            </a:r>
            <a:endParaRPr lang="en-US" altLang="zh-TW" sz="35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20000"/>
              </a:lnSpc>
              <a:buFont typeface="Arial"/>
              <a:buNone/>
            </a:pPr>
            <a:r>
              <a:rPr lang="en-US" altLang="zh-TW" sz="3500" dirty="0"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我會積極參與本次課程，將習得的所有知識、技能謹記在心，以求獲得勝利。</a:t>
            </a:r>
            <a:endParaRPr lang="en-US" altLang="zh-TW" sz="35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/>
              <a:buNone/>
            </a:pPr>
            <a:endParaRPr lang="zh-TW" altLang="en-US" dirty="0"/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52B65FDD-CB64-E843-A8C3-4681DD4EF96F}"/>
              </a:ext>
            </a:extLst>
          </p:cNvPr>
          <p:cNvSpPr/>
          <p:nvPr/>
        </p:nvSpPr>
        <p:spPr>
          <a:xfrm>
            <a:off x="145474" y="269822"/>
            <a:ext cx="5950526" cy="14090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使用守則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30F703C-C566-904A-A229-F061E91566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5" l="706" r="89819">
                        <a14:foregroundMark x1="3730" y1="45806" x2="9778" y2="53387"/>
                        <a14:foregroundMark x1="907" y1="37581" x2="5444" y2="48548"/>
                        <a14:foregroundMark x1="21875" y1="90323" x2="17540" y2="99355"/>
                        <a14:foregroundMark x1="25302" y1="90968" x2="30040" y2="88548"/>
                        <a14:foregroundMark x1="30040" y1="88548" x2="30444" y2="87903"/>
                        <a14:foregroundMark x1="5021" y1="75526" x2="6754" y2="76613"/>
                        <a14:foregroundMark x1="1613" y1="73387" x2="5016" y2="75522"/>
                        <a14:foregroundMark x1="6754" y1="76613" x2="13911" y2="72419"/>
                        <a14:foregroundMark x1="44657" y1="23871" x2="49899" y2="22742"/>
                        <a14:foregroundMark x1="49899" y1="22742" x2="55948" y2="3226"/>
                        <a14:foregroundMark x1="55948" y1="3226" x2="60585" y2="484"/>
                        <a14:foregroundMark x1="60585" y1="484" x2="52218" y2="2419"/>
                        <a14:foregroundMark x1="52218" y1="2419" x2="42036" y2="323"/>
                        <a14:foregroundMark x1="42036" y1="323" x2="41465" y2="679"/>
                        <a14:foregroundMark x1="32381" y1="9153" x2="28730" y2="14194"/>
                        <a14:foregroundMark x1="28730" y1="14194" x2="19960" y2="3387"/>
                        <a14:foregroundMark x1="19960" y1="3387" x2="13407" y2="0"/>
                        <a14:foregroundMark x1="35585" y1="48710" x2="40726" y2="45968"/>
                        <a14:foregroundMark x1="48205" y1="30611" x2="58871" y2="8710"/>
                        <a14:foregroundMark x1="40726" y1="45968" x2="47938" y2="31159"/>
                        <a14:foregroundMark x1="58468" y1="13065" x2="53469" y2="24993"/>
                        <a14:foregroundMark x1="46644" y1="36797" x2="38609" y2="49839"/>
                        <a14:foregroundMark x1="50954" y1="29801" x2="49875" y2="31552"/>
                        <a14:foregroundMark x1="38609" y1="49839" x2="33770" y2="52097"/>
                        <a14:foregroundMark x1="33770" y1="52097" x2="32157" y2="52097"/>
                        <a14:foregroundMark x1="24899" y1="62097" x2="22480" y2="67903"/>
                        <a14:foregroundMark x1="22480" y1="67903" x2="22278" y2="67903"/>
                        <a14:foregroundMark x1="3327" y1="65806" x2="8065" y2="66290"/>
                        <a14:foregroundMark x1="23589" y1="2419" x2="30040" y2="7903"/>
                        <a14:backgroundMark x1="25706" y1="74839" x2="27218" y2="67097"/>
                        <a14:backgroundMark x1="27218" y1="67097" x2="30746" y2="60323"/>
                        <a14:backgroundMark x1="30746" y1="60323" x2="35949" y2="53737"/>
                        <a14:backgroundMark x1="58449" y1="13047" x2="66230" y2="2258"/>
                        <a14:backgroundMark x1="66230" y1="2258" x2="70665" y2="2581"/>
                        <a14:backgroundMark x1="70665" y1="2581" x2="77016" y2="7581"/>
                        <a14:backgroundMark x1="77016" y1="7581" x2="81048" y2="16452"/>
                        <a14:backgroundMark x1="81048" y1="16452" x2="84778" y2="66290"/>
                        <a14:backgroundMark x1="84778" y1="66290" x2="81754" y2="73065"/>
                        <a14:backgroundMark x1="81754" y1="73065" x2="71371" y2="78226"/>
                        <a14:backgroundMark x1="71371" y1="78226" x2="37903" y2="76290"/>
                        <a14:backgroundMark x1="37903" y1="76290" x2="26008" y2="70000"/>
                        <a14:backgroundMark x1="26008" y1="70000" x2="24395" y2="67903"/>
                        <a14:backgroundMark x1="8468" y1="69355" x2="7560" y2="69677"/>
                        <a14:backgroundMark x1="9778" y1="69355" x2="5645" y2="72903"/>
                        <a14:backgroundMark x1="5645" y1="72903" x2="7169" y2="68581"/>
                        <a14:backgroundMark x1="7863" y1="66613" x2="9375" y2="70968"/>
                        <a14:backgroundMark x1="36089" y1="2419" x2="29435" y2="2742"/>
                        <a14:backgroundMark x1="35685" y1="6935" x2="30679" y2="5442"/>
                        <a14:backgroundMark x1="35585" y1="6935" x2="39718" y2="0"/>
                        <a14:backgroundMark x1="39315" y1="3065" x2="41230" y2="1452"/>
                        <a14:backgroundMark x1="39919" y1="2419" x2="30220" y2="7592"/>
                        <a14:backgroundMark x1="24131" y1="1480" x2="23790" y2="0"/>
                        <a14:backgroundMark x1="29133" y1="4839" x2="25101" y2="1290"/>
                        <a14:backgroundMark x1="25101" y1="1290" x2="24698" y2="323"/>
                        <a14:backgroundMark x1="55444" y1="43710" x2="61895" y2="30484"/>
                        <a14:backgroundMark x1="61895" y1="30484" x2="64113" y2="27903"/>
                        <a14:backgroundMark x1="54637" y1="26129" x2="45161" y2="47903"/>
                        <a14:backgroundMark x1="49698" y1="31452" x2="47883" y2="39355"/>
                        <a14:backgroundMark x1="47883" y1="39355" x2="43851" y2="46613"/>
                        <a14:backgroundMark x1="21875" y1="72742" x2="27823" y2="73710"/>
                      </a14:backgroundRemoval>
                    </a14:imgEffect>
                  </a14:imgLayer>
                </a14:imgProps>
              </a:ext>
            </a:extLst>
          </a:blip>
          <a:srcRect r="35263"/>
          <a:stretch/>
        </p:blipFill>
        <p:spPr>
          <a:xfrm>
            <a:off x="6434583" y="56147"/>
            <a:ext cx="7103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84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03E9E41C-3E1A-5345-9B29-73C5FE8A82FA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1F6579D-0E22-3E48-9507-39AB4ADF1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7279" y="2422064"/>
            <a:ext cx="1350434" cy="135043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1D0941E-583B-354F-87E0-409155BFA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05120" y="4015596"/>
            <a:ext cx="837576" cy="837576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31227EE1-4BB5-034F-82FE-C62646CC3EE9}"/>
              </a:ext>
            </a:extLst>
          </p:cNvPr>
          <p:cNvSpPr txBox="1"/>
          <p:nvPr/>
        </p:nvSpPr>
        <p:spPr>
          <a:xfrm>
            <a:off x="651637" y="637476"/>
            <a:ext cx="6746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《</a:t>
            </a:r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道路交通管理處罰條例</a:t>
            </a:r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》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9C51BBC-9287-C044-A7DC-65594050E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331047"/>
              </p:ext>
            </p:extLst>
          </p:nvPr>
        </p:nvGraphicFramePr>
        <p:xfrm>
          <a:off x="532908" y="1484380"/>
          <a:ext cx="10860048" cy="4202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0016">
                  <a:extLst>
                    <a:ext uri="{9D8B030D-6E8A-4147-A177-3AD203B41FA5}">
                      <a16:colId xmlns:a16="http://schemas.microsoft.com/office/drawing/2014/main" val="248260823"/>
                    </a:ext>
                  </a:extLst>
                </a:gridCol>
                <a:gridCol w="3620016">
                  <a:extLst>
                    <a:ext uri="{9D8B030D-6E8A-4147-A177-3AD203B41FA5}">
                      <a16:colId xmlns:a16="http://schemas.microsoft.com/office/drawing/2014/main" val="2336523693"/>
                    </a:ext>
                  </a:extLst>
                </a:gridCol>
                <a:gridCol w="3620016">
                  <a:extLst>
                    <a:ext uri="{9D8B030D-6E8A-4147-A177-3AD203B41FA5}">
                      <a16:colId xmlns:a16="http://schemas.microsoft.com/office/drawing/2014/main" val="275340834"/>
                    </a:ext>
                  </a:extLst>
                </a:gridCol>
              </a:tblGrid>
              <a:tr h="988726">
                <a:tc>
                  <a:txBody>
                    <a:bodyPr/>
                    <a:lstStyle/>
                    <a:p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修法前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修法後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825395"/>
                  </a:ext>
                </a:extLst>
              </a:tr>
              <a:tr h="988726">
                <a:tc>
                  <a:txBody>
                    <a:bodyPr/>
                    <a:lstStyle/>
                    <a:p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1</a:t>
                      </a:r>
                      <a:r>
                        <a:rPr lang="zh-TW" altLang="zh-TW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萬</a:t>
                      </a:r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5-9</a:t>
                      </a:r>
                      <a:r>
                        <a:rPr lang="zh-TW" altLang="zh-TW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萬，吊扣駕照</a:t>
                      </a:r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1</a:t>
                      </a:r>
                      <a:r>
                        <a:rPr lang="zh-TW" altLang="zh-TW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年</a:t>
                      </a:r>
                      <a:r>
                        <a:rPr lang="zh-TW" altLang="zh-TW" sz="2800" dirty="0">
                          <a:effectLst/>
                          <a:latin typeface="AR PChiauHei Extra B5" pitchFamily="82" charset="-120"/>
                          <a:ea typeface="AR PChiauHei Extra B5" pitchFamily="82" charset="-120"/>
                        </a:rPr>
                        <a:t> </a:t>
                      </a:r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汽車：</a:t>
                      </a:r>
                      <a:r>
                        <a:rPr lang="en-US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萬</a:t>
                      </a:r>
                      <a:r>
                        <a:rPr lang="en-US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-12</a:t>
                      </a:r>
                      <a:r>
                        <a:rPr lang="zh-TW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萬，吊扣駕照</a:t>
                      </a:r>
                      <a:r>
                        <a:rPr lang="en-US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機車：</a:t>
                      </a:r>
                      <a:r>
                        <a:rPr lang="en-US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萬</a:t>
                      </a:r>
                      <a:r>
                        <a:rPr lang="en-US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5-9</a:t>
                      </a:r>
                      <a:r>
                        <a:rPr lang="zh-TW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萬，吊扣駕照</a:t>
                      </a:r>
                      <a:r>
                        <a:rPr lang="en-US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年</a:t>
                      </a:r>
                      <a:endParaRPr kumimoji="1"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  <a:p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169995"/>
                  </a:ext>
                </a:extLst>
              </a:tr>
              <a:tr h="988726">
                <a:tc>
                  <a:txBody>
                    <a:bodyPr/>
                    <a:lstStyle/>
                    <a:p>
                      <a:endParaRPr lang="zh-TW" altLang="en-US" sz="280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9</a:t>
                      </a:r>
                      <a:r>
                        <a:rPr lang="zh-CN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萬</a:t>
                      </a:r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汽車：</a:t>
                      </a:r>
                      <a:r>
                        <a:rPr lang="en-US" altLang="zh-TW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12</a:t>
                      </a:r>
                      <a:r>
                        <a:rPr lang="zh-CN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萬</a:t>
                      </a:r>
                      <a:endParaRPr lang="en-US" altLang="zh-CN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  <a:p>
                      <a:r>
                        <a:rPr lang="zh-CN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機車：</a:t>
                      </a:r>
                      <a:r>
                        <a:rPr lang="en-US" altLang="zh-CN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9</a:t>
                      </a:r>
                      <a:r>
                        <a:rPr lang="zh-CN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萬</a:t>
                      </a:r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145914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97EB88CB-939F-4341-9525-7FE7EEF00A65}"/>
              </a:ext>
            </a:extLst>
          </p:cNvPr>
          <p:cNvSpPr txBox="1"/>
          <p:nvPr/>
        </p:nvSpPr>
        <p:spPr>
          <a:xfrm>
            <a:off x="744315" y="2673203"/>
            <a:ext cx="2031325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初次酒駕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2B3545E-80CB-0448-9E2C-1F18D49FC405}"/>
              </a:ext>
            </a:extLst>
          </p:cNvPr>
          <p:cNvSpPr txBox="1"/>
          <p:nvPr/>
        </p:nvSpPr>
        <p:spPr>
          <a:xfrm>
            <a:off x="744315" y="4807046"/>
            <a:ext cx="249299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latin typeface="AR PChiauHei Extra B5" pitchFamily="82" charset="-120"/>
                <a:ea typeface="AR PChiauHei Extra B5" pitchFamily="82" charset="-120"/>
              </a:rPr>
              <a:t>五年內累犯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7F7E644-B7C0-8248-94DA-B4646DA76B20}"/>
              </a:ext>
            </a:extLst>
          </p:cNvPr>
          <p:cNvSpPr/>
          <p:nvPr/>
        </p:nvSpPr>
        <p:spPr>
          <a:xfrm>
            <a:off x="7820521" y="5721549"/>
            <a:ext cx="4171610" cy="10184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solidFill>
                  <a:srgbClr val="FF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第三次開始，罰前次處罰金額再加罰</a:t>
            </a:r>
            <a:r>
              <a:rPr kumimoji="1" lang="en-US" altLang="zh-TW" sz="2800" dirty="0">
                <a:solidFill>
                  <a:srgbClr val="FF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9</a:t>
            </a:r>
            <a:r>
              <a:rPr kumimoji="1" lang="zh-CN" altLang="en-US" sz="2800" dirty="0">
                <a:solidFill>
                  <a:srgbClr val="FF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萬</a:t>
            </a:r>
            <a:endParaRPr kumimoji="1" lang="zh-TW" altLang="en-US" sz="2800" dirty="0">
              <a:solidFill>
                <a:srgbClr val="FF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74BA7A96-8EEA-234C-95DE-3CCE07AC7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2712" y1="32544" x2="63051" y2="33432"/>
                        <a14:backgroundMark x1="47797" y1="84024" x2="31525" y2="84911"/>
                        <a14:backgroundMark x1="34746" y1="82840" x2="47797" y2="83136"/>
                        <a14:backgroundMark x1="67458" y1="77219" x2="76780" y2="74260"/>
                      </a14:backgroundRemoval>
                    </a14:imgEffect>
                  </a14:imgLayer>
                </a14:imgProps>
              </a:ext>
            </a:extLst>
          </a:blip>
          <a:srcRect l="12182" t="6600" r="6462" b="11211"/>
          <a:stretch/>
        </p:blipFill>
        <p:spPr>
          <a:xfrm>
            <a:off x="8863481" y="0"/>
            <a:ext cx="3328519" cy="192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17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03E9E41C-3E1A-5345-9B29-73C5FE8A82FA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528EE32-8C1D-B14E-8E73-0656700CF0BF}"/>
              </a:ext>
            </a:extLst>
          </p:cNvPr>
          <p:cNvSpPr txBox="1"/>
          <p:nvPr/>
        </p:nvSpPr>
        <p:spPr>
          <a:xfrm>
            <a:off x="651637" y="637476"/>
            <a:ext cx="6746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《</a:t>
            </a:r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道路交通管理處罰條例</a:t>
            </a:r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》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34F2E566-EAEC-6746-9B07-8B367EF88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058521"/>
              </p:ext>
            </p:extLst>
          </p:nvPr>
        </p:nvGraphicFramePr>
        <p:xfrm>
          <a:off x="532908" y="1484380"/>
          <a:ext cx="10860048" cy="483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092">
                  <a:extLst>
                    <a:ext uri="{9D8B030D-6E8A-4147-A177-3AD203B41FA5}">
                      <a16:colId xmlns:a16="http://schemas.microsoft.com/office/drawing/2014/main" val="248260823"/>
                    </a:ext>
                  </a:extLst>
                </a:gridCol>
                <a:gridCol w="4680478">
                  <a:extLst>
                    <a:ext uri="{9D8B030D-6E8A-4147-A177-3AD203B41FA5}">
                      <a16:colId xmlns:a16="http://schemas.microsoft.com/office/drawing/2014/main" val="2336523693"/>
                    </a:ext>
                  </a:extLst>
                </a:gridCol>
                <a:gridCol w="4680478">
                  <a:extLst>
                    <a:ext uri="{9D8B030D-6E8A-4147-A177-3AD203B41FA5}">
                      <a16:colId xmlns:a16="http://schemas.microsoft.com/office/drawing/2014/main" val="275340834"/>
                    </a:ext>
                  </a:extLst>
                </a:gridCol>
              </a:tblGrid>
              <a:tr h="1240210">
                <a:tc>
                  <a:txBody>
                    <a:bodyPr/>
                    <a:lstStyle/>
                    <a:p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修法前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修法後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825395"/>
                  </a:ext>
                </a:extLst>
              </a:tr>
              <a:tr h="470680">
                <a:tc>
                  <a:txBody>
                    <a:bodyPr/>
                    <a:lstStyle/>
                    <a:p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9</a:t>
                      </a:r>
                      <a:r>
                        <a:rPr lang="zh-TW" altLang="zh-TW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萬</a:t>
                      </a:r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zh-CN" altLang="en-US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萬</a:t>
                      </a:r>
                      <a:br>
                        <a:rPr lang="en-US" altLang="zh-CN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</a:br>
                      <a:r>
                        <a:rPr lang="zh-CN" altLang="en-US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五年內第二次起每次加罰</a:t>
                      </a:r>
                      <a:r>
                        <a:rPr lang="en-US" altLang="zh-CN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zh-CN" altLang="en-US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萬</a:t>
                      </a:r>
                      <a:endParaRPr kumimoji="1"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169995"/>
                  </a:ext>
                </a:extLst>
              </a:tr>
              <a:tr h="1240210">
                <a:tc>
                  <a:txBody>
                    <a:bodyPr/>
                    <a:lstStyle/>
                    <a:p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zh-TW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使人受傷或車上有未滿</a:t>
                      </a:r>
                      <a:r>
                        <a:rPr lang="en-US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歲的兒童，或使人受傷，吊扣駕照</a:t>
                      </a:r>
                      <a:r>
                        <a:rPr lang="en-US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zh-TW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使人重傷或死亡，吊銷駕照 </a:t>
                      </a:r>
                      <a:endParaRPr lang="zh-TW" altLang="en-US" sz="2800" kern="1200" dirty="0">
                        <a:solidFill>
                          <a:srgbClr val="000000"/>
                        </a:solidFill>
                        <a:latin typeface="AR PChiauHei Extra B5" pitchFamily="82" charset="-120"/>
                        <a:ea typeface="AR PChiauHei Extra B5" pitchFamily="82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zh-TW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車上有未滿</a:t>
                      </a:r>
                      <a:r>
                        <a:rPr lang="en-US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歲的兒童，或使人受傷，吊扣駕照</a:t>
                      </a:r>
                      <a:r>
                        <a:rPr lang="en-US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2-4</a:t>
                      </a:r>
                      <a:r>
                        <a:rPr lang="zh-TW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zh-TW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使人重傷或死亡，吊銷駕照，且沒入車輛 </a:t>
                      </a:r>
                      <a:endParaRPr lang="zh-TW" altLang="en-US" sz="2800" kern="1200" dirty="0">
                        <a:solidFill>
                          <a:srgbClr val="000000"/>
                        </a:solidFill>
                        <a:latin typeface="AR PChiauHei Extra B5" pitchFamily="82" charset="-120"/>
                        <a:ea typeface="AR PChiauHei Extra B5" pitchFamily="82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145914"/>
                  </a:ext>
                </a:extLst>
              </a:tr>
            </a:tbl>
          </a:graphicData>
        </a:graphic>
      </p:graphicFrame>
      <p:pic>
        <p:nvPicPr>
          <p:cNvPr id="20" name="圖片 19">
            <a:extLst>
              <a:ext uri="{FF2B5EF4-FFF2-40B4-BE49-F238E27FC236}">
                <a16:creationId xmlns:a16="http://schemas.microsoft.com/office/drawing/2014/main" id="{74BA7A96-8EEA-234C-95DE-3CCE07AC7A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712" y1="32544" x2="63051" y2="33432"/>
                        <a14:backgroundMark x1="47797" y1="84024" x2="31525" y2="84911"/>
                        <a14:backgroundMark x1="34746" y1="82840" x2="47797" y2="83136"/>
                        <a14:backgroundMark x1="67458" y1="77219" x2="76780" y2="74260"/>
                      </a14:backgroundRemoval>
                    </a14:imgEffect>
                  </a14:imgLayer>
                </a14:imgProps>
              </a:ext>
            </a:extLst>
          </a:blip>
          <a:srcRect l="12182" t="6600" r="6462" b="11211"/>
          <a:stretch/>
        </p:blipFill>
        <p:spPr>
          <a:xfrm>
            <a:off x="8715643" y="-50570"/>
            <a:ext cx="3328519" cy="192639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7EB88CB-939F-4341-9525-7FE7EEF00A65}"/>
              </a:ext>
            </a:extLst>
          </p:cNvPr>
          <p:cNvSpPr txBox="1"/>
          <p:nvPr/>
        </p:nvSpPr>
        <p:spPr>
          <a:xfrm>
            <a:off x="651637" y="2872676"/>
            <a:ext cx="1107996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拒測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2B3545E-80CB-0448-9E2C-1F18D49FC405}"/>
              </a:ext>
            </a:extLst>
          </p:cNvPr>
          <p:cNvSpPr txBox="1"/>
          <p:nvPr/>
        </p:nvSpPr>
        <p:spPr>
          <a:xfrm>
            <a:off x="651637" y="4260972"/>
            <a:ext cx="1107996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latin typeface="AR PChiauHei Extra B5" pitchFamily="82" charset="-120"/>
                <a:ea typeface="AR PChiauHei Extra B5" pitchFamily="82" charset="-120"/>
              </a:rPr>
              <a:t>酒駕</a:t>
            </a:r>
            <a:br>
              <a:rPr kumimoji="1" lang="en-US" altLang="zh-CN" sz="3600" dirty="0">
                <a:latin typeface="AR PChiauHei Extra B5" pitchFamily="82" charset="-120"/>
                <a:ea typeface="AR PChiauHei Extra B5" pitchFamily="82" charset="-120"/>
              </a:rPr>
            </a:br>
            <a:r>
              <a:rPr kumimoji="1" lang="zh-CN" altLang="en-US" sz="3600" dirty="0">
                <a:latin typeface="AR PChiauHei Extra B5" pitchFamily="82" charset="-120"/>
                <a:ea typeface="AR PChiauHei Extra B5" pitchFamily="82" charset="-120"/>
              </a:rPr>
              <a:t>肇事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7F7E644-B7C0-8248-94DA-B4646DA76B20}"/>
              </a:ext>
            </a:extLst>
          </p:cNvPr>
          <p:cNvSpPr/>
          <p:nvPr/>
        </p:nvSpPr>
        <p:spPr>
          <a:xfrm>
            <a:off x="9735017" y="5965645"/>
            <a:ext cx="2309145" cy="5232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solidFill>
                  <a:srgbClr val="FF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不得再考領</a:t>
            </a:r>
          </a:p>
        </p:txBody>
      </p:sp>
    </p:spTree>
    <p:extLst>
      <p:ext uri="{BB962C8B-B14F-4D97-AF65-F5344CB8AC3E}">
        <p14:creationId xmlns:p14="http://schemas.microsoft.com/office/powerpoint/2010/main" val="2981160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03E9E41C-3E1A-5345-9B29-73C5FE8A82FA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528EE32-8C1D-B14E-8E73-0656700CF0BF}"/>
              </a:ext>
            </a:extLst>
          </p:cNvPr>
          <p:cNvSpPr txBox="1"/>
          <p:nvPr/>
        </p:nvSpPr>
        <p:spPr>
          <a:xfrm>
            <a:off x="651637" y="637476"/>
            <a:ext cx="6746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《</a:t>
            </a:r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道路交通管理處罰條例</a:t>
            </a:r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》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34F2E566-EAEC-6746-9B07-8B367EF88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636373"/>
              </p:ext>
            </p:extLst>
          </p:nvPr>
        </p:nvGraphicFramePr>
        <p:xfrm>
          <a:off x="532908" y="1484379"/>
          <a:ext cx="10860048" cy="4501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492">
                  <a:extLst>
                    <a:ext uri="{9D8B030D-6E8A-4147-A177-3AD203B41FA5}">
                      <a16:colId xmlns:a16="http://schemas.microsoft.com/office/drawing/2014/main" val="248260823"/>
                    </a:ext>
                  </a:extLst>
                </a:gridCol>
                <a:gridCol w="3842278">
                  <a:extLst>
                    <a:ext uri="{9D8B030D-6E8A-4147-A177-3AD203B41FA5}">
                      <a16:colId xmlns:a16="http://schemas.microsoft.com/office/drawing/2014/main" val="2336523693"/>
                    </a:ext>
                  </a:extLst>
                </a:gridCol>
                <a:gridCol w="3842278">
                  <a:extLst>
                    <a:ext uri="{9D8B030D-6E8A-4147-A177-3AD203B41FA5}">
                      <a16:colId xmlns:a16="http://schemas.microsoft.com/office/drawing/2014/main" val="275340834"/>
                    </a:ext>
                  </a:extLst>
                </a:gridCol>
              </a:tblGrid>
              <a:tr h="974741">
                <a:tc>
                  <a:txBody>
                    <a:bodyPr/>
                    <a:lstStyle/>
                    <a:p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修法前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修法後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825395"/>
                  </a:ext>
                </a:extLst>
              </a:tr>
              <a:tr h="1727965">
                <a:tc>
                  <a:txBody>
                    <a:bodyPr/>
                    <a:lstStyle/>
                    <a:p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3</a:t>
                      </a:r>
                      <a:r>
                        <a:rPr lang="zh-CN" altLang="en-US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年後可重考</a:t>
                      </a:r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重考須加裝酒精鎖</a:t>
                      </a:r>
                      <a:endParaRPr kumimoji="1" lang="en-US" altLang="zh-CN" sz="2800" dirty="0">
                        <a:solidFill>
                          <a:srgbClr val="000000"/>
                        </a:solidFill>
                        <a:latin typeface="AR PChiauHei Extra B5" pitchFamily="82" charset="-120"/>
                        <a:ea typeface="AR PChiauHei Extra B5" pitchFamily="82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zh-TW" sz="2800" dirty="0">
                        <a:solidFill>
                          <a:srgbClr val="000000"/>
                        </a:solidFill>
                        <a:latin typeface="AR PChiauHei Extra B5" pitchFamily="82" charset="-120"/>
                        <a:ea typeface="AR PChiauHei Extra B5" pitchFamily="82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zh-TW" sz="2800" dirty="0">
                        <a:solidFill>
                          <a:srgbClr val="000000"/>
                        </a:solidFill>
                        <a:latin typeface="AR PChiauHei Extra B5" pitchFamily="82" charset="-120"/>
                        <a:ea typeface="AR PChiauHei Extra B5" pitchFamily="82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169995"/>
                  </a:ext>
                </a:extLst>
              </a:tr>
              <a:tr h="1727965">
                <a:tc>
                  <a:txBody>
                    <a:bodyPr/>
                    <a:lstStyle/>
                    <a:p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年滿</a:t>
                      </a:r>
                      <a:r>
                        <a:rPr kumimoji="1" lang="en-US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kumimoji="1" lang="zh-TW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歲的同車乘客，可罰</a:t>
                      </a:r>
                      <a:r>
                        <a:rPr kumimoji="1" lang="en-US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600</a:t>
                      </a:r>
                      <a:r>
                        <a:rPr kumimoji="1" lang="zh-TW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元至</a:t>
                      </a:r>
                      <a:r>
                        <a:rPr kumimoji="1" lang="en-US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3000</a:t>
                      </a:r>
                      <a:r>
                        <a:rPr kumimoji="1" lang="zh-TW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元罰鍰</a:t>
                      </a:r>
                      <a:br>
                        <a:rPr kumimoji="1" lang="en-US" altLang="zh-TW" sz="2800" kern="12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</a:br>
                      <a:endParaRPr kumimoji="1" lang="zh-TW" altLang="en-US" sz="2800" kern="1200" dirty="0">
                        <a:solidFill>
                          <a:srgbClr val="000000"/>
                        </a:solidFill>
                        <a:latin typeface="AR PChiauHei Extra B5" pitchFamily="82" charset="-120"/>
                        <a:ea typeface="AR PChiauHei Extra B5" pitchFamily="82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145914"/>
                  </a:ext>
                </a:extLst>
              </a:tr>
            </a:tbl>
          </a:graphicData>
        </a:graphic>
      </p:graphicFrame>
      <p:pic>
        <p:nvPicPr>
          <p:cNvPr id="20" name="圖片 19">
            <a:extLst>
              <a:ext uri="{FF2B5EF4-FFF2-40B4-BE49-F238E27FC236}">
                <a16:creationId xmlns:a16="http://schemas.microsoft.com/office/drawing/2014/main" id="{74BA7A96-8EEA-234C-95DE-3CCE07AC7A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712" y1="32544" x2="63051" y2="33432"/>
                        <a14:backgroundMark x1="47797" y1="84024" x2="31525" y2="84911"/>
                        <a14:backgroundMark x1="34746" y1="82840" x2="47797" y2="83136"/>
                        <a14:backgroundMark x1="67458" y1="77219" x2="76780" y2="74260"/>
                      </a14:backgroundRemoval>
                    </a14:imgEffect>
                  </a14:imgLayer>
                </a14:imgProps>
              </a:ext>
            </a:extLst>
          </a:blip>
          <a:srcRect l="12182" t="6600" r="6462" b="11211"/>
          <a:stretch/>
        </p:blipFill>
        <p:spPr>
          <a:xfrm>
            <a:off x="8715643" y="-50570"/>
            <a:ext cx="3328519" cy="192639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7EB88CB-939F-4341-9525-7FE7EEF00A65}"/>
              </a:ext>
            </a:extLst>
          </p:cNvPr>
          <p:cNvSpPr txBox="1"/>
          <p:nvPr/>
        </p:nvSpPr>
        <p:spPr>
          <a:xfrm>
            <a:off x="651637" y="3062904"/>
            <a:ext cx="232016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吊銷</a:t>
            </a:r>
            <a:r>
              <a:rPr kumimoji="1" lang="zh-CN" altLang="en-US" sz="3600" dirty="0">
                <a:latin typeface="AR PChiauHei Extra B5" pitchFamily="82" charset="-120"/>
                <a:ea typeface="AR PChiauHei Extra B5" pitchFamily="82" charset="-120"/>
              </a:rPr>
              <a:t>重考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2B3545E-80CB-0448-9E2C-1F18D49FC405}"/>
              </a:ext>
            </a:extLst>
          </p:cNvPr>
          <p:cNvSpPr txBox="1"/>
          <p:nvPr/>
        </p:nvSpPr>
        <p:spPr>
          <a:xfrm>
            <a:off x="651637" y="4641429"/>
            <a:ext cx="1710564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同車者</a:t>
            </a:r>
          </a:p>
        </p:txBody>
      </p:sp>
    </p:spTree>
    <p:extLst>
      <p:ext uri="{BB962C8B-B14F-4D97-AF65-F5344CB8AC3E}">
        <p14:creationId xmlns:p14="http://schemas.microsoft.com/office/powerpoint/2010/main" val="376716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03E9E41C-3E1A-5345-9B29-73C5FE8A82FA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7F7E644-B7C0-8248-94DA-B4646DA76B20}"/>
              </a:ext>
            </a:extLst>
          </p:cNvPr>
          <p:cNvSpPr/>
          <p:nvPr/>
        </p:nvSpPr>
        <p:spPr>
          <a:xfrm>
            <a:off x="13915495" y="4537692"/>
            <a:ext cx="2309145" cy="5232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solidFill>
                  <a:srgbClr val="FF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不得再考領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528EE32-8C1D-B14E-8E73-0656700CF0BF}"/>
              </a:ext>
            </a:extLst>
          </p:cNvPr>
          <p:cNvSpPr txBox="1"/>
          <p:nvPr/>
        </p:nvSpPr>
        <p:spPr>
          <a:xfrm>
            <a:off x="651637" y="637476"/>
            <a:ext cx="6746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《</a:t>
            </a:r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刑法</a:t>
            </a:r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》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644F1060-8787-7147-91CD-90C0D12C7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235691"/>
              </p:ext>
            </p:extLst>
          </p:nvPr>
        </p:nvGraphicFramePr>
        <p:xfrm>
          <a:off x="532908" y="1484380"/>
          <a:ext cx="10860048" cy="4943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0016">
                  <a:extLst>
                    <a:ext uri="{9D8B030D-6E8A-4147-A177-3AD203B41FA5}">
                      <a16:colId xmlns:a16="http://schemas.microsoft.com/office/drawing/2014/main" val="248260823"/>
                    </a:ext>
                  </a:extLst>
                </a:gridCol>
                <a:gridCol w="3620016">
                  <a:extLst>
                    <a:ext uri="{9D8B030D-6E8A-4147-A177-3AD203B41FA5}">
                      <a16:colId xmlns:a16="http://schemas.microsoft.com/office/drawing/2014/main" val="2336523693"/>
                    </a:ext>
                  </a:extLst>
                </a:gridCol>
                <a:gridCol w="3620016">
                  <a:extLst>
                    <a:ext uri="{9D8B030D-6E8A-4147-A177-3AD203B41FA5}">
                      <a16:colId xmlns:a16="http://schemas.microsoft.com/office/drawing/2014/main" val="275340834"/>
                    </a:ext>
                  </a:extLst>
                </a:gridCol>
              </a:tblGrid>
              <a:tr h="988726">
                <a:tc>
                  <a:txBody>
                    <a:bodyPr/>
                    <a:lstStyle/>
                    <a:p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修法前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修法後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825395"/>
                  </a:ext>
                </a:extLst>
              </a:tr>
              <a:tr h="988726">
                <a:tc>
                  <a:txBody>
                    <a:bodyPr/>
                    <a:lstStyle/>
                    <a:p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有期徒刑</a:t>
                      </a:r>
                      <a:r>
                        <a:rPr lang="en-US" altLang="zh-CN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3-10</a:t>
                      </a:r>
                      <a:r>
                        <a:rPr lang="zh-CN" altLang="en-US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年</a:t>
                      </a:r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有期徒刑</a:t>
                      </a:r>
                      <a:r>
                        <a:rPr lang="en-US" altLang="zh-TW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5-12</a:t>
                      </a:r>
                      <a:r>
                        <a:rPr lang="zh-CN" altLang="en-US" sz="2800" dirty="0">
                          <a:solidFill>
                            <a:srgbClr val="000000"/>
                          </a:solidFill>
                          <a:latin typeface="AR PChiauHei Extra B5" pitchFamily="82" charset="-120"/>
                          <a:ea typeface="AR PChiauHei Extra B5" pitchFamily="82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169995"/>
                  </a:ext>
                </a:extLst>
              </a:tr>
              <a:tr h="988726">
                <a:tc>
                  <a:txBody>
                    <a:bodyPr/>
                    <a:lstStyle/>
                    <a:p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有期徒刑</a:t>
                      </a:r>
                      <a:r>
                        <a:rPr lang="en-US" altLang="zh-TW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1-7</a:t>
                      </a:r>
                      <a:r>
                        <a:rPr lang="zh-CN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年</a:t>
                      </a:r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AR PChiauHei Extra B5" pitchFamily="82" charset="-120"/>
                          <a:ea typeface="AR PChiauHei Extra B5" pitchFamily="82" charset="-120"/>
                        </a:rPr>
                        <a:t>不變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035690"/>
                  </a:ext>
                </a:extLst>
              </a:tr>
              <a:tr h="988726">
                <a:tc>
                  <a:txBody>
                    <a:bodyPr/>
                    <a:lstStyle/>
                    <a:p>
                      <a:endParaRPr lang="zh-TW" altLang="en-US" sz="280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無特殊規定</a:t>
                      </a:r>
                      <a:br>
                        <a:rPr lang="en-US" altLang="zh-CN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</a:br>
                      <a:r>
                        <a:rPr lang="zh-CN" altLang="en-US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照致人於死處理</a:t>
                      </a:r>
                      <a:endParaRPr lang="zh-TW" altLang="en-US" sz="2800" kern="1200" dirty="0">
                        <a:solidFill>
                          <a:schemeClr val="dk1"/>
                        </a:solidFill>
                        <a:effectLst/>
                        <a:latin typeface="AR PChiauHei Extra B5" pitchFamily="82" charset="-120"/>
                        <a:ea typeface="AR PChiauHei Extra B5" pitchFamily="82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5</a:t>
                      </a:r>
                      <a:r>
                        <a:rPr lang="zh-TW" altLang="zh-TW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年以上有期徒刑、</a:t>
                      </a:r>
                    </a:p>
                    <a:p>
                      <a:r>
                        <a:rPr lang="zh-TW" altLang="zh-TW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無期徒刑 </a:t>
                      </a:r>
                      <a:endParaRPr lang="zh-TW" altLang="en-US" sz="2800" kern="1200" dirty="0">
                        <a:solidFill>
                          <a:schemeClr val="dk1"/>
                        </a:solidFill>
                        <a:effectLst/>
                        <a:latin typeface="AR PChiauHei Extra B5" pitchFamily="82" charset="-120"/>
                        <a:ea typeface="AR PChiauHei Extra B5" pitchFamily="82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145914"/>
                  </a:ext>
                </a:extLst>
              </a:tr>
              <a:tr h="988726">
                <a:tc>
                  <a:txBody>
                    <a:bodyPr/>
                    <a:lstStyle/>
                    <a:p>
                      <a:endParaRPr lang="zh-TW" altLang="en-US" sz="2800" dirty="0">
                        <a:latin typeface="AR PChiauHei Extra B5" pitchFamily="82" charset="-120"/>
                        <a:ea typeface="AR PChiauHei Extra B5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無特殊規定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有期徒刑</a:t>
                      </a:r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3-10</a:t>
                      </a:r>
                      <a:r>
                        <a:rPr lang="zh-CN" altLang="en-US" sz="2800" kern="1200" dirty="0">
                          <a:solidFill>
                            <a:schemeClr val="dk1"/>
                          </a:solidFill>
                          <a:effectLst/>
                          <a:latin typeface="AR PChiauHei Extra B5" pitchFamily="82" charset="-120"/>
                          <a:ea typeface="AR PChiauHei Extra B5" pitchFamily="82" charset="-120"/>
                          <a:cs typeface="+mn-cs"/>
                        </a:rPr>
                        <a:t>年</a:t>
                      </a:r>
                      <a:endParaRPr lang="zh-TW" altLang="en-US" sz="2800" kern="1200" dirty="0">
                        <a:solidFill>
                          <a:schemeClr val="dk1"/>
                        </a:solidFill>
                        <a:effectLst/>
                        <a:latin typeface="AR PChiauHei Extra B5" pitchFamily="82" charset="-120"/>
                        <a:ea typeface="AR PChiauHei Extra B5" pitchFamily="82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967036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97EB88CB-939F-4341-9525-7FE7EEF00A65}"/>
              </a:ext>
            </a:extLst>
          </p:cNvPr>
          <p:cNvSpPr txBox="1"/>
          <p:nvPr/>
        </p:nvSpPr>
        <p:spPr>
          <a:xfrm>
            <a:off x="1236351" y="2644303"/>
            <a:ext cx="2031325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致人於死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325A37A-FEFB-DA44-8FA5-CEE9158E7B96}"/>
              </a:ext>
            </a:extLst>
          </p:cNvPr>
          <p:cNvSpPr txBox="1"/>
          <p:nvPr/>
        </p:nvSpPr>
        <p:spPr>
          <a:xfrm>
            <a:off x="723888" y="4537692"/>
            <a:ext cx="305624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再犯致人於死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EB57050-915B-4E40-AFCD-445ED1F60414}"/>
              </a:ext>
            </a:extLst>
          </p:cNvPr>
          <p:cNvSpPr txBox="1"/>
          <p:nvPr/>
        </p:nvSpPr>
        <p:spPr>
          <a:xfrm>
            <a:off x="723888" y="5584438"/>
            <a:ext cx="3056247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再犯致人重傷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2A91F64-CDA0-6048-84F0-0A990E12017F}"/>
              </a:ext>
            </a:extLst>
          </p:cNvPr>
          <p:cNvSpPr txBox="1"/>
          <p:nvPr/>
        </p:nvSpPr>
        <p:spPr>
          <a:xfrm>
            <a:off x="1236348" y="3600914"/>
            <a:ext cx="2031325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致人重傷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74BA7A96-8EEA-234C-95DE-3CCE07AC7A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712" y1="32544" x2="63051" y2="33432"/>
                        <a14:backgroundMark x1="47797" y1="84024" x2="31525" y2="84911"/>
                        <a14:backgroundMark x1="34746" y1="82840" x2="47797" y2="83136"/>
                        <a14:backgroundMark x1="67458" y1="77219" x2="76780" y2="74260"/>
                      </a14:backgroundRemoval>
                    </a14:imgEffect>
                  </a14:imgLayer>
                </a14:imgProps>
              </a:ext>
            </a:extLst>
          </a:blip>
          <a:srcRect l="12182" t="6600" r="6462" b="11211"/>
          <a:stretch/>
        </p:blipFill>
        <p:spPr>
          <a:xfrm>
            <a:off x="8715643" y="-50570"/>
            <a:ext cx="3328519" cy="192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89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>
            <a:extLst>
              <a:ext uri="{FF2B5EF4-FFF2-40B4-BE49-F238E27FC236}">
                <a16:creationId xmlns:a16="http://schemas.microsoft.com/office/drawing/2014/main" id="{EAE9AEF8-2E8C-2142-A6AE-1503AE981851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A44CB75-79BB-0D42-911B-8123DDED4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809" y="1587221"/>
            <a:ext cx="7764379" cy="436746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93F3947-0C91-5144-8217-6F04EEB90243}"/>
              </a:ext>
            </a:extLst>
          </p:cNvPr>
          <p:cNvSpPr txBox="1"/>
          <p:nvPr/>
        </p:nvSpPr>
        <p:spPr>
          <a:xfrm>
            <a:off x="216569" y="6054892"/>
            <a:ext cx="305724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來源：中天新聞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326E739-827D-C84C-A460-D70F67EBD97D}"/>
              </a:ext>
            </a:extLst>
          </p:cNvPr>
          <p:cNvSpPr txBox="1"/>
          <p:nvPr/>
        </p:nvSpPr>
        <p:spPr>
          <a:xfrm>
            <a:off x="651637" y="637476"/>
            <a:ext cx="6746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>
                <a:latin typeface="AR PChiauHei Extra B5" pitchFamily="82" charset="-120"/>
                <a:ea typeface="AR PChiauHei Extra B5" pitchFamily="82" charset="-120"/>
              </a:rPr>
              <a:t>酒精鎖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3574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>
            <a:extLst>
              <a:ext uri="{FF2B5EF4-FFF2-40B4-BE49-F238E27FC236}">
                <a16:creationId xmlns:a16="http://schemas.microsoft.com/office/drawing/2014/main" id="{71BA367D-AB97-CE48-9E20-57418998DE10}"/>
              </a:ext>
            </a:extLst>
          </p:cNvPr>
          <p:cNvSpPr/>
          <p:nvPr/>
        </p:nvSpPr>
        <p:spPr>
          <a:xfrm>
            <a:off x="399736" y="659307"/>
            <a:ext cx="11392525" cy="2535755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129BA76-1E2C-9E4D-9396-22AC7517E601}"/>
              </a:ext>
            </a:extLst>
          </p:cNvPr>
          <p:cNvSpPr/>
          <p:nvPr/>
        </p:nvSpPr>
        <p:spPr>
          <a:xfrm>
            <a:off x="546265" y="322524"/>
            <a:ext cx="2006930" cy="68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AR PChiauHei Extra B5" pitchFamily="82" charset="-120"/>
                <a:ea typeface="AR PChiauHei Extra B5" pitchFamily="82" charset="-120"/>
              </a:rPr>
              <a:t>卡布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C210A80-B2E1-9640-967E-52A50D409557}"/>
              </a:ext>
            </a:extLst>
          </p:cNvPr>
          <p:cNvSpPr/>
          <p:nvPr/>
        </p:nvSpPr>
        <p:spPr>
          <a:xfrm>
            <a:off x="708559" y="1106819"/>
            <a:ext cx="10774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要在這場比賽中獲勝，就還是要想辦法自己解決問題。</a:t>
            </a:r>
            <a:endParaRPr kumimoji="1"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這個，就讓你帶上路吧！等等奇諾會教你使用方法的！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70A0E37-8443-DA40-83C1-FDB9887D2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73" b="89801" l="10000" r="90000">
                        <a14:foregroundMark x1="53390" y1="5473" x2="66441" y2="17413"/>
                        <a14:foregroundMark x1="66441" y1="17413" x2="68136" y2="20398"/>
                        <a14:foregroundMark x1="77119" y1="30100" x2="78822" y2="31699"/>
                        <a14:foregroundMark x1="83467" y1="35933" x2="84407" y2="37313"/>
                        <a14:backgroundMark x1="79831" y1="30846" x2="84068" y2="35075"/>
                        <a14:backgroundMark x1="80169" y1="31095" x2="81525" y2="32090"/>
                        <a14:backgroundMark x1="79661" y1="31095" x2="79492" y2="30348"/>
                        <a14:backgroundMark x1="79492" y1="30348" x2="80339" y2="30597"/>
                      </a14:backgroundRemoval>
                    </a14:imgEffect>
                  </a14:imgLayer>
                </a14:imgProps>
              </a:ext>
            </a:extLst>
          </a:blip>
          <a:srcRect l="20698"/>
          <a:stretch/>
        </p:blipFill>
        <p:spPr>
          <a:xfrm>
            <a:off x="897905" y="2508438"/>
            <a:ext cx="594211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54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>
            <a:extLst>
              <a:ext uri="{FF2B5EF4-FFF2-40B4-BE49-F238E27FC236}">
                <a16:creationId xmlns:a16="http://schemas.microsoft.com/office/drawing/2014/main" id="{71BA367D-AB97-CE48-9E20-57418998DE10}"/>
              </a:ext>
            </a:extLst>
          </p:cNvPr>
          <p:cNvSpPr/>
          <p:nvPr/>
        </p:nvSpPr>
        <p:spPr>
          <a:xfrm>
            <a:off x="399736" y="659307"/>
            <a:ext cx="11392525" cy="2535755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129BA76-1E2C-9E4D-9396-22AC7517E601}"/>
              </a:ext>
            </a:extLst>
          </p:cNvPr>
          <p:cNvSpPr/>
          <p:nvPr/>
        </p:nvSpPr>
        <p:spPr>
          <a:xfrm>
            <a:off x="546265" y="322524"/>
            <a:ext cx="2006930" cy="68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7B20F76-04F6-0E44-98FB-EEDFFE6A05EC}"/>
              </a:ext>
            </a:extLst>
          </p:cNvPr>
          <p:cNvSpPr txBox="1"/>
          <p:nvPr/>
        </p:nvSpPr>
        <p:spPr>
          <a:xfrm>
            <a:off x="13135232" y="10626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C210A80-B2E1-9640-967E-52A50D409557}"/>
              </a:ext>
            </a:extLst>
          </p:cNvPr>
          <p:cNvSpPr/>
          <p:nvPr/>
        </p:nvSpPr>
        <p:spPr>
          <a:xfrm>
            <a:off x="708559" y="1106819"/>
            <a:ext cx="107748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從卡布手上獲得</a:t>
            </a:r>
            <a:r>
              <a:rPr kumimoji="1" lang="zh-TW" altLang="en-US" sz="4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法律燃料工具包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AB36BFA-E2CA-EE46-9478-2B402D8398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58" b="77145" l="59035" r="80787">
                        <a14:foregroundMark x1="59609" y1="70000" x2="60625" y2="68056"/>
                        <a14:foregroundMark x1="80234" y1="70000" x2="78438" y2="67361"/>
                      </a14:backgroundRemoval>
                    </a14:imgEffect>
                  </a14:imgLayer>
                </a14:imgProps>
              </a:ext>
            </a:extLst>
          </a:blip>
          <a:srcRect l="56316" t="40935" r="16494" b="18831"/>
          <a:stretch/>
        </p:blipFill>
        <p:spPr>
          <a:xfrm>
            <a:off x="3112165" y="1503571"/>
            <a:ext cx="5967665" cy="496712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F6C8F9E-D37F-B142-A2BB-BBE5872AD478}"/>
              </a:ext>
            </a:extLst>
          </p:cNvPr>
          <p:cNvSpPr txBox="1"/>
          <p:nvPr/>
        </p:nvSpPr>
        <p:spPr>
          <a:xfrm rot="725216">
            <a:off x="4498183" y="3553796"/>
            <a:ext cx="17513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6600" dirty="0">
                <a:solidFill>
                  <a:schemeClr val="bg1"/>
                </a:solidFill>
              </a:rPr>
              <a:t>LAW</a:t>
            </a:r>
            <a:endParaRPr kumimoji="1"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8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>
            <a:extLst>
              <a:ext uri="{FF2B5EF4-FFF2-40B4-BE49-F238E27FC236}">
                <a16:creationId xmlns:a16="http://schemas.microsoft.com/office/drawing/2014/main" id="{71BA367D-AB97-CE48-9E20-57418998DE10}"/>
              </a:ext>
            </a:extLst>
          </p:cNvPr>
          <p:cNvSpPr/>
          <p:nvPr/>
        </p:nvSpPr>
        <p:spPr>
          <a:xfrm>
            <a:off x="399736" y="659307"/>
            <a:ext cx="11392525" cy="2535755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129BA76-1E2C-9E4D-9396-22AC7517E601}"/>
              </a:ext>
            </a:extLst>
          </p:cNvPr>
          <p:cNvSpPr/>
          <p:nvPr/>
        </p:nvSpPr>
        <p:spPr>
          <a:xfrm>
            <a:off x="546265" y="322524"/>
            <a:ext cx="2006930" cy="68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AR PChiauHei Extra B5" pitchFamily="82" charset="-120"/>
                <a:ea typeface="AR PChiauHei Extra B5" pitchFamily="82" charset="-120"/>
              </a:rPr>
              <a:t>奇諾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7B20F76-04F6-0E44-98FB-EEDFFE6A05EC}"/>
              </a:ext>
            </a:extLst>
          </p:cNvPr>
          <p:cNvSpPr txBox="1"/>
          <p:nvPr/>
        </p:nvSpPr>
        <p:spPr>
          <a:xfrm>
            <a:off x="13135232" y="10626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C210A80-B2E1-9640-967E-52A50D409557}"/>
              </a:ext>
            </a:extLst>
          </p:cNvPr>
          <p:cNvSpPr/>
          <p:nvPr/>
        </p:nvSpPr>
        <p:spPr>
          <a:xfrm>
            <a:off x="708559" y="1106819"/>
            <a:ext cx="10774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我們現在開始學習吧！請準備好你的</a:t>
            </a: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平板</a:t>
            </a:r>
            <a:br>
              <a:rPr kumimoji="1"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記住，要等老師說開始操作才能使用哦</a:t>
            </a:r>
            <a:endParaRPr kumimoji="1"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D3ECC25-F0FE-B44E-A71E-740F752FD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9" b="90000" l="10000" r="95500">
                        <a14:foregroundMark x1="44500" y1="8710" x2="54000" y2="5161"/>
                        <a14:foregroundMark x1="54000" y1="5161" x2="57250" y2="6129"/>
                        <a14:foregroundMark x1="57000" y1="22581" x2="67750" y2="37742"/>
                        <a14:foregroundMark x1="88000" y1="70968" x2="95500" y2="71290"/>
                        <a14:foregroundMark x1="61000" y1="62903" x2="65500" y2="61935"/>
                        <a14:foregroundMark x1="24250" y1="81935" x2="37500" y2="82258"/>
                      </a14:backgroundRemoval>
                    </a14:imgEffect>
                  </a14:imgLayer>
                </a14:imgProps>
              </a:ext>
            </a:extLst>
          </a:blip>
          <a:srcRect l="22338"/>
          <a:stretch/>
        </p:blipFill>
        <p:spPr>
          <a:xfrm flipH="1">
            <a:off x="6519117" y="2320103"/>
            <a:ext cx="4964320" cy="495394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91A03FB-1D31-9842-AC7C-4B04A04C32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958" b="77145" l="59035" r="80787">
                        <a14:foregroundMark x1="59609" y1="70000" x2="60625" y2="68056"/>
                        <a14:foregroundMark x1="80234" y1="70000" x2="78438" y2="67361"/>
                      </a14:backgroundRemoval>
                    </a14:imgEffect>
                  </a14:imgLayer>
                </a14:imgProps>
              </a:ext>
            </a:extLst>
          </a:blip>
          <a:srcRect l="56316" t="40935" r="16494" b="18831"/>
          <a:stretch/>
        </p:blipFill>
        <p:spPr>
          <a:xfrm>
            <a:off x="773826" y="2834111"/>
            <a:ext cx="4446944" cy="370136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AC457612-4B33-6245-872D-E06D1ACC0673}"/>
              </a:ext>
            </a:extLst>
          </p:cNvPr>
          <p:cNvSpPr txBox="1"/>
          <p:nvPr/>
        </p:nvSpPr>
        <p:spPr>
          <a:xfrm rot="725216">
            <a:off x="1871413" y="4180464"/>
            <a:ext cx="1225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400" dirty="0">
                <a:solidFill>
                  <a:schemeClr val="bg1"/>
                </a:solidFill>
              </a:rPr>
              <a:t>LAW</a:t>
            </a:r>
            <a:endParaRPr kumimoji="1"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1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>
              <a:ext uri="{FF2B5EF4-FFF2-40B4-BE49-F238E27FC236}">
                <a16:creationId xmlns:a16="http://schemas.microsoft.com/office/drawing/2014/main" id="{34735A56-7880-C54B-9C0B-98D01E208BF4}"/>
              </a:ext>
            </a:extLst>
          </p:cNvPr>
          <p:cNvSpPr/>
          <p:nvPr/>
        </p:nvSpPr>
        <p:spPr>
          <a:xfrm>
            <a:off x="399736" y="659307"/>
            <a:ext cx="11392525" cy="2535755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405A775-463F-1740-BDF5-82A804D3875A}"/>
              </a:ext>
            </a:extLst>
          </p:cNvPr>
          <p:cNvSpPr/>
          <p:nvPr/>
        </p:nvSpPr>
        <p:spPr>
          <a:xfrm>
            <a:off x="546265" y="322524"/>
            <a:ext cx="2006930" cy="68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AR PChiauHei Extra B5" pitchFamily="82" charset="-120"/>
                <a:ea typeface="AR PChiauHei Extra B5" pitchFamily="82" charset="-120"/>
              </a:rPr>
              <a:t>奇諾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9095E69-267C-DA43-BFEF-8126AF143828}"/>
              </a:ext>
            </a:extLst>
          </p:cNvPr>
          <p:cNvSpPr/>
          <p:nvPr/>
        </p:nvSpPr>
        <p:spPr>
          <a:xfrm>
            <a:off x="708559" y="1106819"/>
            <a:ext cx="107748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現在請大家打開</a:t>
            </a:r>
            <a:r>
              <a:rPr kumimoji="1" lang="en-US" altLang="zh-CN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ipad</a:t>
            </a:r>
            <a:r>
              <a:rPr kumimoji="1"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br>
              <a:rPr kumimoji="1"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br>
              <a:rPr kumimoji="1"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並打開相機對準老師所提供的</a:t>
            </a:r>
            <a:r>
              <a:rPr kumimoji="1"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QR code</a:t>
            </a:r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40FA6C8-DEB5-C348-9B85-411EF1BB6D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9" b="90000" l="10000" r="95500">
                        <a14:foregroundMark x1="44500" y1="8710" x2="54000" y2="5161"/>
                        <a14:foregroundMark x1="54000" y1="5161" x2="57250" y2="6129"/>
                        <a14:foregroundMark x1="57000" y1="22581" x2="67750" y2="37742"/>
                        <a14:foregroundMark x1="88000" y1="70968" x2="95500" y2="71290"/>
                        <a14:foregroundMark x1="61000" y1="62903" x2="65500" y2="61935"/>
                        <a14:foregroundMark x1="24250" y1="81935" x2="37500" y2="82258"/>
                      </a14:backgroundRemoval>
                    </a14:imgEffect>
                  </a14:imgLayer>
                </a14:imgProps>
              </a:ext>
            </a:extLst>
          </a:blip>
          <a:srcRect l="22338"/>
          <a:stretch/>
        </p:blipFill>
        <p:spPr>
          <a:xfrm flipH="1">
            <a:off x="6519117" y="2320103"/>
            <a:ext cx="4964320" cy="495394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E7D06AA-4C47-004B-835A-2FD4A6C11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637" y="2649620"/>
            <a:ext cx="3687763" cy="368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25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01C5C18E-0DE8-1240-884E-55EC6DB95DF2}"/>
              </a:ext>
            </a:extLst>
          </p:cNvPr>
          <p:cNvSpPr/>
          <p:nvPr/>
        </p:nvSpPr>
        <p:spPr>
          <a:xfrm>
            <a:off x="399736" y="659307"/>
            <a:ext cx="11392525" cy="2535755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E3CB3D-4264-CF44-8BCF-C1BD942BB2B5}"/>
              </a:ext>
            </a:extLst>
          </p:cNvPr>
          <p:cNvSpPr/>
          <p:nvPr/>
        </p:nvSpPr>
        <p:spPr>
          <a:xfrm>
            <a:off x="546265" y="322524"/>
            <a:ext cx="2006930" cy="68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AR PChiauHei Extra B5" pitchFamily="82" charset="-120"/>
                <a:ea typeface="AR PChiauHei Extra B5" pitchFamily="82" charset="-120"/>
              </a:rPr>
              <a:t>奇諾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07072A7-3E38-8943-85E7-6EA8A674CDAF}"/>
              </a:ext>
            </a:extLst>
          </p:cNvPr>
          <p:cNvSpPr/>
          <p:nvPr/>
        </p:nvSpPr>
        <p:spPr>
          <a:xfrm>
            <a:off x="708559" y="1106819"/>
            <a:ext cx="10774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搭配我們的「法律工具燃料包」學習單，一起學習吧～</a:t>
            </a:r>
            <a:endParaRPr kumimoji="1"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A0FFF4-3F9D-A743-ADCF-278A909A5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9" b="90000" l="10000" r="95500">
                        <a14:foregroundMark x1="44500" y1="8710" x2="54000" y2="5161"/>
                        <a14:foregroundMark x1="54000" y1="5161" x2="57250" y2="6129"/>
                        <a14:foregroundMark x1="57000" y1="22581" x2="67750" y2="37742"/>
                        <a14:foregroundMark x1="88000" y1="70968" x2="95500" y2="71290"/>
                        <a14:foregroundMark x1="61000" y1="62903" x2="65500" y2="61935"/>
                        <a14:foregroundMark x1="24250" y1="81935" x2="37500" y2="82258"/>
                      </a14:backgroundRemoval>
                    </a14:imgEffect>
                  </a14:imgLayer>
                </a14:imgProps>
              </a:ext>
            </a:extLst>
          </a:blip>
          <a:srcRect l="22338"/>
          <a:stretch/>
        </p:blipFill>
        <p:spPr>
          <a:xfrm flipH="1">
            <a:off x="7227680" y="2500212"/>
            <a:ext cx="4964320" cy="495394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9C6E447-B710-3342-842F-C725172DC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65" y="1880349"/>
            <a:ext cx="3336623" cy="46551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2837D8F-6AB9-864A-B3DE-4FCF11F62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490" y="1880348"/>
            <a:ext cx="3359020" cy="46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45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>
            <a:extLst>
              <a:ext uri="{FF2B5EF4-FFF2-40B4-BE49-F238E27FC236}">
                <a16:creationId xmlns:a16="http://schemas.microsoft.com/office/drawing/2014/main" id="{B96CBB45-A633-1F48-A500-4903995D06C1}"/>
              </a:ext>
            </a:extLst>
          </p:cNvPr>
          <p:cNvGrpSpPr/>
          <p:nvPr/>
        </p:nvGrpSpPr>
        <p:grpSpPr>
          <a:xfrm>
            <a:off x="4988154" y="1481328"/>
            <a:ext cx="7059169" cy="4399808"/>
            <a:chOff x="213756" y="225631"/>
            <a:chExt cx="11720945" cy="6460177"/>
          </a:xfrm>
        </p:grpSpPr>
        <p:sp>
          <p:nvSpPr>
            <p:cNvPr id="2" name="圓角矩形 1">
              <a:extLst>
                <a:ext uri="{FF2B5EF4-FFF2-40B4-BE49-F238E27FC236}">
                  <a16:creationId xmlns:a16="http://schemas.microsoft.com/office/drawing/2014/main" id="{0B563EC0-A77F-A04C-BC99-868C8A8C3550}"/>
                </a:ext>
              </a:extLst>
            </p:cNvPr>
            <p:cNvSpPr/>
            <p:nvPr/>
          </p:nvSpPr>
          <p:spPr>
            <a:xfrm>
              <a:off x="213756" y="225631"/>
              <a:ext cx="11720945" cy="646017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C073B0B4-6CF4-564A-8F15-938289F4EE5B}"/>
                </a:ext>
              </a:extLst>
            </p:cNvPr>
            <p:cNvSpPr txBox="1"/>
            <p:nvPr/>
          </p:nvSpPr>
          <p:spPr>
            <a:xfrm>
              <a:off x="461887" y="2641288"/>
              <a:ext cx="1888178" cy="542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dirty="0">
                  <a:latin typeface="AR PChiauHei Extra B5" pitchFamily="82" charset="-120"/>
                  <a:ea typeface="AR PChiauHei Extra B5" pitchFamily="82" charset="-120"/>
                </a:rPr>
                <a:t>得分紀錄</a:t>
              </a: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E362C686-AAD8-D846-8228-6C58C3AEF533}"/>
                </a:ext>
              </a:extLst>
            </p:cNvPr>
            <p:cNvSpPr txBox="1"/>
            <p:nvPr/>
          </p:nvSpPr>
          <p:spPr>
            <a:xfrm>
              <a:off x="461887" y="4685910"/>
              <a:ext cx="1888178" cy="542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dirty="0">
                  <a:latin typeface="AR PChiauHei Extra B5" pitchFamily="82" charset="-120"/>
                  <a:ea typeface="AR PChiauHei Extra B5" pitchFamily="82" charset="-120"/>
                </a:rPr>
                <a:t>其他考驗</a:t>
              </a:r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B612E565-378A-334E-9ECF-C5EDEA8E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625" b="91125" l="2000" r="91000">
                          <a14:foregroundMark x1="28625" y1="7875" x2="50875" y2="8000"/>
                          <a14:foregroundMark x1="50875" y1="8000" x2="73750" y2="7875"/>
                          <a14:foregroundMark x1="73750" y1="7875" x2="86500" y2="8000"/>
                          <a14:foregroundMark x1="86500" y1="8000" x2="91000" y2="83250"/>
                          <a14:foregroundMark x1="91000" y1="83250" x2="66625" y2="91125"/>
                          <a14:foregroundMark x1="66625" y1="91125" x2="5087" y2="85054"/>
                          <a14:foregroundMark x1="61875" y1="17250" x2="14750" y2="74250"/>
                          <a14:foregroundMark x1="13750" y1="7625" x2="52375" y2="7250"/>
                          <a14:foregroundMark x1="52375" y1="7250" x2="84000" y2="8500"/>
                          <a14:foregroundMark x1="84000" y1="8500" x2="91000" y2="7625"/>
                          <a14:backgroundMark x1="2250" y1="83875" x2="2250" y2="91375"/>
                          <a14:backgroundMark x1="2250" y1="83625" x2="4125" y2="85750"/>
                          <a14:backgroundMark x1="4125" y1="83625" x2="4500" y2="83625"/>
                          <a14:backgroundMark x1="2625" y1="86000" x2="4750" y2="8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70641" y="344703"/>
              <a:ext cx="1599283" cy="1599283"/>
            </a:xfrm>
            <a:prstGeom prst="rect">
              <a:avLst/>
            </a:prstGeom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82210767-C662-1C45-8DC7-36D9AC01F1C9}"/>
                </a:ext>
              </a:extLst>
            </p:cNvPr>
            <p:cNvSpPr txBox="1"/>
            <p:nvPr/>
          </p:nvSpPr>
          <p:spPr>
            <a:xfrm>
              <a:off x="1126565" y="499684"/>
              <a:ext cx="5687433" cy="1129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400" dirty="0">
                  <a:latin typeface="AR PChiauHei Extra B5" pitchFamily="82" charset="-120"/>
                  <a:ea typeface="AR PChiauHei Extra B5" pitchFamily="82" charset="-120"/>
                </a:rPr>
                <a:t>中華民國</a:t>
              </a:r>
              <a:endParaRPr kumimoji="1" lang="en-US" altLang="zh-CN" sz="2400" dirty="0">
                <a:latin typeface="AR PChiauHei Extra B5" pitchFamily="82" charset="-120"/>
                <a:ea typeface="AR PChiauHei Extra B5" pitchFamily="82" charset="-120"/>
              </a:endParaRPr>
            </a:p>
            <a:p>
              <a:pPr algn="ctr"/>
              <a:r>
                <a:rPr kumimoji="1" lang="zh-TW" altLang="en-US" sz="2000" dirty="0">
                  <a:latin typeface="AR PChiauHei Extra B5" pitchFamily="82" charset="-120"/>
                  <a:ea typeface="AR PChiauHei Extra B5" pitchFamily="82" charset="-120"/>
                </a:rPr>
                <a:t>交通部製發汽車駕駛執照</a:t>
              </a:r>
            </a:p>
          </p:txBody>
        </p: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69B47F22-C6B1-6540-8DC0-E23639C43F3B}"/>
                </a:ext>
              </a:extLst>
            </p:cNvPr>
            <p:cNvCxnSpPr>
              <a:cxnSpLocks/>
            </p:cNvCxnSpPr>
            <p:nvPr/>
          </p:nvCxnSpPr>
          <p:spPr>
            <a:xfrm>
              <a:off x="213756" y="1974066"/>
              <a:ext cx="737457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DBAEA26B-1DAC-9540-8EAB-5EA22639C160}"/>
                </a:ext>
              </a:extLst>
            </p:cNvPr>
            <p:cNvCxnSpPr>
              <a:cxnSpLocks/>
            </p:cNvCxnSpPr>
            <p:nvPr/>
          </p:nvCxnSpPr>
          <p:spPr>
            <a:xfrm>
              <a:off x="7588332" y="247241"/>
              <a:ext cx="0" cy="64385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CBCB7970-B606-504B-A55E-C8929F1C1231}"/>
                </a:ext>
              </a:extLst>
            </p:cNvPr>
            <p:cNvCxnSpPr>
              <a:cxnSpLocks/>
            </p:cNvCxnSpPr>
            <p:nvPr/>
          </p:nvCxnSpPr>
          <p:spPr>
            <a:xfrm>
              <a:off x="7588332" y="4266795"/>
              <a:ext cx="434636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9BA0FA61-AAC0-EC41-84D3-533C183EBC44}"/>
                </a:ext>
              </a:extLst>
            </p:cNvPr>
            <p:cNvCxnSpPr>
              <a:cxnSpLocks/>
            </p:cNvCxnSpPr>
            <p:nvPr/>
          </p:nvCxnSpPr>
          <p:spPr>
            <a:xfrm>
              <a:off x="213756" y="4266795"/>
              <a:ext cx="737457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1440EA14-7BCF-044D-9E02-BDC5E6E0E515}"/>
                </a:ext>
              </a:extLst>
            </p:cNvPr>
            <p:cNvCxnSpPr>
              <a:cxnSpLocks/>
            </p:cNvCxnSpPr>
            <p:nvPr/>
          </p:nvCxnSpPr>
          <p:spPr>
            <a:xfrm>
              <a:off x="231571" y="5844234"/>
              <a:ext cx="737457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8BFF8063-321B-3143-9980-C1655EA74ECF}"/>
                </a:ext>
              </a:extLst>
            </p:cNvPr>
            <p:cNvCxnSpPr>
              <a:cxnSpLocks/>
            </p:cNvCxnSpPr>
            <p:nvPr/>
          </p:nvCxnSpPr>
          <p:spPr>
            <a:xfrm>
              <a:off x="2444337" y="1974066"/>
              <a:ext cx="0" cy="47117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D1FEB836-9EBE-964B-966E-261624E75A3F}"/>
                </a:ext>
              </a:extLst>
            </p:cNvPr>
            <p:cNvSpPr txBox="1"/>
            <p:nvPr/>
          </p:nvSpPr>
          <p:spPr>
            <a:xfrm>
              <a:off x="541435" y="6005275"/>
              <a:ext cx="1888178" cy="497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600" dirty="0">
                  <a:latin typeface="AR PChiauHei Extra B5" pitchFamily="82" charset="-120"/>
                  <a:ea typeface="AR PChiauHei Extra B5" pitchFamily="82" charset="-120"/>
                </a:rPr>
                <a:t>發照日期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5137783D-18D0-B74E-9745-81C079C7BF04}"/>
                </a:ext>
              </a:extLst>
            </p:cNvPr>
            <p:cNvSpPr txBox="1"/>
            <p:nvPr/>
          </p:nvSpPr>
          <p:spPr>
            <a:xfrm>
              <a:off x="8607347" y="5010953"/>
              <a:ext cx="2308337" cy="768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2800" dirty="0">
                  <a:latin typeface="AR PChiauHei Extra B5" pitchFamily="82" charset="-120"/>
                  <a:ea typeface="AR PChiauHei Extra B5" pitchFamily="82" charset="-120"/>
                </a:rPr>
                <a:t>第</a:t>
              </a:r>
              <a:r>
                <a:rPr kumimoji="1" lang="en-US" altLang="zh-TW" sz="2800" dirty="0">
                  <a:latin typeface="AR PChiauHei Extra B5" pitchFamily="82" charset="-120"/>
                  <a:ea typeface="AR PChiauHei Extra B5" pitchFamily="82" charset="-120"/>
                </a:rPr>
                <a:t>X</a:t>
              </a:r>
              <a:r>
                <a:rPr kumimoji="1" lang="zh-TW" altLang="en-US" sz="2800" dirty="0">
                  <a:latin typeface="AR PChiauHei Extra B5" pitchFamily="82" charset="-120"/>
                  <a:ea typeface="AR PChiauHei Extra B5" pitchFamily="82" charset="-120"/>
                </a:rPr>
                <a:t>組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46DFD878-71EA-8343-83A7-6D78CE8DE31F}"/>
                </a:ext>
              </a:extLst>
            </p:cNvPr>
            <p:cNvSpPr/>
            <p:nvPr/>
          </p:nvSpPr>
          <p:spPr>
            <a:xfrm>
              <a:off x="8170223" y="534491"/>
              <a:ext cx="3150843" cy="3454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93BE4C5B-51C9-BE4B-A5A7-4A3255494CE3}"/>
                </a:ext>
              </a:extLst>
            </p:cNvPr>
            <p:cNvSpPr txBox="1"/>
            <p:nvPr/>
          </p:nvSpPr>
          <p:spPr>
            <a:xfrm>
              <a:off x="7864604" y="5860514"/>
              <a:ext cx="3114857" cy="514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000" dirty="0">
                  <a:latin typeface="AR PChiauHei Extra B5" pitchFamily="82" charset="-120"/>
                  <a:ea typeface="AR PChiauHei Extra B5" pitchFamily="82" charset="-120"/>
                </a:rPr>
                <a:t>極速領域</a:t>
              </a:r>
              <a:r>
                <a:rPr kumimoji="1" lang="zh-TW" altLang="en-US" sz="2000" dirty="0">
                  <a:latin typeface="AR PChiauHei Extra B5" pitchFamily="82" charset="-120"/>
                  <a:ea typeface="AR PChiauHei Extra B5" pitchFamily="82" charset="-120"/>
                </a:rPr>
                <a:t> 酒駕領獄</a:t>
              </a: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C0646288-492A-3C45-B6ED-8FD274CCAEE4}"/>
                </a:ext>
              </a:extLst>
            </p:cNvPr>
            <p:cNvSpPr txBox="1"/>
            <p:nvPr/>
          </p:nvSpPr>
          <p:spPr>
            <a:xfrm>
              <a:off x="2538610" y="5961391"/>
              <a:ext cx="3175825" cy="677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dirty="0">
                  <a:latin typeface="AR PChiauHei Extra B5" pitchFamily="82" charset="-120"/>
                  <a:ea typeface="AR PChiauHei Extra B5" pitchFamily="82" charset="-120"/>
                </a:rPr>
                <a:t>108.09.27</a:t>
              </a:r>
              <a:endParaRPr kumimoji="1" lang="zh-TW" altLang="en-US" sz="1600" dirty="0">
                <a:latin typeface="AR PChiauHei Extra B5" pitchFamily="82" charset="-120"/>
                <a:ea typeface="AR PChiauHei Extra B5" pitchFamily="82" charset="-120"/>
              </a:endParaRPr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26903D4B-BCDC-F946-A836-F8F0F469B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0091" y="2124458"/>
            <a:ext cx="1897657" cy="1897657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4E45ADE-BB39-3542-BE30-B0F4876FC857}"/>
              </a:ext>
            </a:extLst>
          </p:cNvPr>
          <p:cNvSpPr/>
          <p:nvPr/>
        </p:nvSpPr>
        <p:spPr>
          <a:xfrm>
            <a:off x="1" y="0"/>
            <a:ext cx="4728958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2" name="圓角矩形 21">
            <a:extLst>
              <a:ext uri="{FF2B5EF4-FFF2-40B4-BE49-F238E27FC236}">
                <a16:creationId xmlns:a16="http://schemas.microsoft.com/office/drawing/2014/main" id="{8C8880FD-687E-A54B-9732-505B3F640700}"/>
              </a:ext>
            </a:extLst>
          </p:cNvPr>
          <p:cNvSpPr/>
          <p:nvPr/>
        </p:nvSpPr>
        <p:spPr>
          <a:xfrm>
            <a:off x="144677" y="253114"/>
            <a:ext cx="4390747" cy="1048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zh-CN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加分規則</a:t>
            </a:r>
            <a:endParaRPr kumimoji="1" lang="zh-TW" altLang="en-US" sz="4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981184F7-E904-F74C-91E1-EEBAD233EAB7}"/>
              </a:ext>
            </a:extLst>
          </p:cNvPr>
          <p:cNvSpPr txBox="1">
            <a:spLocks/>
          </p:cNvSpPr>
          <p:nvPr/>
        </p:nvSpPr>
        <p:spPr>
          <a:xfrm>
            <a:off x="144677" y="1662095"/>
            <a:ext cx="4455602" cy="48353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第一條：</a:t>
            </a:r>
            <a:endParaRPr lang="en-US" altLang="zh-TW" sz="35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20000"/>
              </a:lnSpc>
              <a:buFont typeface="Arial"/>
              <a:buNone/>
            </a:pP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   積極回答，回答正確可獲得</a:t>
            </a:r>
            <a:r>
              <a:rPr lang="zh-TW" altLang="en-US" sz="3500" dirty="0">
                <a:highlight>
                  <a:srgbClr val="FFFF00"/>
                </a:highlight>
                <a:latin typeface="微軟正黑體" pitchFamily="34" charset="-120"/>
                <a:ea typeface="微軟正黑體" pitchFamily="34" charset="-120"/>
              </a:rPr>
              <a:t>得分</a:t>
            </a:r>
            <a:endParaRPr lang="en-US" altLang="zh-TW" sz="3500" dirty="0">
              <a:highlight>
                <a:srgbClr val="FFFF00"/>
              </a:highlight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第二條：</a:t>
            </a:r>
            <a:endParaRPr lang="en-US" altLang="zh-TW" sz="35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通過考驗可獲得</a:t>
            </a:r>
            <a:r>
              <a:rPr lang="zh-TW" altLang="en-US" sz="3500" dirty="0">
                <a:highlight>
                  <a:srgbClr val="FFFF00"/>
                </a:highlight>
                <a:latin typeface="微軟正黑體" pitchFamily="34" charset="-120"/>
                <a:ea typeface="微軟正黑體" pitchFamily="34" charset="-120"/>
              </a:rPr>
              <a:t>徽章</a:t>
            </a:r>
          </a:p>
        </p:txBody>
      </p:sp>
    </p:spTree>
    <p:extLst>
      <p:ext uri="{BB962C8B-B14F-4D97-AF65-F5344CB8AC3E}">
        <p14:creationId xmlns:p14="http://schemas.microsoft.com/office/powerpoint/2010/main" val="248604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78134" y="250359"/>
            <a:ext cx="63892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dirty="0">
                <a:solidFill>
                  <a:schemeClr val="bg1"/>
                </a:solidFill>
              </a:rPr>
              <a:t>https://</a:t>
            </a:r>
            <a:r>
              <a:rPr kumimoji="1" lang="en-US" altLang="zh-TW" sz="3200" dirty="0" err="1">
                <a:solidFill>
                  <a:schemeClr val="bg1"/>
                </a:solidFill>
              </a:rPr>
              <a:t>law.moj.gov.tw</a:t>
            </a:r>
            <a:endParaRPr kumimoji="1" lang="zh-TW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3A1FF2D-048D-5E46-B1AE-BF6FE600E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38" y="1008130"/>
            <a:ext cx="10651524" cy="57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46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1682739" y="2672422"/>
            <a:ext cx="6481822" cy="3810183"/>
            <a:chOff x="158739" y="2672421"/>
            <a:chExt cx="6481822" cy="3810183"/>
          </a:xfrm>
        </p:grpSpPr>
        <p:sp>
          <p:nvSpPr>
            <p:cNvPr id="4" name="矩形圖說文字 3"/>
            <p:cNvSpPr/>
            <p:nvPr/>
          </p:nvSpPr>
          <p:spPr>
            <a:xfrm>
              <a:off x="158739" y="2672421"/>
              <a:ext cx="6481822" cy="3810183"/>
            </a:xfrm>
            <a:prstGeom prst="wedgeRectCallout">
              <a:avLst>
                <a:gd name="adj1" fmla="val -41077"/>
                <a:gd name="adj2" fmla="val -6824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606017" y="2967335"/>
              <a:ext cx="5528266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sz="4000" dirty="0">
                  <a:latin typeface="微軟正黑體"/>
                  <a:ea typeface="微軟正黑體"/>
                  <a:cs typeface="微軟正黑體"/>
                </a:rPr>
                <a:t>連結提供</a:t>
              </a:r>
              <a:r>
                <a:rPr lang="zh-TW" altLang="zh-TW" sz="4000" b="1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最近</a:t>
              </a:r>
              <a:r>
                <a:rPr lang="zh-TW" altLang="en-US" sz="4000" b="1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（一年內）</a:t>
              </a:r>
              <a:r>
                <a:rPr lang="zh-TW" altLang="zh-TW" sz="4000" dirty="0">
                  <a:latin typeface="微軟正黑體"/>
                  <a:ea typeface="微軟正黑體"/>
                  <a:cs typeface="微軟正黑體"/>
                </a:rPr>
                <a:t>的最新訊息。中央、地方法規命令、行政規則、草案及大法官解釋的公告及消息。</a:t>
              </a: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BB2926B8-4AE0-1846-9190-42C74153C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3" y="163593"/>
            <a:ext cx="11257005" cy="1678847"/>
          </a:xfrm>
          <a:prstGeom prst="rect">
            <a:avLst/>
          </a:prstGeom>
        </p:spPr>
      </p:pic>
      <p:sp>
        <p:nvSpPr>
          <p:cNvPr id="3" name="框架 2"/>
          <p:cNvSpPr/>
          <p:nvPr/>
        </p:nvSpPr>
        <p:spPr>
          <a:xfrm>
            <a:off x="1524001" y="1428821"/>
            <a:ext cx="1349277" cy="489503"/>
          </a:xfrm>
          <a:prstGeom prst="frame">
            <a:avLst/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A6430B4-E3E4-8D4C-8548-7D4884D22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39" b="90000" l="10000" r="95500">
                        <a14:foregroundMark x1="44500" y1="8710" x2="54000" y2="5161"/>
                        <a14:foregroundMark x1="54000" y1="5161" x2="57250" y2="6129"/>
                        <a14:foregroundMark x1="57000" y1="22581" x2="67750" y2="37742"/>
                        <a14:foregroundMark x1="88000" y1="70968" x2="95500" y2="71290"/>
                        <a14:foregroundMark x1="61000" y1="62903" x2="65500" y2="61935"/>
                        <a14:foregroundMark x1="24250" y1="81935" x2="37500" y2="82258"/>
                      </a14:backgroundRemoval>
                    </a14:imgEffect>
                  </a14:imgLayer>
                </a14:imgProps>
              </a:ext>
            </a:extLst>
          </a:blip>
          <a:srcRect l="22338"/>
          <a:stretch/>
        </p:blipFill>
        <p:spPr>
          <a:xfrm flipH="1">
            <a:off x="7658283" y="2757407"/>
            <a:ext cx="3945247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6DB235D-0B96-A844-8697-A98E692DE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65" y="301706"/>
            <a:ext cx="11009870" cy="6025862"/>
          </a:xfrm>
          <a:prstGeom prst="rect">
            <a:avLst/>
          </a:prstGeom>
        </p:spPr>
      </p:pic>
      <p:sp>
        <p:nvSpPr>
          <p:cNvPr id="5" name="框架 4"/>
          <p:cNvSpPr/>
          <p:nvPr/>
        </p:nvSpPr>
        <p:spPr>
          <a:xfrm>
            <a:off x="5218342" y="530432"/>
            <a:ext cx="5359042" cy="405299"/>
          </a:xfrm>
          <a:prstGeom prst="frame">
            <a:avLst/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6" name="框架 5"/>
          <p:cNvSpPr/>
          <p:nvPr/>
        </p:nvSpPr>
        <p:spPr>
          <a:xfrm>
            <a:off x="3919331" y="3095250"/>
            <a:ext cx="743140" cy="526889"/>
          </a:xfrm>
          <a:prstGeom prst="frame">
            <a:avLst/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7" name="框架 6"/>
          <p:cNvSpPr/>
          <p:nvPr/>
        </p:nvSpPr>
        <p:spPr>
          <a:xfrm>
            <a:off x="4662471" y="3095250"/>
            <a:ext cx="743140" cy="526889"/>
          </a:xfrm>
          <a:prstGeom prst="frame">
            <a:avLst/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8" name="框架 7"/>
          <p:cNvSpPr/>
          <p:nvPr/>
        </p:nvSpPr>
        <p:spPr>
          <a:xfrm>
            <a:off x="432007" y="2615810"/>
            <a:ext cx="2793612" cy="3228935"/>
          </a:xfrm>
          <a:prstGeom prst="frame">
            <a:avLst>
              <a:gd name="adj1" fmla="val 4538"/>
            </a:avLst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4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>
            <a:extLst>
              <a:ext uri="{FF2B5EF4-FFF2-40B4-BE49-F238E27FC236}">
                <a16:creationId xmlns:a16="http://schemas.microsoft.com/office/drawing/2014/main" id="{46970F11-E7B4-AF47-B7EC-96C4C2A87E2A}"/>
              </a:ext>
            </a:extLst>
          </p:cNvPr>
          <p:cNvSpPr/>
          <p:nvPr/>
        </p:nvSpPr>
        <p:spPr>
          <a:xfrm>
            <a:off x="449705" y="365125"/>
            <a:ext cx="11287593" cy="5990705"/>
          </a:xfrm>
          <a:prstGeom prst="round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</p:spPr>
        <p:txBody>
          <a:bodyPr/>
          <a:lstStyle/>
          <a:p>
            <a:r>
              <a:rPr kumimoji="1" lang="zh-TW" altLang="en-US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法規資料庫</a:t>
            </a:r>
            <a:r>
              <a:rPr kumimoji="1" lang="en-US" altLang="zh-TW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-</a:t>
            </a:r>
            <a:r>
              <a:rPr kumimoji="1" lang="zh-TW" altLang="en-US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最新消息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/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Ｑ</a:t>
            </a:r>
            <a:r>
              <a:rPr lang="en-US" altLang="zh-TW" sz="4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.</a:t>
            </a:r>
            <a:r>
              <a:rPr lang="zh-TW" altLang="en-US" sz="4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請在搜尋欄輸入「酒精」，查看最新的訊息，是什麼時候公佈的？</a:t>
            </a:r>
          </a:p>
        </p:txBody>
      </p:sp>
    </p:spTree>
    <p:extLst>
      <p:ext uri="{BB962C8B-B14F-4D97-AF65-F5344CB8AC3E}">
        <p14:creationId xmlns:p14="http://schemas.microsoft.com/office/powerpoint/2010/main" val="1156422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682739" y="2672422"/>
            <a:ext cx="6481822" cy="988782"/>
            <a:chOff x="158739" y="2672422"/>
            <a:chExt cx="6481822" cy="988782"/>
          </a:xfrm>
        </p:grpSpPr>
        <p:sp>
          <p:nvSpPr>
            <p:cNvPr id="4" name="矩形圖說文字 3"/>
            <p:cNvSpPr/>
            <p:nvPr/>
          </p:nvSpPr>
          <p:spPr>
            <a:xfrm>
              <a:off x="158739" y="2672422"/>
              <a:ext cx="6481822" cy="988782"/>
            </a:xfrm>
            <a:prstGeom prst="wedgeRectCallout">
              <a:avLst>
                <a:gd name="adj1" fmla="val -22525"/>
                <a:gd name="adj2" fmla="val -11125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403341" y="2832235"/>
              <a:ext cx="59336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sz="4000" dirty="0">
                  <a:latin typeface="微軟正黑體"/>
                  <a:ea typeface="微軟正黑體"/>
                  <a:cs typeface="微軟正黑體"/>
                </a:rPr>
                <a:t>將法規依其</a:t>
              </a:r>
              <a:r>
                <a:rPr lang="zh-TW" altLang="zh-TW" sz="4000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所屬類目</a:t>
              </a:r>
              <a:r>
                <a:rPr lang="zh-TW" altLang="zh-TW" sz="4000" dirty="0">
                  <a:latin typeface="微軟正黑體"/>
                  <a:ea typeface="微軟正黑體"/>
                  <a:cs typeface="微軟正黑體"/>
                </a:rPr>
                <a:t>分類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212955" y="4120543"/>
            <a:ext cx="4951606" cy="2499345"/>
            <a:chOff x="1688955" y="4120542"/>
            <a:chExt cx="4951606" cy="2499345"/>
          </a:xfrm>
        </p:grpSpPr>
        <p:sp>
          <p:nvSpPr>
            <p:cNvPr id="7" name="圓角矩形 6"/>
            <p:cNvSpPr/>
            <p:nvPr/>
          </p:nvSpPr>
          <p:spPr>
            <a:xfrm>
              <a:off x="1688955" y="4120542"/>
              <a:ext cx="4951606" cy="2499345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764955" y="4328443"/>
              <a:ext cx="4734141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sz="2800" b="1" dirty="0">
                  <a:latin typeface="微軟正黑體"/>
                  <a:ea typeface="微軟正黑體"/>
                  <a:cs typeface="微軟正黑體"/>
                </a:rPr>
                <a:t>優點：</a:t>
              </a:r>
              <a:r>
                <a:rPr lang="zh-TW" altLang="zh-TW" sz="2800" dirty="0">
                  <a:latin typeface="微軟正黑體"/>
                  <a:ea typeface="微軟正黑體"/>
                  <a:cs typeface="微軟正黑體"/>
                </a:rPr>
                <a:t>法規分門別類，可以找到其他同類法規。 </a:t>
              </a:r>
              <a:br>
                <a:rPr lang="en-US" altLang="zh-TW" sz="2800" dirty="0">
                  <a:latin typeface="微軟正黑體"/>
                  <a:ea typeface="微軟正黑體"/>
                  <a:cs typeface="微軟正黑體"/>
                </a:rPr>
              </a:br>
              <a:endParaRPr lang="zh-TW" altLang="zh-TW" sz="2800" dirty="0">
                <a:latin typeface="微軟正黑體"/>
                <a:ea typeface="微軟正黑體"/>
                <a:cs typeface="微軟正黑體"/>
              </a:endParaRPr>
            </a:p>
            <a:p>
              <a:r>
                <a:rPr lang="zh-TW" altLang="zh-TW" sz="2800" b="1" dirty="0">
                  <a:latin typeface="微軟正黑體"/>
                  <a:ea typeface="微軟正黑體"/>
                  <a:cs typeface="微軟正黑體"/>
                </a:rPr>
                <a:t>缺點：</a:t>
              </a:r>
              <a:r>
                <a:rPr lang="zh-TW" altLang="zh-TW" sz="2800" dirty="0">
                  <a:latin typeface="微軟正黑體"/>
                  <a:ea typeface="微軟正黑體"/>
                  <a:cs typeface="微軟正黑體"/>
                </a:rPr>
                <a:t>若不知道該法規的類別，即無法使用此功能查詢。</a:t>
              </a:r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BD0A9860-FE97-5F46-9D4D-1898F2844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3" y="163593"/>
            <a:ext cx="11257005" cy="1678847"/>
          </a:xfrm>
          <a:prstGeom prst="rect">
            <a:avLst/>
          </a:prstGeom>
        </p:spPr>
      </p:pic>
      <p:sp>
        <p:nvSpPr>
          <p:cNvPr id="3" name="框架 2"/>
          <p:cNvSpPr/>
          <p:nvPr/>
        </p:nvSpPr>
        <p:spPr>
          <a:xfrm>
            <a:off x="2965934" y="1413478"/>
            <a:ext cx="1173626" cy="489503"/>
          </a:xfrm>
          <a:prstGeom prst="frame">
            <a:avLst/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B2823AB-5BD4-2649-B98D-22890FC2B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39" b="90000" l="10000" r="95500">
                        <a14:foregroundMark x1="44500" y1="8710" x2="54000" y2="5161"/>
                        <a14:foregroundMark x1="54000" y1="5161" x2="57250" y2="6129"/>
                        <a14:foregroundMark x1="57000" y1="22581" x2="67750" y2="37742"/>
                        <a14:foregroundMark x1="88000" y1="70968" x2="95500" y2="71290"/>
                        <a14:foregroundMark x1="61000" y1="62903" x2="65500" y2="61935"/>
                        <a14:foregroundMark x1="24250" y1="81935" x2="37500" y2="82258"/>
                      </a14:backgroundRemoval>
                    </a14:imgEffect>
                  </a14:imgLayer>
                </a14:imgProps>
              </a:ext>
            </a:extLst>
          </a:blip>
          <a:srcRect l="22338"/>
          <a:stretch/>
        </p:blipFill>
        <p:spPr>
          <a:xfrm flipH="1">
            <a:off x="7658283" y="2757407"/>
            <a:ext cx="3945247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2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4A585EE-2696-6646-8BF4-326C76BBB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14" y="359702"/>
            <a:ext cx="10628171" cy="6038112"/>
          </a:xfrm>
          <a:prstGeom prst="rect">
            <a:avLst/>
          </a:prstGeom>
        </p:spPr>
      </p:pic>
      <p:sp>
        <p:nvSpPr>
          <p:cNvPr id="4" name="框架 3"/>
          <p:cNvSpPr/>
          <p:nvPr/>
        </p:nvSpPr>
        <p:spPr>
          <a:xfrm>
            <a:off x="781914" y="2512856"/>
            <a:ext cx="2594234" cy="3084755"/>
          </a:xfrm>
          <a:prstGeom prst="frame">
            <a:avLst>
              <a:gd name="adj1" fmla="val 5729"/>
            </a:avLst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5" name="綵帶 (向上) 4"/>
          <p:cNvSpPr/>
          <p:nvPr/>
        </p:nvSpPr>
        <p:spPr>
          <a:xfrm>
            <a:off x="8058425" y="5447651"/>
            <a:ext cx="3094165" cy="1161858"/>
          </a:xfrm>
          <a:prstGeom prst="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4800" dirty="0">
                <a:latin typeface="微軟正黑體"/>
                <a:ea typeface="微軟正黑體"/>
                <a:cs typeface="微軟正黑體"/>
              </a:rPr>
              <a:t>五院</a:t>
            </a:r>
          </a:p>
        </p:txBody>
      </p:sp>
    </p:spTree>
    <p:extLst>
      <p:ext uri="{BB962C8B-B14F-4D97-AF65-F5344CB8AC3E}">
        <p14:creationId xmlns:p14="http://schemas.microsoft.com/office/powerpoint/2010/main" val="428480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>
            <a:extLst>
              <a:ext uri="{FF2B5EF4-FFF2-40B4-BE49-F238E27FC236}">
                <a16:creationId xmlns:a16="http://schemas.microsoft.com/office/drawing/2014/main" id="{FC6D37DA-BCA2-0940-826A-D9E80BD782C2}"/>
              </a:ext>
            </a:extLst>
          </p:cNvPr>
          <p:cNvSpPr/>
          <p:nvPr/>
        </p:nvSpPr>
        <p:spPr>
          <a:xfrm>
            <a:off x="449705" y="365125"/>
            <a:ext cx="11287593" cy="5990705"/>
          </a:xfrm>
          <a:prstGeom prst="round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法規資料庫</a:t>
            </a:r>
            <a:r>
              <a:rPr kumimoji="1" lang="en-US" altLang="zh-TW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-</a:t>
            </a:r>
            <a:r>
              <a:rPr kumimoji="1" lang="zh-TW" altLang="en-US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法規類別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Ｑ</a:t>
            </a:r>
            <a:r>
              <a:rPr lang="en-US" altLang="zh-TW" sz="4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.</a:t>
            </a:r>
            <a:r>
              <a:rPr lang="zh-TW" altLang="en-US" sz="4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請問國防部的相關法規應點選哪個機關連結查詢？</a:t>
            </a:r>
          </a:p>
        </p:txBody>
      </p:sp>
      <p:pic>
        <p:nvPicPr>
          <p:cNvPr id="7" name="圖片 6" descr="giphy-1-1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21" y="3589356"/>
            <a:ext cx="3874429" cy="29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02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1682739" y="2672423"/>
            <a:ext cx="6975405" cy="1664279"/>
            <a:chOff x="158738" y="2672422"/>
            <a:chExt cx="6975405" cy="1664279"/>
          </a:xfrm>
        </p:grpSpPr>
        <p:sp>
          <p:nvSpPr>
            <p:cNvPr id="4" name="矩形圖說文字 3"/>
            <p:cNvSpPr/>
            <p:nvPr/>
          </p:nvSpPr>
          <p:spPr>
            <a:xfrm>
              <a:off x="158738" y="2672422"/>
              <a:ext cx="6975405" cy="1664279"/>
            </a:xfrm>
            <a:prstGeom prst="wedgeRectCallout">
              <a:avLst>
                <a:gd name="adj1" fmla="val 6450"/>
                <a:gd name="adj2" fmla="val -7912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</a:t>
              </a:r>
              <a:endParaRPr kumimoji="1" lang="zh-TW" altLang="en-US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403341" y="2832235"/>
              <a:ext cx="643564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sz="4000" dirty="0">
                  <a:latin typeface="微軟正黑體"/>
                  <a:ea typeface="微軟正黑體"/>
                  <a:cs typeface="微軟正黑體"/>
                </a:rPr>
                <a:t>輸入關鍵字、字號或期間，查詢</a:t>
              </a:r>
              <a:r>
                <a:rPr lang="zh-TW" altLang="zh-TW" sz="4000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大法官解釋</a:t>
              </a:r>
              <a:r>
                <a:rPr lang="zh-TW" altLang="zh-TW" sz="4000" dirty="0">
                  <a:latin typeface="微軟正黑體"/>
                  <a:ea typeface="微軟正黑體"/>
                  <a:cs typeface="微軟正黑體"/>
                </a:rPr>
                <a:t>及</a:t>
              </a:r>
              <a:r>
                <a:rPr lang="zh-TW" altLang="zh-TW" sz="4000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司法判例</a:t>
              </a:r>
              <a:r>
                <a:rPr lang="zh-TW" altLang="zh-TW" sz="4000" dirty="0">
                  <a:latin typeface="微軟正黑體"/>
                  <a:ea typeface="微軟正黑體"/>
                  <a:cs typeface="微軟正黑體"/>
                </a:rPr>
                <a:t>。</a:t>
              </a:r>
            </a:p>
          </p:txBody>
        </p:sp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1C1BFD05-72DF-7841-92BB-AA211A185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9" b="90000" l="10000" r="95500">
                        <a14:foregroundMark x1="44500" y1="8710" x2="54000" y2="5161"/>
                        <a14:foregroundMark x1="54000" y1="5161" x2="57250" y2="6129"/>
                        <a14:foregroundMark x1="57000" y1="22581" x2="67750" y2="37742"/>
                        <a14:foregroundMark x1="88000" y1="70968" x2="95500" y2="71290"/>
                        <a14:foregroundMark x1="61000" y1="62903" x2="65500" y2="61935"/>
                        <a14:foregroundMark x1="24250" y1="81935" x2="37500" y2="82258"/>
                      </a14:backgroundRemoval>
                    </a14:imgEffect>
                  </a14:imgLayer>
                </a14:imgProps>
              </a:ext>
            </a:extLst>
          </a:blip>
          <a:srcRect l="22338"/>
          <a:stretch/>
        </p:blipFill>
        <p:spPr>
          <a:xfrm flipH="1">
            <a:off x="7658283" y="2757407"/>
            <a:ext cx="3945247" cy="3937000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1141235" y="4725907"/>
            <a:ext cx="7303156" cy="1850866"/>
            <a:chOff x="403341" y="4728492"/>
            <a:chExt cx="6435644" cy="1850866"/>
          </a:xfrm>
        </p:grpSpPr>
        <p:sp>
          <p:nvSpPr>
            <p:cNvPr id="12" name="雲朵形圖說文字 11"/>
            <p:cNvSpPr/>
            <p:nvPr/>
          </p:nvSpPr>
          <p:spPr>
            <a:xfrm>
              <a:off x="403341" y="4728492"/>
              <a:ext cx="6435644" cy="1850866"/>
            </a:xfrm>
            <a:prstGeom prst="cloudCallout">
              <a:avLst>
                <a:gd name="adj1" fmla="val 58528"/>
                <a:gd name="adj2" fmla="val -53538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080931" y="4975462"/>
              <a:ext cx="548572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zh-TW" sz="2800" b="1" dirty="0">
                  <a:solidFill>
                    <a:srgbClr val="EC6819"/>
                  </a:solidFill>
                  <a:latin typeface="微軟正黑體"/>
                  <a:ea typeface="微軟正黑體"/>
                  <a:cs typeface="微軟正黑體"/>
                </a:rPr>
                <a:t>大法官解釋：</a:t>
              </a:r>
              <a:r>
                <a:rPr lang="zh-TW" altLang="zh-TW" sz="2800" dirty="0">
                  <a:latin typeface="微軟正黑體"/>
                  <a:ea typeface="微軟正黑體"/>
                  <a:cs typeface="微軟正黑體"/>
                </a:rPr>
                <a:t>大法官針對有疑義</a:t>
              </a:r>
              <a:r>
                <a:rPr lang="en-US" altLang="zh-TW" sz="2800" dirty="0">
                  <a:latin typeface="微軟正黑體"/>
                  <a:ea typeface="微軟正黑體"/>
                  <a:cs typeface="微軟正黑體"/>
                </a:rPr>
                <a:t>    </a:t>
              </a:r>
              <a:br>
                <a:rPr lang="en-US" altLang="zh-TW" sz="2800" dirty="0">
                  <a:latin typeface="微軟正黑體"/>
                  <a:ea typeface="微軟正黑體"/>
                  <a:cs typeface="微軟正黑體"/>
                </a:rPr>
              </a:br>
              <a:r>
                <a:rPr lang="en-US" altLang="zh-TW" sz="2800" dirty="0">
                  <a:latin typeface="微軟正黑體"/>
                  <a:ea typeface="微軟正黑體"/>
                  <a:cs typeface="微軟正黑體"/>
                </a:rPr>
                <a:t>                        </a:t>
              </a:r>
              <a:r>
                <a:rPr lang="zh-TW" altLang="zh-TW" sz="2800" dirty="0">
                  <a:latin typeface="微軟正黑體"/>
                  <a:ea typeface="微軟正黑體"/>
                  <a:cs typeface="微軟正黑體"/>
                </a:rPr>
                <a:t>的法律所做的解釋</a:t>
              </a:r>
            </a:p>
            <a:p>
              <a:pPr lvl="0"/>
              <a:r>
                <a:rPr lang="zh-TW" altLang="zh-TW" sz="2800" b="1" dirty="0">
                  <a:solidFill>
                    <a:srgbClr val="EC6819"/>
                  </a:solidFill>
                  <a:latin typeface="微軟正黑體"/>
                  <a:ea typeface="微軟正黑體"/>
                  <a:cs typeface="微軟正黑體"/>
                </a:rPr>
                <a:t>司法判例：</a:t>
              </a:r>
              <a:r>
                <a:rPr lang="zh-TW" altLang="zh-TW" sz="2800" dirty="0">
                  <a:latin typeface="微軟正黑體"/>
                  <a:ea typeface="微軟正黑體"/>
                  <a:cs typeface="微軟正黑體"/>
                </a:rPr>
                <a:t>以前相關案件的判決</a:t>
              </a: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3F633F62-3104-AF4E-8CCA-B0C51961E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53" y="163593"/>
            <a:ext cx="11257005" cy="1678847"/>
          </a:xfrm>
          <a:prstGeom prst="rect">
            <a:avLst/>
          </a:prstGeom>
        </p:spPr>
      </p:pic>
      <p:sp>
        <p:nvSpPr>
          <p:cNvPr id="3" name="框架 2"/>
          <p:cNvSpPr/>
          <p:nvPr/>
        </p:nvSpPr>
        <p:spPr>
          <a:xfrm>
            <a:off x="4198880" y="1402365"/>
            <a:ext cx="1173626" cy="489503"/>
          </a:xfrm>
          <a:prstGeom prst="frame">
            <a:avLst/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8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>
            <a:extLst>
              <a:ext uri="{FF2B5EF4-FFF2-40B4-BE49-F238E27FC236}">
                <a16:creationId xmlns:a16="http://schemas.microsoft.com/office/drawing/2014/main" id="{404D197F-5459-9A48-BE94-E3F4FB18944C}"/>
              </a:ext>
            </a:extLst>
          </p:cNvPr>
          <p:cNvSpPr/>
          <p:nvPr/>
        </p:nvSpPr>
        <p:spPr>
          <a:xfrm>
            <a:off x="449705" y="365125"/>
            <a:ext cx="11287593" cy="5990705"/>
          </a:xfrm>
          <a:prstGeom prst="round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法規資料庫</a:t>
            </a:r>
            <a:r>
              <a:rPr kumimoji="1" lang="en-US" altLang="zh-TW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-</a:t>
            </a:r>
            <a:r>
              <a:rPr kumimoji="1" lang="zh-TW" altLang="en-US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司法判解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Ｑ</a:t>
            </a:r>
            <a:r>
              <a:rPr lang="en-US" altLang="zh-TW" sz="4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.</a:t>
            </a:r>
            <a:r>
              <a:rPr lang="zh-TW" altLang="zh-TW" sz="4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查詢</a:t>
            </a:r>
            <a:r>
              <a:rPr lang="zh-TW" altLang="zh-TW" sz="400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含有「</a:t>
            </a:r>
            <a:r>
              <a:rPr lang="zh-TW" altLang="en-US" sz="400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酒精</a:t>
            </a:r>
            <a:r>
              <a:rPr lang="zh-TW" altLang="zh-TW" sz="400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」</a:t>
            </a:r>
            <a:r>
              <a:rPr lang="zh-TW" altLang="zh-TW" sz="4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且</a:t>
            </a:r>
            <a:r>
              <a:rPr lang="zh-TW" altLang="zh-TW" sz="400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含「</a:t>
            </a:r>
            <a:r>
              <a:rPr lang="zh-TW" altLang="en-US" sz="400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處分</a:t>
            </a:r>
            <a:r>
              <a:rPr lang="zh-TW" altLang="zh-TW" sz="400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」</a:t>
            </a:r>
            <a:r>
              <a:rPr lang="zh-TW" altLang="zh-TW" sz="4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的大法官解釋有幾筆。 </a:t>
            </a:r>
            <a:endParaRPr lang="zh-TW" altLang="en-US" sz="4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" name="圖片 4" descr="p56YoKGclKWX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29" l="5500" r="90000">
                        <a14:foregroundMark x1="51500" y1="40291" x2="54250" y2="92718"/>
                        <a14:backgroundMark x1="59250" y1="14563" x2="71500" y2="18447"/>
                        <a14:backgroundMark x1="72750" y1="34951" x2="61000" y2="89320"/>
                        <a14:backgroundMark x1="49750" y1="21845" x2="34250" y2="83010"/>
                        <a14:backgroundMark x1="43250" y1="1942" x2="43250" y2="1942"/>
                        <a14:backgroundMark x1="43250" y1="40777" x2="43250" y2="40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47" y="3377494"/>
            <a:ext cx="6417069" cy="330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32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1682739" y="2672423"/>
            <a:ext cx="6975405" cy="1664279"/>
            <a:chOff x="158738" y="2672422"/>
            <a:chExt cx="6975405" cy="1664279"/>
          </a:xfrm>
        </p:grpSpPr>
        <p:sp>
          <p:nvSpPr>
            <p:cNvPr id="4" name="矩形圖說文字 3"/>
            <p:cNvSpPr/>
            <p:nvPr/>
          </p:nvSpPr>
          <p:spPr>
            <a:xfrm>
              <a:off x="158738" y="2672422"/>
              <a:ext cx="6975405" cy="1664279"/>
            </a:xfrm>
            <a:prstGeom prst="wedgeRectCallout">
              <a:avLst>
                <a:gd name="adj1" fmla="val 23883"/>
                <a:gd name="adj2" fmla="val -9049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</a:t>
              </a:r>
              <a:endParaRPr kumimoji="1" lang="zh-TW" altLang="en-US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403341" y="2832235"/>
              <a:ext cx="643564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sz="4000" dirty="0">
                  <a:latin typeface="微軟正黑體"/>
                  <a:ea typeface="微軟正黑體"/>
                  <a:cs typeface="微軟正黑體"/>
                </a:rPr>
                <a:t>輸入</a:t>
              </a:r>
              <a:r>
                <a:rPr lang="zh-TW" altLang="zh-TW" sz="4000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關鍵字</a:t>
              </a:r>
              <a:r>
                <a:rPr lang="zh-TW" altLang="zh-TW" sz="4000" dirty="0">
                  <a:latin typeface="微軟正黑體"/>
                  <a:ea typeface="微軟正黑體"/>
                  <a:cs typeface="微軟正黑體"/>
                </a:rPr>
                <a:t>，即可查詢我國與其他國家所簽署的條約。</a:t>
              </a: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A453D56D-9228-BB44-9BFE-A73209D50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3" y="157093"/>
            <a:ext cx="11257005" cy="1678847"/>
          </a:xfrm>
          <a:prstGeom prst="rect">
            <a:avLst/>
          </a:prstGeom>
        </p:spPr>
      </p:pic>
      <p:sp>
        <p:nvSpPr>
          <p:cNvPr id="3" name="框架 2"/>
          <p:cNvSpPr/>
          <p:nvPr/>
        </p:nvSpPr>
        <p:spPr>
          <a:xfrm>
            <a:off x="5509187" y="1436950"/>
            <a:ext cx="1173626" cy="489503"/>
          </a:xfrm>
          <a:prstGeom prst="frame">
            <a:avLst/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F759FDC-5369-1A47-AADE-488D69C6D0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39" b="90000" l="10000" r="95500">
                        <a14:foregroundMark x1="44500" y1="8710" x2="54000" y2="5161"/>
                        <a14:foregroundMark x1="54000" y1="5161" x2="57250" y2="6129"/>
                        <a14:foregroundMark x1="57000" y1="22581" x2="67750" y2="37742"/>
                        <a14:foregroundMark x1="88000" y1="70968" x2="95500" y2="71290"/>
                        <a14:foregroundMark x1="61000" y1="62903" x2="65500" y2="61935"/>
                        <a14:foregroundMark x1="24250" y1="81935" x2="37500" y2="82258"/>
                      </a14:backgroundRemoval>
                    </a14:imgEffect>
                  </a14:imgLayer>
                </a14:imgProps>
              </a:ext>
            </a:extLst>
          </a:blip>
          <a:srcRect l="22338"/>
          <a:stretch/>
        </p:blipFill>
        <p:spPr>
          <a:xfrm flipH="1">
            <a:off x="7658283" y="2757407"/>
            <a:ext cx="3945247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7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981184F7-E904-F74C-91E1-EEBAD233EAB7}"/>
              </a:ext>
            </a:extLst>
          </p:cNvPr>
          <p:cNvSpPr txBox="1">
            <a:spLocks/>
          </p:cNvSpPr>
          <p:nvPr/>
        </p:nvSpPr>
        <p:spPr>
          <a:xfrm>
            <a:off x="89813" y="1662095"/>
            <a:ext cx="4455602" cy="48353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第一條：</a:t>
            </a:r>
            <a:endParaRPr lang="en-US" altLang="zh-TW" sz="35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20000"/>
              </a:lnSpc>
              <a:buFont typeface="Arial"/>
              <a:buNone/>
            </a:pP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   積極回答，回答正確可獲得</a:t>
            </a:r>
            <a:r>
              <a:rPr lang="zh-TW" altLang="en-US" sz="3500" dirty="0">
                <a:highlight>
                  <a:srgbClr val="FFFF00"/>
                </a:highlight>
                <a:latin typeface="微軟正黑體" pitchFamily="34" charset="-120"/>
                <a:ea typeface="微軟正黑體" pitchFamily="34" charset="-120"/>
              </a:rPr>
              <a:t>得分</a:t>
            </a:r>
            <a:endParaRPr lang="en-US" altLang="zh-TW" sz="3500" dirty="0">
              <a:highlight>
                <a:srgbClr val="FFFF00"/>
              </a:highlight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第二條：</a:t>
            </a:r>
            <a:endParaRPr lang="en-US" altLang="zh-TW" sz="35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3500" dirty="0">
                <a:latin typeface="微軟正黑體" pitchFamily="34" charset="-120"/>
                <a:ea typeface="微軟正黑體" pitchFamily="34" charset="-120"/>
              </a:rPr>
              <a:t>通過考驗可獲得</a:t>
            </a:r>
            <a:r>
              <a:rPr lang="zh-TW" altLang="en-US" sz="3500" dirty="0">
                <a:highlight>
                  <a:srgbClr val="FFFF00"/>
                </a:highlight>
                <a:latin typeface="微軟正黑體" pitchFamily="34" charset="-120"/>
                <a:ea typeface="微軟正黑體" pitchFamily="34" charset="-120"/>
              </a:rPr>
              <a:t>徽章</a:t>
            </a:r>
          </a:p>
        </p:txBody>
      </p:sp>
      <p:sp>
        <p:nvSpPr>
          <p:cNvPr id="25" name="圓角矩形 24">
            <a:extLst>
              <a:ext uri="{FF2B5EF4-FFF2-40B4-BE49-F238E27FC236}">
                <a16:creationId xmlns:a16="http://schemas.microsoft.com/office/drawing/2014/main" id="{664CD9BA-19B3-9C4D-95D4-877B284B0AB3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ㄨㄟ</a:t>
            </a:r>
          </a:p>
        </p:txBody>
      </p:sp>
      <p:sp>
        <p:nvSpPr>
          <p:cNvPr id="22" name="圓角矩形 21">
            <a:extLst>
              <a:ext uri="{FF2B5EF4-FFF2-40B4-BE49-F238E27FC236}">
                <a16:creationId xmlns:a16="http://schemas.microsoft.com/office/drawing/2014/main" id="{8C8880FD-687E-A54B-9732-505B3F640700}"/>
              </a:ext>
            </a:extLst>
          </p:cNvPr>
          <p:cNvSpPr/>
          <p:nvPr/>
        </p:nvSpPr>
        <p:spPr>
          <a:xfrm>
            <a:off x="857909" y="466127"/>
            <a:ext cx="4390747" cy="1048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徽章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816B8AEE-48D2-0149-B385-895AADA1B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069" y="1620037"/>
            <a:ext cx="1787365" cy="178736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91BAB6E3-499D-7748-9FE0-9DC062549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071" y="3632180"/>
            <a:ext cx="2153085" cy="2153085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270B1DC-78FC-4446-A0A1-009855F01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835" y="4033589"/>
            <a:ext cx="1787366" cy="1787366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6972C19B-4840-7F41-A790-B38BCA510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8999" y="4033590"/>
            <a:ext cx="1787365" cy="1787365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94E8F041-28EB-CE46-B319-24C563C636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930" y="1620037"/>
            <a:ext cx="1787365" cy="1787365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04D50054-A3A6-0943-B6F4-51249703E4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641" b="77131" l="61031" r="78515">
                        <a14:backgroundMark x1="64063" y1="72500" x2="73984" y2="72500"/>
                      </a14:backgroundRemoval>
                    </a14:imgEffect>
                  </a14:imgLayer>
                </a14:imgProps>
              </a:ext>
            </a:extLst>
          </a:blip>
          <a:srcRect l="58846" t="41705" r="19300" b="18933"/>
          <a:stretch/>
        </p:blipFill>
        <p:spPr>
          <a:xfrm>
            <a:off x="4800475" y="1298448"/>
            <a:ext cx="2664414" cy="269945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ECC5A7A-57F2-AA44-922A-E388F6311990}"/>
              </a:ext>
            </a:extLst>
          </p:cNvPr>
          <p:cNvSpPr txBox="1"/>
          <p:nvPr/>
        </p:nvSpPr>
        <p:spPr>
          <a:xfrm>
            <a:off x="4851845" y="3407402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法律燃料工具包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D53058D-CFD9-BE4B-A7A3-F9924CC2DAAE}"/>
              </a:ext>
            </a:extLst>
          </p:cNvPr>
          <p:cNvSpPr txBox="1"/>
          <p:nvPr/>
        </p:nvSpPr>
        <p:spPr>
          <a:xfrm>
            <a:off x="8598430" y="337057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極速領域障礙賽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FF7D5E1-A8FC-4749-840F-33B72CEA4C13}"/>
              </a:ext>
            </a:extLst>
          </p:cNvPr>
          <p:cNvSpPr txBox="1"/>
          <p:nvPr/>
        </p:nvSpPr>
        <p:spPr>
          <a:xfrm>
            <a:off x="1064923" y="5618113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極速領域速度賽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AC1F333-EBE2-5448-815A-0726C1CD4917}"/>
              </a:ext>
            </a:extLst>
          </p:cNvPr>
          <p:cNvSpPr txBox="1"/>
          <p:nvPr/>
        </p:nvSpPr>
        <p:spPr>
          <a:xfrm>
            <a:off x="1357597" y="3370611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酒駕大哉問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E5C3460-C314-E243-8FF6-C1BCD4213A19}"/>
              </a:ext>
            </a:extLst>
          </p:cNvPr>
          <p:cNvSpPr txBox="1"/>
          <p:nvPr/>
        </p:nvSpPr>
        <p:spPr>
          <a:xfrm>
            <a:off x="4746911" y="559503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國際反酒駕賽事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D0F92C9-01D8-FA44-96D9-D562D0612C8E}"/>
              </a:ext>
            </a:extLst>
          </p:cNvPr>
          <p:cNvSpPr txBox="1"/>
          <p:nvPr/>
        </p:nvSpPr>
        <p:spPr>
          <a:xfrm>
            <a:off x="9137038" y="562484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正式比賽</a:t>
            </a:r>
          </a:p>
        </p:txBody>
      </p:sp>
    </p:spTree>
    <p:extLst>
      <p:ext uri="{BB962C8B-B14F-4D97-AF65-F5344CB8AC3E}">
        <p14:creationId xmlns:p14="http://schemas.microsoft.com/office/powerpoint/2010/main" val="3107983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1682739" y="2672422"/>
            <a:ext cx="6975405" cy="2245208"/>
            <a:chOff x="158738" y="2672422"/>
            <a:chExt cx="6975405" cy="2245208"/>
          </a:xfrm>
        </p:grpSpPr>
        <p:sp>
          <p:nvSpPr>
            <p:cNvPr id="4" name="矩形圖說文字 3"/>
            <p:cNvSpPr/>
            <p:nvPr/>
          </p:nvSpPr>
          <p:spPr>
            <a:xfrm>
              <a:off x="158738" y="2672422"/>
              <a:ext cx="6975405" cy="2245208"/>
            </a:xfrm>
            <a:prstGeom prst="wedgeRectCallout">
              <a:avLst>
                <a:gd name="adj1" fmla="val 35892"/>
                <a:gd name="adj2" fmla="val -8049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</a:t>
              </a:r>
              <a:endParaRPr kumimoji="1" lang="zh-TW" altLang="en-US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403341" y="2832235"/>
              <a:ext cx="643564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sz="4000" dirty="0">
                  <a:latin typeface="微軟正黑體"/>
                  <a:ea typeface="微軟正黑體"/>
                  <a:cs typeface="微軟正黑體"/>
                </a:rPr>
                <a:t>提供依協議名稱或內容關鍵字查詢條約協定功能，大多和</a:t>
              </a:r>
              <a:r>
                <a:rPr lang="zh-TW" altLang="zh-TW" sz="4000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經濟貿易</a:t>
              </a:r>
              <a:r>
                <a:rPr lang="zh-TW" altLang="zh-TW" sz="4000" dirty="0">
                  <a:latin typeface="微軟正黑體"/>
                  <a:ea typeface="微軟正黑體"/>
                  <a:cs typeface="微軟正黑體"/>
                </a:rPr>
                <a:t>方面相關。 </a:t>
              </a: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AB819856-48AC-AC4C-987B-712F13F5C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3" y="163593"/>
            <a:ext cx="11257005" cy="1678847"/>
          </a:xfrm>
          <a:prstGeom prst="rect">
            <a:avLst/>
          </a:prstGeom>
        </p:spPr>
      </p:pic>
      <p:sp>
        <p:nvSpPr>
          <p:cNvPr id="3" name="框架 2"/>
          <p:cNvSpPr/>
          <p:nvPr/>
        </p:nvSpPr>
        <p:spPr>
          <a:xfrm>
            <a:off x="6791192" y="1426138"/>
            <a:ext cx="1173626" cy="489503"/>
          </a:xfrm>
          <a:prstGeom prst="frame">
            <a:avLst/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19DC271-80F0-6840-81D0-A52A12968C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39" b="90000" l="10000" r="95500">
                        <a14:foregroundMark x1="44500" y1="8710" x2="54000" y2="5161"/>
                        <a14:foregroundMark x1="54000" y1="5161" x2="57250" y2="6129"/>
                        <a14:foregroundMark x1="57000" y1="22581" x2="67750" y2="37742"/>
                        <a14:foregroundMark x1="88000" y1="70968" x2="95500" y2="71290"/>
                        <a14:foregroundMark x1="61000" y1="62903" x2="65500" y2="61935"/>
                        <a14:foregroundMark x1="24250" y1="81935" x2="37500" y2="82258"/>
                      </a14:backgroundRemoval>
                    </a14:imgEffect>
                  </a14:imgLayer>
                </a14:imgProps>
              </a:ext>
            </a:extLst>
          </a:blip>
          <a:srcRect l="22338"/>
          <a:stretch/>
        </p:blipFill>
        <p:spPr>
          <a:xfrm flipH="1">
            <a:off x="7658283" y="2757407"/>
            <a:ext cx="3945247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2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1682739" y="2672422"/>
            <a:ext cx="6975405" cy="3329912"/>
            <a:chOff x="158738" y="2672422"/>
            <a:chExt cx="6975405" cy="3329912"/>
          </a:xfrm>
        </p:grpSpPr>
        <p:sp>
          <p:nvSpPr>
            <p:cNvPr id="4" name="矩形圖說文字 3"/>
            <p:cNvSpPr/>
            <p:nvPr/>
          </p:nvSpPr>
          <p:spPr>
            <a:xfrm>
              <a:off x="158738" y="2672422"/>
              <a:ext cx="6975405" cy="3329912"/>
            </a:xfrm>
            <a:prstGeom prst="wedgeRectCallout">
              <a:avLst>
                <a:gd name="adj1" fmla="val 51388"/>
                <a:gd name="adj2" fmla="val -6975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 </a:t>
              </a:r>
              <a:endParaRPr kumimoji="1" lang="zh-TW" altLang="en-US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403341" y="2832235"/>
              <a:ext cx="6435644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sz="4000" dirty="0">
                  <a:latin typeface="微軟正黑體"/>
                  <a:ea typeface="微軟正黑體"/>
                  <a:cs typeface="微軟正黑體"/>
                </a:rPr>
                <a:t>提供中央法規、條約協定、兩岸協議、大法官解釋、司法判解等內容關鍵字查詢，以及各類別勾選。可單選、複選或綜合查詢。</a:t>
              </a: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15141C46-9E71-D748-AE11-933AB58FA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3" y="157093"/>
            <a:ext cx="11257005" cy="1678847"/>
          </a:xfrm>
          <a:prstGeom prst="rect">
            <a:avLst/>
          </a:prstGeom>
        </p:spPr>
      </p:pic>
      <p:sp>
        <p:nvSpPr>
          <p:cNvPr id="3" name="框架 2"/>
          <p:cNvSpPr/>
          <p:nvPr/>
        </p:nvSpPr>
        <p:spPr>
          <a:xfrm>
            <a:off x="8071331" y="1368757"/>
            <a:ext cx="1173626" cy="489503"/>
          </a:xfrm>
          <a:prstGeom prst="frame">
            <a:avLst/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1D2E9D3-E827-E946-9442-8150C9411F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39" b="90000" l="10000" r="95500">
                        <a14:foregroundMark x1="44500" y1="8710" x2="54000" y2="5161"/>
                        <a14:foregroundMark x1="54000" y1="5161" x2="57250" y2="6129"/>
                        <a14:foregroundMark x1="57000" y1="22581" x2="67750" y2="37742"/>
                        <a14:foregroundMark x1="88000" y1="70968" x2="95500" y2="71290"/>
                        <a14:foregroundMark x1="61000" y1="62903" x2="65500" y2="61935"/>
                        <a14:foregroundMark x1="24250" y1="81935" x2="37500" y2="82258"/>
                      </a14:backgroundRemoval>
                    </a14:imgEffect>
                  </a14:imgLayer>
                </a14:imgProps>
              </a:ext>
            </a:extLst>
          </a:blip>
          <a:srcRect l="22338"/>
          <a:stretch/>
        </p:blipFill>
        <p:spPr>
          <a:xfrm flipH="1">
            <a:off x="7658283" y="2757407"/>
            <a:ext cx="3945247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8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1118BDA-A833-0643-9875-E41E7756E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75" y="492006"/>
            <a:ext cx="10787449" cy="5873988"/>
          </a:xfrm>
          <a:prstGeom prst="rect">
            <a:avLst/>
          </a:prstGeom>
        </p:spPr>
      </p:pic>
      <p:sp>
        <p:nvSpPr>
          <p:cNvPr id="3" name="框架 2"/>
          <p:cNvSpPr/>
          <p:nvPr/>
        </p:nvSpPr>
        <p:spPr>
          <a:xfrm>
            <a:off x="849793" y="1507524"/>
            <a:ext cx="10639931" cy="864973"/>
          </a:xfrm>
          <a:prstGeom prst="frame">
            <a:avLst>
              <a:gd name="adj1" fmla="val 5614"/>
            </a:avLst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4" name="框架 3"/>
          <p:cNvSpPr/>
          <p:nvPr/>
        </p:nvSpPr>
        <p:spPr>
          <a:xfrm>
            <a:off x="849793" y="2372497"/>
            <a:ext cx="10639931" cy="1569308"/>
          </a:xfrm>
          <a:prstGeom prst="frame">
            <a:avLst>
              <a:gd name="adj1" fmla="val 5614"/>
            </a:avLst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5" name="框架 4"/>
          <p:cNvSpPr/>
          <p:nvPr/>
        </p:nvSpPr>
        <p:spPr>
          <a:xfrm>
            <a:off x="849793" y="5255154"/>
            <a:ext cx="10639931" cy="475656"/>
          </a:xfrm>
          <a:prstGeom prst="frame">
            <a:avLst>
              <a:gd name="adj1" fmla="val 5614"/>
            </a:avLst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7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>
            <a:extLst>
              <a:ext uri="{FF2B5EF4-FFF2-40B4-BE49-F238E27FC236}">
                <a16:creationId xmlns:a16="http://schemas.microsoft.com/office/drawing/2014/main" id="{3E318EE6-0B54-5742-8E5E-C36BD39395C6}"/>
              </a:ext>
            </a:extLst>
          </p:cNvPr>
          <p:cNvSpPr/>
          <p:nvPr/>
        </p:nvSpPr>
        <p:spPr>
          <a:xfrm>
            <a:off x="449705" y="365125"/>
            <a:ext cx="11287593" cy="5990705"/>
          </a:xfrm>
          <a:prstGeom prst="round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法規資料庫</a:t>
            </a:r>
            <a:r>
              <a:rPr kumimoji="1" lang="en-US" altLang="zh-TW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-</a:t>
            </a:r>
            <a:r>
              <a:rPr kumimoji="1" lang="zh-TW" altLang="en-US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法規類別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z="4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Ｑ</a:t>
            </a:r>
            <a:r>
              <a:rPr lang="en-US" altLang="zh-TW" sz="4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.</a:t>
            </a:r>
            <a:r>
              <a:rPr lang="zh-TW" altLang="zh-TW" sz="4000" b="1" dirty="0">
                <a:solidFill>
                  <a:schemeClr val="bg1"/>
                </a:solidFill>
                <a:latin typeface="微軟正黑體"/>
                <a:ea typeface="微軟正黑體"/>
              </a:rPr>
              <a:t>在檢索字詞中，含有「酒精」且含「重傷」的資料有幾筆</a:t>
            </a:r>
            <a:r>
              <a:rPr lang="zh-TW" altLang="en-US" sz="4000" b="1" dirty="0">
                <a:solidFill>
                  <a:schemeClr val="bg1"/>
                </a:solidFill>
                <a:latin typeface="微軟正黑體"/>
                <a:ea typeface="微軟正黑體"/>
              </a:rPr>
              <a:t>？</a:t>
            </a:r>
            <a:endParaRPr lang="zh-TW" altLang="zh-TW" sz="4000" b="1" dirty="0">
              <a:solidFill>
                <a:schemeClr val="bg1"/>
              </a:solidFill>
              <a:latin typeface="微軟正黑體"/>
              <a:ea typeface="微軟正黑體"/>
            </a:endParaRPr>
          </a:p>
          <a:p>
            <a:endParaRPr lang="zh-TW" altLang="en-US" sz="4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7" name="圖片 6" descr="giphy-1-1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06" y="2939651"/>
            <a:ext cx="3874429" cy="29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38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1682739" y="2672423"/>
            <a:ext cx="6975405" cy="2086831"/>
            <a:chOff x="158738" y="2672422"/>
            <a:chExt cx="6975405" cy="3329912"/>
          </a:xfrm>
        </p:grpSpPr>
        <p:sp>
          <p:nvSpPr>
            <p:cNvPr id="4" name="矩形圖說文字 3"/>
            <p:cNvSpPr/>
            <p:nvPr/>
          </p:nvSpPr>
          <p:spPr>
            <a:xfrm>
              <a:off x="158738" y="2672422"/>
              <a:ext cx="6975405" cy="3329912"/>
            </a:xfrm>
            <a:prstGeom prst="wedgeRectCallout">
              <a:avLst>
                <a:gd name="adj1" fmla="val 65192"/>
                <a:gd name="adj2" fmla="val -8379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 </a:t>
              </a:r>
              <a:endParaRPr kumimoji="1" lang="zh-TW" altLang="en-US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403341" y="2832236"/>
              <a:ext cx="6435644" cy="30940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sz="4000" dirty="0">
                  <a:latin typeface="微軟正黑體"/>
                  <a:ea typeface="微軟正黑體"/>
                  <a:cs typeface="微軟正黑體"/>
                </a:rPr>
                <a:t>能在一次搜尋中整合中央與地方等多機關法規平台，並擴大搜尋廣度。</a:t>
              </a: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0DCC7C5A-3054-B44D-9EA6-6C4A1E092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3" y="163593"/>
            <a:ext cx="11257005" cy="1678847"/>
          </a:xfrm>
          <a:prstGeom prst="rect">
            <a:avLst/>
          </a:prstGeom>
        </p:spPr>
      </p:pic>
      <p:sp>
        <p:nvSpPr>
          <p:cNvPr id="3" name="框架 2"/>
          <p:cNvSpPr/>
          <p:nvPr/>
        </p:nvSpPr>
        <p:spPr>
          <a:xfrm>
            <a:off x="9356685" y="1390008"/>
            <a:ext cx="1313307" cy="489503"/>
          </a:xfrm>
          <a:prstGeom prst="frame">
            <a:avLst/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7EEBD32-CA78-C546-8A39-CFE290369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39" b="90000" l="10000" r="95500">
                        <a14:foregroundMark x1="44500" y1="8710" x2="54000" y2="5161"/>
                        <a14:foregroundMark x1="54000" y1="5161" x2="57250" y2="6129"/>
                        <a14:foregroundMark x1="57000" y1="22581" x2="67750" y2="37742"/>
                        <a14:foregroundMark x1="88000" y1="70968" x2="95500" y2="71290"/>
                        <a14:foregroundMark x1="61000" y1="62903" x2="65500" y2="61935"/>
                        <a14:foregroundMark x1="24250" y1="81935" x2="37500" y2="82258"/>
                      </a14:backgroundRemoval>
                    </a14:imgEffect>
                  </a14:imgLayer>
                </a14:imgProps>
              </a:ext>
            </a:extLst>
          </a:blip>
          <a:srcRect l="22338"/>
          <a:stretch/>
        </p:blipFill>
        <p:spPr>
          <a:xfrm flipH="1">
            <a:off x="7658283" y="2757407"/>
            <a:ext cx="3945247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>
            <a:extLst>
              <a:ext uri="{FF2B5EF4-FFF2-40B4-BE49-F238E27FC236}">
                <a16:creationId xmlns:a16="http://schemas.microsoft.com/office/drawing/2014/main" id="{837F035D-D7F1-F743-8A5F-6AB8DD43CEBC}"/>
              </a:ext>
            </a:extLst>
          </p:cNvPr>
          <p:cNvSpPr/>
          <p:nvPr/>
        </p:nvSpPr>
        <p:spPr>
          <a:xfrm>
            <a:off x="449705" y="365125"/>
            <a:ext cx="11287593" cy="5990705"/>
          </a:xfrm>
          <a:prstGeom prst="round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法規資料庫</a:t>
            </a:r>
            <a:r>
              <a:rPr kumimoji="1" lang="en-US" altLang="zh-TW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-</a:t>
            </a:r>
            <a:r>
              <a:rPr kumimoji="1" lang="zh-TW" altLang="en-US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跨機關檢索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z="4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Ｑ</a:t>
            </a:r>
            <a:r>
              <a:rPr lang="en-US" altLang="zh-TW" sz="4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.</a:t>
            </a:r>
            <a:r>
              <a:rPr lang="zh-TW" altLang="zh-TW" sz="4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輸入關鍵字「</a:t>
            </a:r>
            <a:r>
              <a:rPr lang="zh-TW" altLang="en-US" sz="4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酒駕</a:t>
            </a:r>
            <a:r>
              <a:rPr lang="zh-TW" altLang="zh-TW" sz="4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」，並勾選「法務部」，請問會出現幾筆資料？</a:t>
            </a:r>
          </a:p>
        </p:txBody>
      </p:sp>
      <p:pic>
        <p:nvPicPr>
          <p:cNvPr id="5" name="圖片 4" descr="p56YoKGclKWX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29" l="5500" r="90000">
                        <a14:foregroundMark x1="51500" y1="40291" x2="54250" y2="92718"/>
                        <a14:backgroundMark x1="59250" y1="14563" x2="71500" y2="18447"/>
                        <a14:backgroundMark x1="72750" y1="34951" x2="61000" y2="89320"/>
                        <a14:backgroundMark x1="49750" y1="21845" x2="34250" y2="83010"/>
                        <a14:backgroundMark x1="43250" y1="1942" x2="43250" y2="1942"/>
                        <a14:backgroundMark x1="43250" y1="40777" x2="43250" y2="40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47" y="3377494"/>
            <a:ext cx="6417069" cy="330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22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F8DC9D-48C1-3A40-9E0E-32F4D5118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C7D2D3-82BB-E045-A49D-E48DC8184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BB362A4-E809-5D4A-BD5C-78143438D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3" y="163593"/>
            <a:ext cx="11257005" cy="1678847"/>
          </a:xfrm>
          <a:prstGeom prst="rect">
            <a:avLst/>
          </a:prstGeom>
        </p:spPr>
      </p:pic>
      <p:sp>
        <p:nvSpPr>
          <p:cNvPr id="5" name="框架 4">
            <a:extLst>
              <a:ext uri="{FF2B5EF4-FFF2-40B4-BE49-F238E27FC236}">
                <a16:creationId xmlns:a16="http://schemas.microsoft.com/office/drawing/2014/main" id="{830B816F-C117-394F-A83B-738AC422CA24}"/>
              </a:ext>
            </a:extLst>
          </p:cNvPr>
          <p:cNvSpPr/>
          <p:nvPr/>
        </p:nvSpPr>
        <p:spPr>
          <a:xfrm>
            <a:off x="5217172" y="631609"/>
            <a:ext cx="1313307" cy="489503"/>
          </a:xfrm>
          <a:prstGeom prst="frame">
            <a:avLst/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608217C-AE71-3047-BD25-9066672B0E9D}"/>
              </a:ext>
            </a:extLst>
          </p:cNvPr>
          <p:cNvSpPr/>
          <p:nvPr/>
        </p:nvSpPr>
        <p:spPr>
          <a:xfrm>
            <a:off x="1927342" y="2772577"/>
            <a:ext cx="64356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000" dirty="0">
                <a:latin typeface="微軟正黑體"/>
                <a:ea typeface="微軟正黑體"/>
                <a:cs typeface="微軟正黑體"/>
              </a:rPr>
              <a:t>能在一次搜尋中整合中央與地方等多機關法規平台，並擴大搜尋廣度。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F9B5013-835C-3F48-921C-2A90D78FA3A6}"/>
              </a:ext>
            </a:extLst>
          </p:cNvPr>
          <p:cNvGrpSpPr/>
          <p:nvPr/>
        </p:nvGrpSpPr>
        <p:grpSpPr>
          <a:xfrm>
            <a:off x="1682739" y="2672424"/>
            <a:ext cx="6975405" cy="3085826"/>
            <a:chOff x="158738" y="2672422"/>
            <a:chExt cx="6975405" cy="3329912"/>
          </a:xfrm>
        </p:grpSpPr>
        <p:sp>
          <p:nvSpPr>
            <p:cNvPr id="8" name="矩形圖說文字 7">
              <a:extLst>
                <a:ext uri="{FF2B5EF4-FFF2-40B4-BE49-F238E27FC236}">
                  <a16:creationId xmlns:a16="http://schemas.microsoft.com/office/drawing/2014/main" id="{FEE46D3C-FF44-414F-95B5-4C808A98A6CA}"/>
                </a:ext>
              </a:extLst>
            </p:cNvPr>
            <p:cNvSpPr/>
            <p:nvPr/>
          </p:nvSpPr>
          <p:spPr>
            <a:xfrm>
              <a:off x="158738" y="2672422"/>
              <a:ext cx="6975405" cy="3329912"/>
            </a:xfrm>
            <a:prstGeom prst="wedgeRectCallout">
              <a:avLst>
                <a:gd name="adj1" fmla="val 8859"/>
                <a:gd name="adj2" fmla="val -8826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 </a:t>
              </a:r>
              <a:endParaRPr kumimoji="1" lang="zh-TW" altLang="en-US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209F8A1-91BC-7C43-A5FA-8F182CC4A031}"/>
                </a:ext>
              </a:extLst>
            </p:cNvPr>
            <p:cNvSpPr/>
            <p:nvPr/>
          </p:nvSpPr>
          <p:spPr>
            <a:xfrm>
              <a:off x="403341" y="2832235"/>
              <a:ext cx="6435644" cy="2756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sz="3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提供一欄式的整合查詢功能，能一次查詢以上各類資料，也能分門別類查詢。搜尋時提供檢索字詞推薦、法規簡稱推薦，檢索結果提供</a:t>
              </a:r>
              <a:r>
                <a:rPr lang="zh-TW" altLang="zh-TW" sz="32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智慧查找案例</a:t>
              </a:r>
              <a:r>
                <a:rPr lang="zh-TW" altLang="zh-TW" sz="3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推薦之輔助功能。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937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>
            <a:extLst>
              <a:ext uri="{FF2B5EF4-FFF2-40B4-BE49-F238E27FC236}">
                <a16:creationId xmlns:a16="http://schemas.microsoft.com/office/drawing/2014/main" id="{7B6FBE57-51EB-F246-B5DE-4765A8380AB2}"/>
              </a:ext>
            </a:extLst>
          </p:cNvPr>
          <p:cNvSpPr/>
          <p:nvPr/>
        </p:nvSpPr>
        <p:spPr>
          <a:xfrm>
            <a:off x="449705" y="365125"/>
            <a:ext cx="11287593" cy="5990705"/>
          </a:xfrm>
          <a:prstGeom prst="round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法規資料庫</a:t>
            </a:r>
            <a:r>
              <a:rPr kumimoji="1" lang="en-US" altLang="zh-TW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-</a:t>
            </a:r>
            <a:r>
              <a:rPr kumimoji="1" lang="zh-TW" altLang="en-US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整合查詢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z="4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Ｑ</a:t>
            </a:r>
            <a:r>
              <a:rPr lang="en-US" altLang="zh-TW" sz="4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.</a:t>
            </a:r>
            <a:r>
              <a:rPr lang="zh-TW" altLang="zh-TW" sz="4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將「</a:t>
            </a:r>
            <a:r>
              <a:rPr lang="zh-TW" altLang="en-US" sz="4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酒駕</a:t>
            </a:r>
            <a:r>
              <a:rPr lang="zh-TW" altLang="zh-TW" sz="4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」輸入，會</a:t>
            </a:r>
            <a:r>
              <a:rPr lang="zh-TW" altLang="en-US" sz="4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出現幾筆法律</a:t>
            </a:r>
            <a:r>
              <a:rPr lang="zh-TW" altLang="zh-TW" sz="4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？</a:t>
            </a:r>
          </a:p>
        </p:txBody>
      </p:sp>
      <p:pic>
        <p:nvPicPr>
          <p:cNvPr id="5" name="圖片 4" descr="p56YoKGclKWX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29" l="5500" r="90000">
                        <a14:foregroundMark x1="51500" y1="40291" x2="54250" y2="92718"/>
                        <a14:backgroundMark x1="59250" y1="14563" x2="71500" y2="18447"/>
                        <a14:backgroundMark x1="72750" y1="34951" x2="61000" y2="89320"/>
                        <a14:backgroundMark x1="49750" y1="21845" x2="34250" y2="83010"/>
                        <a14:backgroundMark x1="43250" y1="1942" x2="43250" y2="1942"/>
                        <a14:backgroundMark x1="43250" y1="40777" x2="43250" y2="40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47" y="3377494"/>
            <a:ext cx="6417069" cy="330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484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9F984D-F6F8-284B-A7F2-B56DB938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60D372D0-B63A-4D40-A8C6-9DFAE858B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1703" y="1478902"/>
            <a:ext cx="10515600" cy="3900195"/>
          </a:xfrm>
        </p:spPr>
      </p:pic>
    </p:spTree>
    <p:extLst>
      <p:ext uri="{BB962C8B-B14F-4D97-AF65-F5344CB8AC3E}">
        <p14:creationId xmlns:p14="http://schemas.microsoft.com/office/powerpoint/2010/main" val="9005995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A5AADF5-91BF-314D-ADDF-C5C264398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08" y="286831"/>
            <a:ext cx="10515600" cy="3900195"/>
          </a:xfrm>
          <a:prstGeom prst="rect">
            <a:avLst/>
          </a:prstGeom>
        </p:spPr>
      </p:pic>
      <p:sp>
        <p:nvSpPr>
          <p:cNvPr id="8" name="框架 7"/>
          <p:cNvSpPr/>
          <p:nvPr/>
        </p:nvSpPr>
        <p:spPr>
          <a:xfrm>
            <a:off x="1035908" y="766811"/>
            <a:ext cx="2288060" cy="3174994"/>
          </a:xfrm>
          <a:prstGeom prst="frame">
            <a:avLst>
              <a:gd name="adj1" fmla="val 5094"/>
            </a:avLst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5" name="矩形圖說文字 4"/>
          <p:cNvSpPr/>
          <p:nvPr/>
        </p:nvSpPr>
        <p:spPr>
          <a:xfrm>
            <a:off x="1035908" y="4110118"/>
            <a:ext cx="5476404" cy="2735524"/>
          </a:xfrm>
          <a:prstGeom prst="wedgeRectCallout">
            <a:avLst>
              <a:gd name="adj1" fmla="val -11671"/>
              <a:gd name="adj2" fmla="val -7756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sz="40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生活主題為素材，</a:t>
            </a:r>
            <a:r>
              <a:rPr lang="zh-TW" altLang="en-US" sz="40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並以</a:t>
            </a:r>
            <a:r>
              <a:rPr lang="zh-TW" altLang="zh-TW" sz="40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案例方式呈現，對於議題整理全面且完整。</a:t>
            </a:r>
          </a:p>
        </p:txBody>
      </p:sp>
    </p:spTree>
    <p:extLst>
      <p:ext uri="{BB962C8B-B14F-4D97-AF65-F5344CB8AC3E}">
        <p14:creationId xmlns:p14="http://schemas.microsoft.com/office/powerpoint/2010/main" val="20662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62BB04AB-2E8C-2740-93B6-279CAE26070C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ㄨㄟ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D66599E-DD3C-764F-A417-50ACF4D97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910" y="1422496"/>
            <a:ext cx="9226179" cy="473865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3231D2C-2802-9741-8A2C-29D0A0A25ECD}"/>
              </a:ext>
            </a:extLst>
          </p:cNvPr>
          <p:cNvSpPr txBox="1"/>
          <p:nvPr/>
        </p:nvSpPr>
        <p:spPr>
          <a:xfrm>
            <a:off x="651637" y="637476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影片欣賞：未完成的青春紀事</a:t>
            </a:r>
          </a:p>
        </p:txBody>
      </p:sp>
    </p:spTree>
    <p:extLst>
      <p:ext uri="{BB962C8B-B14F-4D97-AF65-F5344CB8AC3E}">
        <p14:creationId xmlns:p14="http://schemas.microsoft.com/office/powerpoint/2010/main" val="1872108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圖說文字 5"/>
          <p:cNvSpPr/>
          <p:nvPr/>
        </p:nvSpPr>
        <p:spPr>
          <a:xfrm>
            <a:off x="6427165" y="372934"/>
            <a:ext cx="5013325" cy="2237903"/>
          </a:xfrm>
          <a:prstGeom prst="wedgeRectCallout">
            <a:avLst>
              <a:gd name="adj1" fmla="val -72128"/>
              <a:gd name="adj2" fmla="val 611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包含訴訟輔導、 法律常識、司法機關網站及法律諮詢資源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3AB87C1-AC05-D045-B577-8A2AA79F1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22" y="372934"/>
            <a:ext cx="5080000" cy="4406900"/>
          </a:xfrm>
          <a:prstGeom prst="rect">
            <a:avLst/>
          </a:prstGeom>
        </p:spPr>
      </p:pic>
      <p:sp>
        <p:nvSpPr>
          <p:cNvPr id="4" name="框架 3"/>
          <p:cNvSpPr/>
          <p:nvPr/>
        </p:nvSpPr>
        <p:spPr>
          <a:xfrm>
            <a:off x="3398108" y="2453308"/>
            <a:ext cx="2059352" cy="2326526"/>
          </a:xfrm>
          <a:prstGeom prst="frame">
            <a:avLst>
              <a:gd name="adj1" fmla="val 5094"/>
            </a:avLst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7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3AAD131-5507-384C-B3E4-2D1BA6240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22" y="372934"/>
            <a:ext cx="5080000" cy="4406900"/>
          </a:xfrm>
          <a:prstGeom prst="rect">
            <a:avLst/>
          </a:prstGeom>
        </p:spPr>
      </p:pic>
      <p:sp>
        <p:nvSpPr>
          <p:cNvPr id="8" name="框架 7">
            <a:extLst>
              <a:ext uri="{FF2B5EF4-FFF2-40B4-BE49-F238E27FC236}">
                <a16:creationId xmlns:a16="http://schemas.microsoft.com/office/drawing/2014/main" id="{E174B216-20AD-BE4B-87A4-102631F814EF}"/>
              </a:ext>
            </a:extLst>
          </p:cNvPr>
          <p:cNvSpPr/>
          <p:nvPr/>
        </p:nvSpPr>
        <p:spPr>
          <a:xfrm>
            <a:off x="944079" y="2453308"/>
            <a:ext cx="2059352" cy="2326526"/>
          </a:xfrm>
          <a:prstGeom prst="frame">
            <a:avLst>
              <a:gd name="adj1" fmla="val 5094"/>
            </a:avLst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" name="矩形圖說文字 2"/>
          <p:cNvSpPr/>
          <p:nvPr/>
        </p:nvSpPr>
        <p:spPr>
          <a:xfrm>
            <a:off x="6199768" y="372934"/>
            <a:ext cx="5600935" cy="3385881"/>
          </a:xfrm>
          <a:prstGeom prst="wedgeRectCallout">
            <a:avLst>
              <a:gd name="adj1" fmla="val -100349"/>
              <a:gd name="adj2" fmla="val 1882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sz="40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利用</a:t>
            </a:r>
            <a:r>
              <a:rPr lang="zh-TW" altLang="zh-TW" sz="40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簡單通俗用語</a:t>
            </a:r>
            <a:r>
              <a:rPr lang="zh-TW" altLang="zh-TW" sz="40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敘述一些較貼近生活的法律案件與時事，以較為輕鬆的方式讓民眾及學生充實法律常識。 </a:t>
            </a:r>
            <a:endParaRPr lang="zh-TW" altLang="en-US" sz="4000" dirty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28029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3AAD131-5507-384C-B3E4-2D1BA6240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22" y="372934"/>
            <a:ext cx="5080000" cy="4406900"/>
          </a:xfrm>
          <a:prstGeom prst="rect">
            <a:avLst/>
          </a:prstGeom>
        </p:spPr>
      </p:pic>
      <p:sp>
        <p:nvSpPr>
          <p:cNvPr id="8" name="框架 7">
            <a:extLst>
              <a:ext uri="{FF2B5EF4-FFF2-40B4-BE49-F238E27FC236}">
                <a16:creationId xmlns:a16="http://schemas.microsoft.com/office/drawing/2014/main" id="{E174B216-20AD-BE4B-87A4-102631F814EF}"/>
              </a:ext>
            </a:extLst>
          </p:cNvPr>
          <p:cNvSpPr/>
          <p:nvPr/>
        </p:nvSpPr>
        <p:spPr>
          <a:xfrm>
            <a:off x="907009" y="249858"/>
            <a:ext cx="2059352" cy="2326526"/>
          </a:xfrm>
          <a:prstGeom prst="frame">
            <a:avLst>
              <a:gd name="adj1" fmla="val 5094"/>
            </a:avLst>
          </a:prstGeom>
          <a:solidFill>
            <a:srgbClr val="FF0000"/>
          </a:solidFill>
          <a:ln>
            <a:solidFill>
              <a:srgbClr val="D20438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" name="矩形圖說文字 2"/>
          <p:cNvSpPr/>
          <p:nvPr/>
        </p:nvSpPr>
        <p:spPr>
          <a:xfrm>
            <a:off x="6199768" y="372935"/>
            <a:ext cx="5600935" cy="1937780"/>
          </a:xfrm>
          <a:prstGeom prst="wedgeRectCallout">
            <a:avLst>
              <a:gd name="adj1" fmla="val -102555"/>
              <a:gd name="adj2" fmla="val 194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參加法規知識王競賽，就有機會拿走三萬元大獎</a:t>
            </a:r>
          </a:p>
        </p:txBody>
      </p:sp>
    </p:spTree>
    <p:extLst>
      <p:ext uri="{BB962C8B-B14F-4D97-AF65-F5344CB8AC3E}">
        <p14:creationId xmlns:p14="http://schemas.microsoft.com/office/powerpoint/2010/main" val="37310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43ACE9C-E33B-D246-8888-917406ECA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EB774E9-5B9F-AE45-871D-CC595F8FD31C}"/>
              </a:ext>
            </a:extLst>
          </p:cNvPr>
          <p:cNvSpPr/>
          <p:nvPr/>
        </p:nvSpPr>
        <p:spPr>
          <a:xfrm rot="21321199">
            <a:off x="-131011" y="4652145"/>
            <a:ext cx="12432354" cy="2889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600" dirty="0">
              <a:latin typeface="DFYeaSong-B5" panose="02020909000000000000" pitchFamily="49" charset="-120"/>
              <a:ea typeface="DFYeaSong-B5" panose="02020909000000000000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986E045-B7AA-BD41-9DA6-FCC8914EA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94766" l="9815" r="99560">
                        <a14:foregroundMark x1="78898" y1="7267" x2="65141" y2="7109"/>
                        <a14:foregroundMark x1="85607" y1="7344" x2="80571" y2="7286"/>
                        <a14:foregroundMark x1="65141" y1="7109" x2="60652" y2="16122"/>
                        <a14:foregroundMark x1="61117" y1="65129" x2="68090" y2="93203"/>
                        <a14:foregroundMark x1="57773" y1="51662" x2="58435" y2="54328"/>
                        <a14:foregroundMark x1="68090" y1="93203" x2="72227" y2="99688"/>
                        <a14:foregroundMark x1="72227" y1="99688" x2="83671" y2="90078"/>
                        <a14:foregroundMark x1="83671" y1="90078" x2="87588" y2="81719"/>
                        <a14:foregroundMark x1="87588" y1="81719" x2="91549" y2="60938"/>
                        <a14:foregroundMark x1="91549" y1="60938" x2="90801" y2="34609"/>
                        <a14:foregroundMark x1="90801" y1="34609" x2="83979" y2="5781"/>
                        <a14:foregroundMark x1="81625" y1="2909" x2="81162" y2="2344"/>
                        <a14:foregroundMark x1="83979" y1="5781" x2="83115" y2="4728"/>
                        <a14:foregroundMark x1="81954" y1="47344" x2="76100" y2="52891"/>
                        <a14:foregroundMark x1="76100" y1="52891" x2="69278" y2="50547"/>
                        <a14:foregroundMark x1="69278" y1="50547" x2="62530" y2="36460"/>
                        <a14:foregroundMark x1="62852" y1="27344" x2="65757" y2="22344"/>
                        <a14:foregroundMark x1="65757" y1="22344" x2="66109" y2="22188"/>
                        <a14:foregroundMark x1="93486" y1="27187" x2="96039" y2="65625"/>
                        <a14:foregroundMark x1="96039" y1="65625" x2="88336" y2="88750"/>
                        <a14:foregroundMark x1="88336" y1="88750" x2="84199" y2="94453"/>
                        <a14:foregroundMark x1="84199" y1="94453" x2="63160" y2="98438"/>
                        <a14:foregroundMark x1="63160" y1="98438" x2="58979" y2="94766"/>
                        <a14:foregroundMark x1="58979" y1="94766" x2="59331" y2="87734"/>
                        <a14:foregroundMark x1="59331" y1="87734" x2="63468" y2="84219"/>
                        <a14:foregroundMark x1="63468" y1="84219" x2="65537" y2="84219"/>
                        <a14:foregroundMark x1="93481" y1="82677" x2="95511" y2="45703"/>
                        <a14:foregroundMark x1="92650" y1="97813" x2="93382" y2="84483"/>
                        <a14:foregroundMark x1="95511" y1="45703" x2="95246" y2="43203"/>
                        <a14:foregroundMark x1="94982" y1="29063" x2="96039" y2="31563"/>
                        <a14:foregroundMark x1="98624" y1="76572" x2="98645" y2="76880"/>
                        <a14:foregroundMark x1="95951" y1="37813" x2="98532" y2="75232"/>
                        <a14:foregroundMark x1="97565" y1="76773" x2="96039" y2="69922"/>
                        <a14:foregroundMark x1="96039" y1="69922" x2="95995" y2="48359"/>
                        <a14:foregroundMark x1="95995" y1="48359" x2="98239" y2="41641"/>
                        <a14:foregroundMark x1="98239" y1="41641" x2="99560" y2="40078"/>
                        <a14:foregroundMark x1="61796" y1="46094" x2="62852" y2="53047"/>
                        <a14:foregroundMark x1="62852" y1="53047" x2="67914" y2="54375"/>
                        <a14:foregroundMark x1="67914" y1="54375" x2="70599" y2="51953"/>
                        <a14:foregroundMark x1="62720" y1="43594" x2="63292" y2="55469"/>
                        <a14:foregroundMark x1="63292" y1="41094" x2="63820" y2="48828"/>
                        <a14:foregroundMark x1="63820" y1="48828" x2="62720" y2="42188"/>
                        <a14:foregroundMark x1="62720" y1="42188" x2="62720" y2="42188"/>
                        <a14:foregroundMark x1="63644" y1="45078" x2="64877" y2="52578"/>
                        <a14:foregroundMark x1="64877" y1="52578" x2="63644" y2="45703"/>
                        <a14:foregroundMark x1="63644" y1="45703" x2="64085" y2="53750"/>
                        <a14:foregroundMark x1="64085" y1="53750" x2="62500" y2="45703"/>
                        <a14:backgroundMark x1="16373" y1="38438" x2="45335" y2="33906"/>
                        <a14:backgroundMark x1="45335" y1="33906" x2="52289" y2="36484"/>
                        <a14:backgroundMark x1="52289" y1="36484" x2="51717" y2="45625"/>
                        <a14:backgroundMark x1="51717" y1="45625" x2="43310" y2="55469"/>
                        <a14:backgroundMark x1="43310" y1="55469" x2="35167" y2="59453"/>
                        <a14:backgroundMark x1="35167" y1="59453" x2="30238" y2="66875"/>
                        <a14:backgroundMark x1="30238" y1="66875" x2="29401" y2="88125"/>
                        <a14:backgroundMark x1="29401" y1="88125" x2="22887" y2="82422"/>
                        <a14:backgroundMark x1="22887" y1="82422" x2="19850" y2="67891"/>
                        <a14:backgroundMark x1="19850" y1="67891" x2="20335" y2="60547"/>
                        <a14:backgroundMark x1="20335" y1="60547" x2="23856" y2="47344"/>
                        <a14:backgroundMark x1="16373" y1="29063" x2="28037" y2="26641"/>
                        <a14:backgroundMark x1="28037" y1="26641" x2="48327" y2="35547"/>
                        <a14:backgroundMark x1="57525" y1="47096" x2="58407" y2="48203"/>
                        <a14:backgroundMark x1="48327" y1="35547" x2="56021" y2="45207"/>
                        <a14:backgroundMark x1="58407" y1="48203" x2="60167" y2="54531"/>
                        <a14:backgroundMark x1="58795" y1="59070" x2="57262" y2="64141"/>
                        <a14:backgroundMark x1="60167" y1="54531" x2="59693" y2="56099"/>
                        <a14:backgroundMark x1="57262" y1="64141" x2="45026" y2="75156"/>
                        <a14:backgroundMark x1="45026" y1="75156" x2="21743" y2="76875"/>
                        <a14:backgroundMark x1="21743" y1="76875" x2="264" y2="65313"/>
                        <a14:backgroundMark x1="264" y1="65313" x2="2289" y2="46172"/>
                        <a14:backgroundMark x1="2289" y1="46172" x2="10299" y2="32188"/>
                        <a14:backgroundMark x1="10299" y1="32188" x2="15361" y2="31953"/>
                        <a14:backgroundMark x1="15361" y1="31953" x2="21523" y2="27422"/>
                        <a14:backgroundMark x1="21523" y1="27422" x2="22095" y2="26328"/>
                        <a14:backgroundMark x1="18838" y1="19688" x2="14085" y2="21016"/>
                        <a14:backgroundMark x1="14085" y1="21016" x2="11840" y2="43359"/>
                        <a14:backgroundMark x1="11840" y1="43359" x2="16989" y2="58359"/>
                        <a14:backgroundMark x1="16989" y1="58359" x2="25792" y2="65781"/>
                        <a14:backgroundMark x1="25792" y1="65781" x2="44058" y2="69375"/>
                        <a14:backgroundMark x1="44058" y1="69375" x2="61034" y2="68088"/>
                        <a14:backgroundMark x1="61998" y1="65379" x2="63572" y2="55427"/>
                        <a14:backgroundMark x1="56834" y1="30701" x2="47535" y2="9922"/>
                        <a14:backgroundMark x1="61974" y1="42188" x2="57969" y2="33239"/>
                        <a14:backgroundMark x1="62611" y1="43611" x2="61974" y2="42188"/>
                        <a14:backgroundMark x1="47535" y1="9922" x2="40053" y2="703"/>
                        <a14:backgroundMark x1="40053" y1="703" x2="21391" y2="5781"/>
                        <a14:backgroundMark x1="21391" y1="5781" x2="13996" y2="16094"/>
                        <a14:backgroundMark x1="33627" y1="28594" x2="14040" y2="60625"/>
                        <a14:backgroundMark x1="14040" y1="60625" x2="12324" y2="69219"/>
                        <a14:backgroundMark x1="12324" y1="69219" x2="34551" y2="78203"/>
                        <a14:backgroundMark x1="34551" y1="78203" x2="51761" y2="69922"/>
                        <a14:backgroundMark x1="51761" y1="69922" x2="57306" y2="62344"/>
                        <a14:backgroundMark x1="57306" y1="62344" x2="55150" y2="52891"/>
                        <a14:backgroundMark x1="55150" y1="52891" x2="45246" y2="38125"/>
                        <a14:backgroundMark x1="45246" y1="38125" x2="35255" y2="29922"/>
                        <a14:backgroundMark x1="35255" y1="29922" x2="28521" y2="28672"/>
                        <a14:backgroundMark x1="28521" y1="28672" x2="24120" y2="31484"/>
                        <a14:backgroundMark x1="24120" y1="31484" x2="24120" y2="31563"/>
                        <a14:backgroundMark x1="28785" y1="27969" x2="20246" y2="29219"/>
                        <a14:backgroundMark x1="20246" y1="29219" x2="12764" y2="35547"/>
                        <a14:backgroundMark x1="12764" y1="35547" x2="9067" y2="44219"/>
                        <a14:backgroundMark x1="9067" y1="44219" x2="15889" y2="63125"/>
                        <a14:backgroundMark x1="15889" y1="63125" x2="29313" y2="70078"/>
                        <a14:backgroundMark x1="29313" y1="70078" x2="42826" y2="65859"/>
                        <a14:backgroundMark x1="42826" y1="65859" x2="52201" y2="52578"/>
                        <a14:backgroundMark x1="52201" y1="52578" x2="52993" y2="41250"/>
                        <a14:backgroundMark x1="52993" y1="41250" x2="46919" y2="21094"/>
                        <a14:backgroundMark x1="46919" y1="21094" x2="41989" y2="15625"/>
                        <a14:backgroundMark x1="41989" y1="15625" x2="22535" y2="22344"/>
                        <a14:backgroundMark x1="22535" y1="22344" x2="17298" y2="28828"/>
                        <a14:backgroundMark x1="37236" y1="37813" x2="29665" y2="40391"/>
                        <a14:backgroundMark x1="29665" y1="40391" x2="24956" y2="46563"/>
                        <a14:backgroundMark x1="24956" y1="46563" x2="23019" y2="53672"/>
                        <a14:backgroundMark x1="23019" y1="53672" x2="34375" y2="62969"/>
                        <a14:backgroundMark x1="34375" y1="62969" x2="46523" y2="56875"/>
                        <a14:backgroundMark x1="46523" y1="56875" x2="43486" y2="43828"/>
                        <a14:backgroundMark x1="43486" y1="43828" x2="36972" y2="38594"/>
                        <a14:backgroundMark x1="36972" y1="38594" x2="33011" y2="37969"/>
                        <a14:backgroundMark x1="33011" y1="37969" x2="33011" y2="37969"/>
                        <a14:backgroundMark x1="26100" y1="32969" x2="11972" y2="43359"/>
                        <a14:backgroundMark x1="11972" y1="43359" x2="11224" y2="54844"/>
                        <a14:backgroundMark x1="11224" y1="54844" x2="15933" y2="58750"/>
                        <a14:backgroundMark x1="15933" y1="58750" x2="23504" y2="56250"/>
                        <a14:backgroundMark x1="23504" y1="56250" x2="28697" y2="48438"/>
                        <a14:backgroundMark x1="28697" y1="48438" x2="29974" y2="39297"/>
                        <a14:backgroundMark x1="29974" y1="39297" x2="26981" y2="29531"/>
                        <a14:backgroundMark x1="26981" y1="29531" x2="23239" y2="27109"/>
                        <a14:backgroundMark x1="23239" y1="27109" x2="20951" y2="26953"/>
                        <a14:backgroundMark x1="56954" y1="19453" x2="59947" y2="24453"/>
                        <a14:backgroundMark x1="59947" y1="24453" x2="62412" y2="31875"/>
                        <a14:backgroundMark x1="62412" y1="31875" x2="59067" y2="55313"/>
                        <a14:backgroundMark x1="59067" y1="55313" x2="61048" y2="62578"/>
                        <a14:backgroundMark x1="61048" y1="62578" x2="59155" y2="68750"/>
                        <a14:backgroundMark x1="59155" y1="68750" x2="55326" y2="63750"/>
                        <a14:backgroundMark x1="55326" y1="63750" x2="53257" y2="53594"/>
                        <a14:backgroundMark x1="53257" y1="53594" x2="52817" y2="30391"/>
                        <a14:backgroundMark x1="52817" y1="30391" x2="56250" y2="20703"/>
                        <a14:backgroundMark x1="58143" y1="11953" x2="61004" y2="40781"/>
                        <a14:backgroundMark x1="61004" y1="40781" x2="59287" y2="48438"/>
                        <a14:backgroundMark x1="59287" y1="48438" x2="54533" y2="53750"/>
                        <a14:backgroundMark x1="54533" y1="53750" x2="49560" y2="50547"/>
                        <a14:backgroundMark x1="49560" y1="50547" x2="47183" y2="38281"/>
                        <a14:backgroundMark x1="47183" y1="38281" x2="48195" y2="24609"/>
                        <a14:backgroundMark x1="48195" y1="24609" x2="51012" y2="15937"/>
                        <a14:backgroundMark x1="51012" y1="15937" x2="54710" y2="13203"/>
                        <a14:backgroundMark x1="54710" y1="13203" x2="57658" y2="12578"/>
                        <a14:backgroundMark x1="56866" y1="43203" x2="56910" y2="55000"/>
                        <a14:backgroundMark x1="56910" y1="55000" x2="57923" y2="59062"/>
                        <a14:backgroundMark x1="58143" y1="26719" x2="55106" y2="45938"/>
                        <a14:backgroundMark x1="57306" y1="23438" x2="59199" y2="27969"/>
                        <a14:backgroundMark x1="55898" y1="39453" x2="56602" y2="44844"/>
                        <a14:backgroundMark x1="61444" y1="25078" x2="62940" y2="31953"/>
                        <a14:backgroundMark x1="62940" y1="31953" x2="62500" y2="36328"/>
                        <a14:backgroundMark x1="59903" y1="14063" x2="59903" y2="19688"/>
                        <a14:backgroundMark x1="74472" y1="3828" x2="78301" y2="5781"/>
                        <a14:backgroundMark x1="78301" y1="5781" x2="82130" y2="3594"/>
                        <a14:backgroundMark x1="82130" y1="3594" x2="82218" y2="3438"/>
                        <a14:backgroundMark x1="83495" y1="4844" x2="79093" y2="6641"/>
                        <a14:backgroundMark x1="79093" y1="6641" x2="83055" y2="4922"/>
                        <a14:backgroundMark x1="83055" y1="4922" x2="83275" y2="4688"/>
                        <a14:backgroundMark x1="79137" y1="6094" x2="84903" y2="1328"/>
                        <a14:backgroundMark x1="99208" y1="77813" x2="97095" y2="86563"/>
                        <a14:backgroundMark x1="97095" y1="86563" x2="98768" y2="97813"/>
                        <a14:backgroundMark x1="96743" y1="78828" x2="99340" y2="74688"/>
                        <a14:backgroundMark x1="98988" y1="82813" x2="98151" y2="77969"/>
                        <a14:backgroundMark x1="93002" y1="84063" x2="98988" y2="77344"/>
                      </a14:backgroundRemoval>
                    </a14:imgEffect>
                  </a14:imgLayer>
                </a14:imgProps>
              </a:ext>
            </a:extLst>
          </a:blip>
          <a:srcRect l="52426"/>
          <a:stretch/>
        </p:blipFill>
        <p:spPr>
          <a:xfrm>
            <a:off x="6400800" y="0"/>
            <a:ext cx="57912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B2D45AC-3E8A-3946-8B18-8265ACACE09A}"/>
              </a:ext>
            </a:extLst>
          </p:cNvPr>
          <p:cNvSpPr/>
          <p:nvPr/>
        </p:nvSpPr>
        <p:spPr>
          <a:xfrm rot="21315640">
            <a:off x="1258248" y="5392520"/>
            <a:ext cx="50321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TW" altLang="en-US" sz="5400" dirty="0">
                <a:latin typeface="DFYeaSong-B5" panose="02020909000000000000" pitchFamily="49" charset="-120"/>
                <a:ea typeface="DFYeaSong-B5" panose="02020909000000000000" pitchFamily="49" charset="-120"/>
              </a:rPr>
              <a:t>極速領域障礙賽</a:t>
            </a:r>
          </a:p>
        </p:txBody>
      </p:sp>
    </p:spTree>
    <p:extLst>
      <p:ext uri="{BB962C8B-B14F-4D97-AF65-F5344CB8AC3E}">
        <p14:creationId xmlns:p14="http://schemas.microsoft.com/office/powerpoint/2010/main" val="11132392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03E9E41C-3E1A-5345-9B29-73C5FE8A82FA}"/>
              </a:ext>
            </a:extLst>
          </p:cNvPr>
          <p:cNvSpPr/>
          <p:nvPr/>
        </p:nvSpPr>
        <p:spPr>
          <a:xfrm>
            <a:off x="399736" y="659307"/>
            <a:ext cx="11392525" cy="183250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98FB720-FCC5-464F-B0E2-50313F649A49}"/>
              </a:ext>
            </a:extLst>
          </p:cNvPr>
          <p:cNvSpPr/>
          <p:nvPr/>
        </p:nvSpPr>
        <p:spPr>
          <a:xfrm>
            <a:off x="708559" y="1106819"/>
            <a:ext cx="10774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兄弟姐妹們，我們即將迎來第一場比賽</a:t>
            </a:r>
            <a:r>
              <a:rPr kumimoji="1"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極</a:t>
            </a:r>
            <a:r>
              <a:rPr kumimoji="1" lang="zh-TW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宿</a:t>
            </a:r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領域障礙賽！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35D6A1E-C06E-714F-8A98-E38D0061597C}"/>
              </a:ext>
            </a:extLst>
          </p:cNvPr>
          <p:cNvSpPr/>
          <p:nvPr/>
        </p:nvSpPr>
        <p:spPr>
          <a:xfrm>
            <a:off x="546265" y="322524"/>
            <a:ext cx="2006930" cy="68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AR PChiauHei Extra B5" pitchFamily="82" charset="-120"/>
                <a:ea typeface="AR PChiauHei Extra B5" pitchFamily="82" charset="-120"/>
              </a:rPr>
              <a:t>麥坤</a:t>
            </a:r>
          </a:p>
        </p:txBody>
      </p:sp>
    </p:spTree>
    <p:extLst>
      <p:ext uri="{BB962C8B-B14F-4D97-AF65-F5344CB8AC3E}">
        <p14:creationId xmlns:p14="http://schemas.microsoft.com/office/powerpoint/2010/main" val="57107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03E9E41C-3E1A-5345-9B29-73C5FE8A82FA}"/>
              </a:ext>
            </a:extLst>
          </p:cNvPr>
          <p:cNvSpPr/>
          <p:nvPr/>
        </p:nvSpPr>
        <p:spPr>
          <a:xfrm>
            <a:off x="399736" y="659307"/>
            <a:ext cx="11392525" cy="183250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98FB720-FCC5-464F-B0E2-50313F649A49}"/>
              </a:ext>
            </a:extLst>
          </p:cNvPr>
          <p:cNvSpPr/>
          <p:nvPr/>
        </p:nvSpPr>
        <p:spPr>
          <a:xfrm>
            <a:off x="708559" y="1106819"/>
            <a:ext cx="10774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現在就請我們的警長來跟大家說明一下規則。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35D6A1E-C06E-714F-8A98-E38D0061597C}"/>
              </a:ext>
            </a:extLst>
          </p:cNvPr>
          <p:cNvSpPr/>
          <p:nvPr/>
        </p:nvSpPr>
        <p:spPr>
          <a:xfrm>
            <a:off x="546265" y="322524"/>
            <a:ext cx="2006930" cy="68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AR PChiauHei Extra B5" pitchFamily="82" charset="-120"/>
                <a:ea typeface="AR PChiauHei Extra B5" pitchFamily="82" charset="-120"/>
              </a:rPr>
              <a:t>麥坤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F7DDBD4-5EEE-AC4A-8CD5-3631C7A24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92" b="86758" l="21429" r="82857">
                        <a14:foregroundMark x1="22714" y1="42694" x2="25571" y2="43151"/>
                        <a14:foregroundMark x1="24286" y1="75799" x2="27571" y2="71005"/>
                        <a14:foregroundMark x1="26000" y1="78311" x2="29286" y2="74658"/>
                        <a14:foregroundMark x1="29000" y1="79452" x2="28571" y2="75114"/>
                        <a14:foregroundMark x1="25000" y1="79452" x2="29286" y2="76941"/>
                        <a14:foregroundMark x1="29857" y1="79224" x2="24429" y2="82420"/>
                        <a14:foregroundMark x1="24429" y1="82420" x2="21429" y2="77169"/>
                        <a14:foregroundMark x1="22571" y1="77626" x2="30429" y2="80137"/>
                        <a14:foregroundMark x1="30429" y1="80137" x2="35714" y2="78311"/>
                        <a14:foregroundMark x1="35714" y1="78311" x2="35714" y2="78311"/>
                        <a14:foregroundMark x1="37000" y1="79452" x2="42286" y2="85160"/>
                        <a14:foregroundMark x1="42286" y1="85160" x2="46857" y2="80137"/>
                        <a14:foregroundMark x1="46857" y1="80137" x2="58571" y2="83333"/>
                        <a14:foregroundMark x1="58571" y1="83333" x2="82143" y2="77854"/>
                        <a14:foregroundMark x1="82143" y1="77854" x2="82857" y2="66895"/>
                        <a14:foregroundMark x1="82857" y1="66895" x2="80571" y2="52511"/>
                        <a14:foregroundMark x1="80000" y1="81735" x2="74000" y2="84018"/>
                        <a14:foregroundMark x1="74000" y1="84018" x2="68571" y2="80365"/>
                        <a14:foregroundMark x1="68571" y1="80365" x2="67857" y2="79452"/>
                        <a14:foregroundMark x1="67286" y1="82420" x2="73000" y2="85160"/>
                        <a14:foregroundMark x1="73000" y1="85160" x2="78571" y2="83790"/>
                        <a14:foregroundMark x1="78571" y1="83790" x2="78857" y2="82877"/>
                      </a14:backgroundRemoval>
                    </a14:imgEffect>
                  </a14:imgLayer>
                </a14:imgProps>
              </a:ext>
            </a:extLst>
          </a:blip>
          <a:srcRect l="16940" t="25360" r="11381" b="6167"/>
          <a:stretch/>
        </p:blipFill>
        <p:spPr>
          <a:xfrm>
            <a:off x="0" y="3049100"/>
            <a:ext cx="6372225" cy="38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03E9E41C-3E1A-5345-9B29-73C5FE8A82FA}"/>
              </a:ext>
            </a:extLst>
          </p:cNvPr>
          <p:cNvSpPr/>
          <p:nvPr/>
        </p:nvSpPr>
        <p:spPr>
          <a:xfrm>
            <a:off x="399736" y="659307"/>
            <a:ext cx="11392525" cy="2535755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74BA7A96-8EEA-234C-95DE-3CCE07AC7A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2712" y1="32544" x2="63051" y2="33432"/>
                        <a14:backgroundMark x1="47797" y1="84024" x2="31525" y2="84911"/>
                        <a14:backgroundMark x1="34746" y1="82840" x2="47797" y2="83136"/>
                        <a14:backgroundMark x1="67458" y1="77219" x2="76780" y2="74260"/>
                      </a14:backgroundRemoval>
                    </a14:imgEffect>
                  </a14:imgLayer>
                </a14:imgProps>
              </a:ext>
            </a:extLst>
          </a:blip>
          <a:srcRect l="12182" t="6600" r="6462" b="11211"/>
          <a:stretch/>
        </p:blipFill>
        <p:spPr>
          <a:xfrm>
            <a:off x="5700644" y="2740508"/>
            <a:ext cx="6491356" cy="3756897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E35D6A1E-C06E-714F-8A98-E38D0061597C}"/>
              </a:ext>
            </a:extLst>
          </p:cNvPr>
          <p:cNvSpPr/>
          <p:nvPr/>
        </p:nvSpPr>
        <p:spPr>
          <a:xfrm>
            <a:off x="546265" y="322524"/>
            <a:ext cx="2006930" cy="68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AR PChiauHei Extra B5" pitchFamily="82" charset="-120"/>
                <a:ea typeface="AR PChiauHei Extra B5" pitchFamily="82" charset="-120"/>
              </a:rPr>
              <a:t>警長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E3F9E0-CE7C-B247-92C0-49D592C713C8}"/>
              </a:ext>
            </a:extLst>
          </p:cNvPr>
          <p:cNvSpPr/>
          <p:nvPr/>
        </p:nvSpPr>
        <p:spPr>
          <a:xfrm>
            <a:off x="708559" y="1106819"/>
            <a:ext cx="10774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首先，請運用你手邊的平板，結合全國法規資料庫，快速地查詢答案。</a:t>
            </a:r>
            <a:endParaRPr kumimoji="1"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319E29E-45C5-2A4A-B674-C0C338849971}"/>
              </a:ext>
            </a:extLst>
          </p:cNvPr>
          <p:cNvSpPr/>
          <p:nvPr/>
        </p:nvSpPr>
        <p:spPr>
          <a:xfrm>
            <a:off x="708559" y="2021928"/>
            <a:ext cx="107748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找到答案之後請將答案寫在白板上並舉高。</a:t>
            </a:r>
            <a:endParaRPr kumimoji="1"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回答正確的選手們便可以獲得分數！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A319102-878C-1D4E-BEEE-FFC9E5F82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59" y="3545919"/>
            <a:ext cx="5187217" cy="277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5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5B71DEF-6E9C-6642-9DB9-18DFA93B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250" r="90000">
                        <a14:foregroundMark x1="9793" y1="50959" x2="10833" y2="50833"/>
                        <a14:foregroundMark x1="10347" y1="49991" x2="11250" y2="50278"/>
                        <a14:foregroundMark x1="28333" y1="23889" x2="28750" y2="25833"/>
                        <a14:foregroundMark x1="18125" y1="30833" x2="23542" y2="30278"/>
                        <a14:backgroundMark x1="7708" y1="51389" x2="9167" y2="50000"/>
                        <a14:backgroundMark x1="7708" y1="51389" x2="8542" y2="52222"/>
                        <a14:backgroundMark x1="6250" y1="48056" x2="6250" y2="52222"/>
                        <a14:backgroundMark x1="28333" y1="27778" x2="28333" y2="27778"/>
                        <a14:backgroundMark x1="27708" y1="30000" x2="27708" y2="30000"/>
                        <a14:backgroundMark x1="24792" y1="30278" x2="24792" y2="30278"/>
                        <a14:backgroundMark x1="23333" y1="33611" x2="23333" y2="3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282" y="2560938"/>
            <a:ext cx="5626443" cy="421983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4C64077-D7E9-C243-9171-0CD51FC67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337" y="4670854"/>
            <a:ext cx="1764956" cy="1764956"/>
          </a:xfrm>
          <a:prstGeom prst="rect">
            <a:avLst/>
          </a:prstGeom>
        </p:spPr>
      </p:pic>
      <p:sp>
        <p:nvSpPr>
          <p:cNvPr id="7" name="六邊形 6">
            <a:extLst>
              <a:ext uri="{FF2B5EF4-FFF2-40B4-BE49-F238E27FC236}">
                <a16:creationId xmlns:a16="http://schemas.microsoft.com/office/drawing/2014/main" id="{0C6A5980-05E5-8A45-BAEF-F911DEA43273}"/>
              </a:ext>
            </a:extLst>
          </p:cNvPr>
          <p:cNvSpPr/>
          <p:nvPr/>
        </p:nvSpPr>
        <p:spPr>
          <a:xfrm>
            <a:off x="5867400" y="1080186"/>
            <a:ext cx="6069225" cy="5216611"/>
          </a:xfrm>
          <a:prstGeom prst="hexagon">
            <a:avLst/>
          </a:prstGeom>
          <a:solidFill>
            <a:srgbClr val="C0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前方道路上，</a:t>
            </a:r>
            <a:r>
              <a:rPr lang="zh-TW" altLang="zh-TW" sz="32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脫線</a:t>
            </a:r>
            <a:r>
              <a:rPr lang="zh-TW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因為誤入歧途，結交了一些壞朋友，正在吸食毒品，阻礙了你的去路，他應該是觸犯了哪個法律？</a:t>
            </a:r>
          </a:p>
          <a:p>
            <a:pPr algn="ctr"/>
            <a:endParaRPr kumimoji="1" lang="zh-TW" altLang="en-US" b="1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C3272ED-AED6-714F-951F-351D7B5D40EC}"/>
              </a:ext>
            </a:extLst>
          </p:cNvPr>
          <p:cNvSpPr txBox="1"/>
          <p:nvPr/>
        </p:nvSpPr>
        <p:spPr>
          <a:xfrm>
            <a:off x="8086083" y="1080186"/>
            <a:ext cx="1631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5400" dirty="0">
                <a:solidFill>
                  <a:schemeClr val="bg1"/>
                </a:solidFill>
              </a:rPr>
              <a:t>STOP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FAB088-BCA5-9C4A-908F-0457500EF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88" b="89431" l="8537" r="91463">
                        <a14:foregroundMark x1="44309" y1="8740" x2="50813" y2="8740"/>
                        <a14:foregroundMark x1="43902" y1="5691" x2="53252" y2="5894"/>
                        <a14:foregroundMark x1="8537" y1="78659" x2="18699" y2="89228"/>
                        <a14:foregroundMark x1="89024" y1="85976" x2="91463" y2="88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4663" y="3429000"/>
            <a:ext cx="1764442" cy="352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611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5B71DEF-6E9C-6642-9DB9-18DFA93B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250" r="90000">
                        <a14:foregroundMark x1="9793" y1="50959" x2="10833" y2="50833"/>
                        <a14:foregroundMark x1="10347" y1="49991" x2="11250" y2="50278"/>
                        <a14:foregroundMark x1="28333" y1="23889" x2="28750" y2="25833"/>
                        <a14:foregroundMark x1="18125" y1="30833" x2="23542" y2="30278"/>
                        <a14:backgroundMark x1="7708" y1="51389" x2="9167" y2="50000"/>
                        <a14:backgroundMark x1="7708" y1="51389" x2="8542" y2="52222"/>
                        <a14:backgroundMark x1="6250" y1="48056" x2="6250" y2="52222"/>
                        <a14:backgroundMark x1="28333" y1="27778" x2="28333" y2="27778"/>
                        <a14:backgroundMark x1="27708" y1="30000" x2="27708" y2="30000"/>
                        <a14:backgroundMark x1="24792" y1="30278" x2="24792" y2="30278"/>
                        <a14:backgroundMark x1="23333" y1="33611" x2="23333" y2="3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282" y="2560938"/>
            <a:ext cx="5626443" cy="421983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4C64077-D7E9-C243-9171-0CD51FC67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337" y="4670854"/>
            <a:ext cx="1764956" cy="176495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A81C690-8832-D34C-A936-970A2FD915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206" t="21240" r="9174" b="21240"/>
          <a:stretch/>
        </p:blipFill>
        <p:spPr>
          <a:xfrm>
            <a:off x="6243146" y="0"/>
            <a:ext cx="5223641" cy="2067676"/>
          </a:xfrm>
          <a:prstGeom prst="rect">
            <a:avLst/>
          </a:prstGeom>
        </p:spPr>
      </p:pic>
      <p:sp>
        <p:nvSpPr>
          <p:cNvPr id="12" name="圓角矩形 11">
            <a:extLst>
              <a:ext uri="{FF2B5EF4-FFF2-40B4-BE49-F238E27FC236}">
                <a16:creationId xmlns:a16="http://schemas.microsoft.com/office/drawing/2014/main" id="{D839B974-6950-A24E-816A-A3A632DC696E}"/>
              </a:ext>
            </a:extLst>
          </p:cNvPr>
          <p:cNvSpPr/>
          <p:nvPr/>
        </p:nvSpPr>
        <p:spPr>
          <a:xfrm>
            <a:off x="6552063" y="2270234"/>
            <a:ext cx="4729655" cy="377321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Ａ：</a:t>
            </a:r>
            <a:br>
              <a:rPr kumimoji="1" lang="en-US" altLang="zh-TW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毒品危害防制條例</a:t>
            </a:r>
          </a:p>
        </p:txBody>
      </p:sp>
    </p:spTree>
    <p:extLst>
      <p:ext uri="{BB962C8B-B14F-4D97-AF65-F5344CB8AC3E}">
        <p14:creationId xmlns:p14="http://schemas.microsoft.com/office/powerpoint/2010/main" val="4681949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邊形 6">
            <a:extLst>
              <a:ext uri="{FF2B5EF4-FFF2-40B4-BE49-F238E27FC236}">
                <a16:creationId xmlns:a16="http://schemas.microsoft.com/office/drawing/2014/main" id="{0C6A5980-05E5-8A45-BAEF-F911DEA43273}"/>
              </a:ext>
            </a:extLst>
          </p:cNvPr>
          <p:cNvSpPr/>
          <p:nvPr/>
        </p:nvSpPr>
        <p:spPr>
          <a:xfrm>
            <a:off x="5867400" y="1080186"/>
            <a:ext cx="6069225" cy="5216611"/>
          </a:xfrm>
          <a:prstGeom prst="hexagon">
            <a:avLst/>
          </a:prstGeom>
          <a:solidFill>
            <a:srgbClr val="C0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警長在指導麥昆的時候，因為受不了麥昆不認真的態度，於是忍不住自己的情緒，在比賽場所大聲的對麥坤罵了三字經，請問：警長這樣的行為，可能會觸犯刑法的第幾條？</a:t>
            </a:r>
            <a:br>
              <a:rPr lang="en-US" altLang="zh-TW" sz="2800" dirty="0"/>
            </a:br>
            <a:endParaRPr kumimoji="1" lang="zh-TW" altLang="en-US" sz="2800" b="1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C3272ED-AED6-714F-951F-351D7B5D40EC}"/>
              </a:ext>
            </a:extLst>
          </p:cNvPr>
          <p:cNvSpPr txBox="1"/>
          <p:nvPr/>
        </p:nvSpPr>
        <p:spPr>
          <a:xfrm>
            <a:off x="8086083" y="1080186"/>
            <a:ext cx="1631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5400" dirty="0">
                <a:solidFill>
                  <a:schemeClr val="bg1"/>
                </a:solidFill>
              </a:rPr>
              <a:t>STOP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FAB088-BCA5-9C4A-908F-0457500EF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88" b="89431" l="8537" r="91463">
                        <a14:foregroundMark x1="44309" y1="8740" x2="50813" y2="8740"/>
                        <a14:foregroundMark x1="43902" y1="5691" x2="53252" y2="5894"/>
                        <a14:foregroundMark x1="8537" y1="78659" x2="18699" y2="89228"/>
                        <a14:foregroundMark x1="89024" y1="85976" x2="91463" y2="88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4663" y="3429000"/>
            <a:ext cx="1764442" cy="352888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8093214-9942-F64F-A749-252A77EA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2712" y1="32544" x2="63051" y2="33432"/>
                        <a14:backgroundMark x1="47797" y1="84024" x2="31525" y2="84911"/>
                        <a14:backgroundMark x1="34746" y1="82840" x2="47797" y2="83136"/>
                        <a14:backgroundMark x1="67458" y1="77219" x2="76780" y2="74260"/>
                      </a14:backgroundRemoval>
                    </a14:imgEffect>
                  </a14:imgLayer>
                </a14:imgProps>
              </a:ext>
            </a:extLst>
          </a:blip>
          <a:srcRect l="12182" t="6600" r="6462" b="11211"/>
          <a:stretch/>
        </p:blipFill>
        <p:spPr>
          <a:xfrm>
            <a:off x="3731750" y="4247652"/>
            <a:ext cx="3926340" cy="227238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4C581AE-E052-AE41-B707-C670385EE4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6810" y1="22727" x2="59816" y2="25974"/>
                        <a14:backgroundMark x1="43865" y1="85065" x2="56442" y2="85065"/>
                        <a14:backgroundMark x1="56442" y1="85065" x2="57669" y2="85065"/>
                        <a14:backgroundMark x1="64724" y1="81169" x2="57975" y2="81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4866" y="4497451"/>
            <a:ext cx="4903597" cy="2271212"/>
          </a:xfrm>
          <a:prstGeom prst="rect">
            <a:avLst/>
          </a:prstGeom>
        </p:spPr>
      </p:pic>
      <p:sp>
        <p:nvSpPr>
          <p:cNvPr id="3" name="橢圓圖說文字 2">
            <a:extLst>
              <a:ext uri="{FF2B5EF4-FFF2-40B4-BE49-F238E27FC236}">
                <a16:creationId xmlns:a16="http://schemas.microsoft.com/office/drawing/2014/main" id="{4CF5342A-9651-5844-AD30-1363F7EA5D1B}"/>
              </a:ext>
            </a:extLst>
          </p:cNvPr>
          <p:cNvSpPr/>
          <p:nvPr/>
        </p:nvSpPr>
        <p:spPr>
          <a:xfrm>
            <a:off x="2469932" y="3321269"/>
            <a:ext cx="2613134" cy="1507106"/>
          </a:xfrm>
          <a:prstGeom prst="wedgeEllipseCallout">
            <a:avLst>
              <a:gd name="adj1" fmla="val 41307"/>
              <a:gd name="adj2" fmla="val 55315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dirty="0"/>
              <a:t>#$@!*?</a:t>
            </a:r>
            <a:endParaRPr kumimoji="1"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688112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7F17CBBF-A887-284D-BB1F-CB4EC63B9A58}"/>
              </a:ext>
            </a:extLst>
          </p:cNvPr>
          <p:cNvSpPr/>
          <p:nvPr/>
        </p:nvSpPr>
        <p:spPr>
          <a:xfrm>
            <a:off x="1" y="0"/>
            <a:ext cx="6434582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126FC3D-073C-B248-8CE7-AC2E40E8B40C}"/>
              </a:ext>
            </a:extLst>
          </p:cNvPr>
          <p:cNvSpPr txBox="1"/>
          <p:nvPr/>
        </p:nvSpPr>
        <p:spPr>
          <a:xfrm>
            <a:off x="389336" y="1015968"/>
            <a:ext cx="56559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請小組同學仔細觀察影片中的細節與內容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一起討論老師提出的動態回顧提問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並將討論出來的結果寫在海報紙上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endParaRPr kumimoji="1" lang="zh-TW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C7C35A0-03C2-F54F-A416-00657AF25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55" l="706" r="89819">
                        <a14:foregroundMark x1="3730" y1="45806" x2="9778" y2="53387"/>
                        <a14:foregroundMark x1="907" y1="37581" x2="5444" y2="48548"/>
                        <a14:foregroundMark x1="21875" y1="90323" x2="17540" y2="99355"/>
                        <a14:foregroundMark x1="25302" y1="90968" x2="30040" y2="88548"/>
                        <a14:foregroundMark x1="30040" y1="88548" x2="30444" y2="87903"/>
                        <a14:foregroundMark x1="5021" y1="75526" x2="6754" y2="76613"/>
                        <a14:foregroundMark x1="1613" y1="73387" x2="5016" y2="75522"/>
                        <a14:foregroundMark x1="6754" y1="76613" x2="13911" y2="72419"/>
                        <a14:foregroundMark x1="44657" y1="23871" x2="49899" y2="22742"/>
                        <a14:foregroundMark x1="49899" y1="22742" x2="55948" y2="3226"/>
                        <a14:foregroundMark x1="55948" y1="3226" x2="60585" y2="484"/>
                        <a14:foregroundMark x1="60585" y1="484" x2="52218" y2="2419"/>
                        <a14:foregroundMark x1="52218" y1="2419" x2="42036" y2="323"/>
                        <a14:foregroundMark x1="42036" y1="323" x2="41465" y2="679"/>
                        <a14:foregroundMark x1="32381" y1="9153" x2="28730" y2="14194"/>
                        <a14:foregroundMark x1="28730" y1="14194" x2="19960" y2="3387"/>
                        <a14:foregroundMark x1="19960" y1="3387" x2="13407" y2="0"/>
                        <a14:foregroundMark x1="35585" y1="48710" x2="40726" y2="45968"/>
                        <a14:foregroundMark x1="48205" y1="30611" x2="58871" y2="8710"/>
                        <a14:foregroundMark x1="40726" y1="45968" x2="47938" y2="31159"/>
                        <a14:foregroundMark x1="58468" y1="13065" x2="53469" y2="24993"/>
                        <a14:foregroundMark x1="46644" y1="36797" x2="38609" y2="49839"/>
                        <a14:foregroundMark x1="50954" y1="29801" x2="49875" y2="31552"/>
                        <a14:foregroundMark x1="38609" y1="49839" x2="33770" y2="52097"/>
                        <a14:foregroundMark x1="33770" y1="52097" x2="32157" y2="52097"/>
                        <a14:foregroundMark x1="24899" y1="62097" x2="22480" y2="67903"/>
                        <a14:foregroundMark x1="22480" y1="67903" x2="22278" y2="67903"/>
                        <a14:foregroundMark x1="3327" y1="65806" x2="8065" y2="66290"/>
                        <a14:foregroundMark x1="23589" y1="2419" x2="30040" y2="7903"/>
                        <a14:backgroundMark x1="25706" y1="74839" x2="27218" y2="67097"/>
                        <a14:backgroundMark x1="27218" y1="67097" x2="30746" y2="60323"/>
                        <a14:backgroundMark x1="30746" y1="60323" x2="35949" y2="53737"/>
                        <a14:backgroundMark x1="58449" y1="13047" x2="66230" y2="2258"/>
                        <a14:backgroundMark x1="66230" y1="2258" x2="70665" y2="2581"/>
                        <a14:backgroundMark x1="70665" y1="2581" x2="77016" y2="7581"/>
                        <a14:backgroundMark x1="77016" y1="7581" x2="81048" y2="16452"/>
                        <a14:backgroundMark x1="81048" y1="16452" x2="84778" y2="66290"/>
                        <a14:backgroundMark x1="84778" y1="66290" x2="81754" y2="73065"/>
                        <a14:backgroundMark x1="81754" y1="73065" x2="71371" y2="78226"/>
                        <a14:backgroundMark x1="71371" y1="78226" x2="37903" y2="76290"/>
                        <a14:backgroundMark x1="37903" y1="76290" x2="26008" y2="70000"/>
                        <a14:backgroundMark x1="26008" y1="70000" x2="24395" y2="67903"/>
                        <a14:backgroundMark x1="8468" y1="69355" x2="7560" y2="69677"/>
                        <a14:backgroundMark x1="9778" y1="69355" x2="5645" y2="72903"/>
                        <a14:backgroundMark x1="5645" y1="72903" x2="7169" y2="68581"/>
                        <a14:backgroundMark x1="7863" y1="66613" x2="9375" y2="70968"/>
                        <a14:backgroundMark x1="36089" y1="2419" x2="29435" y2="2742"/>
                        <a14:backgroundMark x1="35685" y1="6935" x2="30679" y2="5442"/>
                        <a14:backgroundMark x1="35585" y1="6935" x2="39718" y2="0"/>
                        <a14:backgroundMark x1="39315" y1="3065" x2="41230" y2="1452"/>
                        <a14:backgroundMark x1="39919" y1="2419" x2="30220" y2="7592"/>
                        <a14:backgroundMark x1="24131" y1="1480" x2="23790" y2="0"/>
                        <a14:backgroundMark x1="29133" y1="4839" x2="25101" y2="1290"/>
                        <a14:backgroundMark x1="25101" y1="1290" x2="24698" y2="323"/>
                        <a14:backgroundMark x1="55444" y1="43710" x2="61895" y2="30484"/>
                        <a14:backgroundMark x1="61895" y1="30484" x2="64113" y2="27903"/>
                        <a14:backgroundMark x1="54637" y1="26129" x2="45161" y2="47903"/>
                        <a14:backgroundMark x1="49698" y1="31452" x2="47883" y2="39355"/>
                        <a14:backgroundMark x1="47883" y1="39355" x2="43851" y2="46613"/>
                        <a14:backgroundMark x1="21875" y1="72742" x2="27823" y2="73710"/>
                      </a14:backgroundRemoval>
                    </a14:imgEffect>
                  </a14:imgLayer>
                </a14:imgProps>
              </a:ext>
            </a:extLst>
          </a:blip>
          <a:srcRect r="35263"/>
          <a:stretch/>
        </p:blipFill>
        <p:spPr>
          <a:xfrm>
            <a:off x="6434583" y="0"/>
            <a:ext cx="7103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316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C4C581AE-E052-AE41-B707-C670385EE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810" y1="22727" x2="59816" y2="25974"/>
                        <a14:backgroundMark x1="43865" y1="85065" x2="56442" y2="85065"/>
                        <a14:backgroundMark x1="56442" y1="85065" x2="57669" y2="85065"/>
                        <a14:backgroundMark x1="64724" y1="81169" x2="57975" y2="81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4866" y="4497451"/>
            <a:ext cx="4903597" cy="2271212"/>
          </a:xfrm>
          <a:prstGeom prst="rect">
            <a:avLst/>
          </a:prstGeom>
        </p:spPr>
      </p:pic>
      <p:sp>
        <p:nvSpPr>
          <p:cNvPr id="3" name="橢圓圖說文字 2">
            <a:extLst>
              <a:ext uri="{FF2B5EF4-FFF2-40B4-BE49-F238E27FC236}">
                <a16:creationId xmlns:a16="http://schemas.microsoft.com/office/drawing/2014/main" id="{4CF5342A-9651-5844-AD30-1363F7EA5D1B}"/>
              </a:ext>
            </a:extLst>
          </p:cNvPr>
          <p:cNvSpPr/>
          <p:nvPr/>
        </p:nvSpPr>
        <p:spPr>
          <a:xfrm>
            <a:off x="2469932" y="3321269"/>
            <a:ext cx="2613134" cy="1507106"/>
          </a:xfrm>
          <a:prstGeom prst="wedgeEllipseCallout">
            <a:avLst>
              <a:gd name="adj1" fmla="val 41307"/>
              <a:gd name="adj2" fmla="val 55315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dirty="0"/>
              <a:t>#$@!*?</a:t>
            </a:r>
            <a:endParaRPr kumimoji="1" lang="zh-TW" altLang="en-US" sz="40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9F62F5C-024D-C843-9647-EA2A9BE2C9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206" t="21240" r="9174" b="21240"/>
          <a:stretch/>
        </p:blipFill>
        <p:spPr>
          <a:xfrm>
            <a:off x="6243146" y="0"/>
            <a:ext cx="5223641" cy="2067676"/>
          </a:xfrm>
          <a:prstGeom prst="rect">
            <a:avLst/>
          </a:prstGeom>
        </p:spPr>
      </p:pic>
      <p:sp>
        <p:nvSpPr>
          <p:cNvPr id="12" name="圓角矩形 11">
            <a:extLst>
              <a:ext uri="{FF2B5EF4-FFF2-40B4-BE49-F238E27FC236}">
                <a16:creationId xmlns:a16="http://schemas.microsoft.com/office/drawing/2014/main" id="{6641E88A-DF55-AF4D-BFFD-CE2E9041AE09}"/>
              </a:ext>
            </a:extLst>
          </p:cNvPr>
          <p:cNvSpPr/>
          <p:nvPr/>
        </p:nvSpPr>
        <p:spPr>
          <a:xfrm>
            <a:off x="6552063" y="2270234"/>
            <a:ext cx="4729655" cy="377321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Ａ：</a:t>
            </a:r>
            <a:endParaRPr kumimoji="1" lang="en-US" altLang="zh-TW" sz="3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刑法</a:t>
            </a:r>
            <a:r>
              <a:rPr kumimoji="1" lang="en-US" altLang="zh-TW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309</a:t>
            </a:r>
            <a:r>
              <a:rPr kumimoji="1" lang="zh-CN" altLang="en-US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條</a:t>
            </a:r>
            <a:r>
              <a:rPr kumimoji="1" lang="en-US" altLang="zh-CN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br>
              <a:rPr kumimoji="1" lang="en-US" altLang="zh-CN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CN" altLang="en-US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刑法</a:t>
            </a:r>
            <a:r>
              <a:rPr kumimoji="1" lang="en-US" altLang="zh-CN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310</a:t>
            </a:r>
            <a:r>
              <a:rPr kumimoji="1" lang="zh-TW" altLang="en-US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條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8093214-9942-F64F-A749-252A77EAD0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2712" y1="32544" x2="63051" y2="33432"/>
                        <a14:backgroundMark x1="47797" y1="84024" x2="31525" y2="84911"/>
                        <a14:backgroundMark x1="34746" y1="82840" x2="47797" y2="83136"/>
                        <a14:backgroundMark x1="67458" y1="77219" x2="76780" y2="74260"/>
                      </a14:backgroundRemoval>
                    </a14:imgEffect>
                  </a14:imgLayer>
                </a14:imgProps>
              </a:ext>
            </a:extLst>
          </a:blip>
          <a:srcRect l="12182" t="6600" r="6462" b="11211"/>
          <a:stretch/>
        </p:blipFill>
        <p:spPr>
          <a:xfrm>
            <a:off x="3731750" y="4247652"/>
            <a:ext cx="3926340" cy="22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221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邊形 6">
            <a:extLst>
              <a:ext uri="{FF2B5EF4-FFF2-40B4-BE49-F238E27FC236}">
                <a16:creationId xmlns:a16="http://schemas.microsoft.com/office/drawing/2014/main" id="{0C6A5980-05E5-8A45-BAEF-F911DEA43273}"/>
              </a:ext>
            </a:extLst>
          </p:cNvPr>
          <p:cNvSpPr/>
          <p:nvPr/>
        </p:nvSpPr>
        <p:spPr>
          <a:xfrm>
            <a:off x="5867400" y="1080186"/>
            <a:ext cx="6069225" cy="5216611"/>
          </a:xfrm>
          <a:prstGeom prst="hexagon">
            <a:avLst/>
          </a:prstGeom>
          <a:solidFill>
            <a:srgbClr val="C0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r>
              <a:rPr lang="zh-TW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知名直播主跑來賽場直播，被保全制止，直播主一氣之下，找了小弟對空鳴槍，恐嚇保全注意自己的行為，請問這樣的行為會觸犯什麼法？</a:t>
            </a:r>
          </a:p>
          <a:p>
            <a:pPr algn="ctr"/>
            <a:br>
              <a:rPr lang="en-US" altLang="zh-TW" sz="2800" dirty="0"/>
            </a:br>
            <a:endParaRPr kumimoji="1" lang="zh-TW" altLang="en-US" sz="2800" b="1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C3272ED-AED6-714F-951F-351D7B5D40EC}"/>
              </a:ext>
            </a:extLst>
          </p:cNvPr>
          <p:cNvSpPr txBox="1"/>
          <p:nvPr/>
        </p:nvSpPr>
        <p:spPr>
          <a:xfrm>
            <a:off x="8086083" y="1080186"/>
            <a:ext cx="1631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5400" dirty="0">
                <a:solidFill>
                  <a:schemeClr val="bg1"/>
                </a:solidFill>
              </a:rPr>
              <a:t>STOP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FAB088-BCA5-9C4A-908F-0457500EF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88" b="89431" l="8537" r="91463">
                        <a14:foregroundMark x1="44309" y1="8740" x2="50813" y2="8740"/>
                        <a14:foregroundMark x1="43902" y1="5691" x2="53252" y2="5894"/>
                        <a14:foregroundMark x1="8537" y1="78659" x2="18699" y2="89228"/>
                        <a14:foregroundMark x1="89024" y1="85976" x2="91463" y2="88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4663" y="3429000"/>
            <a:ext cx="1764442" cy="3528884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93311DF-3E65-F04B-B54C-9CEDD2BBE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675" y="1400175"/>
            <a:ext cx="3679745" cy="432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147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9F62F5C-024D-C843-9647-EA2A9BE2C9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206" t="21240" r="9174" b="21240"/>
          <a:stretch/>
        </p:blipFill>
        <p:spPr>
          <a:xfrm>
            <a:off x="6243146" y="0"/>
            <a:ext cx="5223641" cy="2067676"/>
          </a:xfrm>
          <a:prstGeom prst="rect">
            <a:avLst/>
          </a:prstGeom>
        </p:spPr>
      </p:pic>
      <p:sp>
        <p:nvSpPr>
          <p:cNvPr id="12" name="圓角矩形 11">
            <a:extLst>
              <a:ext uri="{FF2B5EF4-FFF2-40B4-BE49-F238E27FC236}">
                <a16:creationId xmlns:a16="http://schemas.microsoft.com/office/drawing/2014/main" id="{6641E88A-DF55-AF4D-BFFD-CE2E9041AE09}"/>
              </a:ext>
            </a:extLst>
          </p:cNvPr>
          <p:cNvSpPr/>
          <p:nvPr/>
        </p:nvSpPr>
        <p:spPr>
          <a:xfrm>
            <a:off x="6552063" y="2270234"/>
            <a:ext cx="4729655" cy="377321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Ａ：</a:t>
            </a:r>
            <a:endParaRPr kumimoji="1" lang="en-US" altLang="zh-TW" sz="3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槍砲彈藥刀械管制條例</a:t>
            </a:r>
            <a:br>
              <a:rPr kumimoji="1" lang="en-US" altLang="zh-TW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CN" altLang="en-US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刑法第</a:t>
            </a:r>
            <a:r>
              <a:rPr kumimoji="1" lang="en-US" altLang="zh-CN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305</a:t>
            </a:r>
            <a:r>
              <a:rPr kumimoji="1" lang="zh-CN" altLang="en-US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條恐嚇</a:t>
            </a:r>
            <a:endParaRPr kumimoji="1" lang="zh-TW" altLang="en-US" sz="3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8093214-9942-F64F-A749-252A77EA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2712" y1="32544" x2="63051" y2="33432"/>
                        <a14:backgroundMark x1="47797" y1="84024" x2="31525" y2="84911"/>
                        <a14:backgroundMark x1="34746" y1="82840" x2="47797" y2="83136"/>
                        <a14:backgroundMark x1="67458" y1="77219" x2="76780" y2="74260"/>
                      </a14:backgroundRemoval>
                    </a14:imgEffect>
                  </a14:imgLayer>
                </a14:imgProps>
              </a:ext>
            </a:extLst>
          </a:blip>
          <a:srcRect l="12182" t="6600" r="6462" b="11211"/>
          <a:stretch/>
        </p:blipFill>
        <p:spPr>
          <a:xfrm>
            <a:off x="745662" y="3429000"/>
            <a:ext cx="5223640" cy="30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944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邊形 6">
            <a:extLst>
              <a:ext uri="{FF2B5EF4-FFF2-40B4-BE49-F238E27FC236}">
                <a16:creationId xmlns:a16="http://schemas.microsoft.com/office/drawing/2014/main" id="{0C6A5980-05E5-8A45-BAEF-F911DEA43273}"/>
              </a:ext>
            </a:extLst>
          </p:cNvPr>
          <p:cNvSpPr/>
          <p:nvPr/>
        </p:nvSpPr>
        <p:spPr>
          <a:xfrm>
            <a:off x="5867400" y="1080186"/>
            <a:ext cx="6069225" cy="5216611"/>
          </a:xfrm>
          <a:prstGeom prst="hexagon">
            <a:avLst/>
          </a:prstGeom>
          <a:solidFill>
            <a:srgbClr val="C0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在中途的休息站休息時，正在喝奶茶的你，看到有一個人鬼鬼祟祟地前往了隔壁的車，好像正在偷前座的零錢，你立刻拿出法律燃料工具包，告訴他這樣的行為觸犯了什麼罪？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C3272ED-AED6-714F-951F-351D7B5D40EC}"/>
              </a:ext>
            </a:extLst>
          </p:cNvPr>
          <p:cNvSpPr txBox="1"/>
          <p:nvPr/>
        </p:nvSpPr>
        <p:spPr>
          <a:xfrm>
            <a:off x="8086083" y="1080186"/>
            <a:ext cx="1631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5400" dirty="0">
                <a:solidFill>
                  <a:schemeClr val="bg1"/>
                </a:solidFill>
              </a:rPr>
              <a:t>STOP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FAB088-BCA5-9C4A-908F-0457500EF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88" b="89431" l="8537" r="91463">
                        <a14:foregroundMark x1="44309" y1="8740" x2="50813" y2="8740"/>
                        <a14:foregroundMark x1="43902" y1="5691" x2="53252" y2="5894"/>
                        <a14:foregroundMark x1="8537" y1="78659" x2="18699" y2="89228"/>
                        <a14:foregroundMark x1="89024" y1="85976" x2="91463" y2="88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4663" y="3429000"/>
            <a:ext cx="1764442" cy="3528884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43D3F1C2-2F77-7B41-8D4E-887856FC7F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8" b="95717" l="10000" r="90000">
                        <a14:foregroundMark x1="32188" y1="7709" x2="38594" y2="6852"/>
                        <a14:foregroundMark x1="38594" y1="6852" x2="46094" y2="7066"/>
                        <a14:foregroundMark x1="38281" y1="87366" x2="41875" y2="93790"/>
                        <a14:foregroundMark x1="41875" y1="93790" x2="43594" y2="95717"/>
                        <a14:foregroundMark x1="52188" y1="85653" x2="57188" y2="89936"/>
                        <a14:foregroundMark x1="57188" y1="89936" x2="58594" y2="90578"/>
                      </a14:backgroundRemoval>
                    </a14:imgEffect>
                  </a14:imgLayer>
                </a14:imgProps>
              </a:ext>
            </a:extLst>
          </a:blip>
          <a:srcRect l="11724" r="5439"/>
          <a:stretch/>
        </p:blipFill>
        <p:spPr>
          <a:xfrm>
            <a:off x="1271751" y="2500945"/>
            <a:ext cx="4181431" cy="368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68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3D3F1C2-2F77-7B41-8D4E-887856FC7F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38" b="95717" l="10000" r="90000">
                        <a14:foregroundMark x1="32188" y1="7709" x2="38594" y2="6852"/>
                        <a14:foregroundMark x1="38594" y1="6852" x2="46094" y2="7066"/>
                        <a14:foregroundMark x1="38281" y1="87366" x2="41875" y2="93790"/>
                        <a14:foregroundMark x1="41875" y1="93790" x2="43594" y2="95717"/>
                        <a14:foregroundMark x1="52188" y1="85653" x2="57188" y2="89936"/>
                        <a14:foregroundMark x1="57188" y1="89936" x2="58594" y2="90578"/>
                      </a14:backgroundRemoval>
                    </a14:imgEffect>
                  </a14:imgLayer>
                </a14:imgProps>
              </a:ext>
            </a:extLst>
          </a:blip>
          <a:srcRect l="11724" r="5439"/>
          <a:stretch/>
        </p:blipFill>
        <p:spPr>
          <a:xfrm>
            <a:off x="1271751" y="2500945"/>
            <a:ext cx="4181431" cy="36832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E5BF44C-380F-1349-8D60-8F0F4B84EC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206" t="21240" r="9174" b="21240"/>
          <a:stretch/>
        </p:blipFill>
        <p:spPr>
          <a:xfrm>
            <a:off x="6243146" y="0"/>
            <a:ext cx="5223641" cy="2067676"/>
          </a:xfrm>
          <a:prstGeom prst="rect">
            <a:avLst/>
          </a:prstGeom>
        </p:spPr>
      </p:pic>
      <p:sp>
        <p:nvSpPr>
          <p:cNvPr id="8" name="圓角矩形 7">
            <a:extLst>
              <a:ext uri="{FF2B5EF4-FFF2-40B4-BE49-F238E27FC236}">
                <a16:creationId xmlns:a16="http://schemas.microsoft.com/office/drawing/2014/main" id="{DC4F6ACF-4B40-2549-B249-F151F7200C7B}"/>
              </a:ext>
            </a:extLst>
          </p:cNvPr>
          <p:cNvSpPr/>
          <p:nvPr/>
        </p:nvSpPr>
        <p:spPr>
          <a:xfrm>
            <a:off x="6552063" y="2270234"/>
            <a:ext cx="4729655" cy="377321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Ａ：</a:t>
            </a:r>
            <a:br>
              <a:rPr kumimoji="1" lang="en-US" altLang="zh-TW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CN" altLang="en-US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竊盜罪</a:t>
            </a:r>
            <a:endParaRPr kumimoji="1" lang="zh-TW" altLang="en-US" sz="3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054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EAB95A0-ED2A-2B4E-8F88-D785202F3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58" b="15208"/>
          <a:stretch/>
        </p:blipFill>
        <p:spPr>
          <a:xfrm>
            <a:off x="71440" y="0"/>
            <a:ext cx="12058022" cy="6858000"/>
          </a:xfrm>
          <a:prstGeom prst="rect">
            <a:avLst/>
          </a:prstGeom>
        </p:spPr>
      </p:pic>
      <p:sp>
        <p:nvSpPr>
          <p:cNvPr id="4" name="圓角矩形 3">
            <a:extLst>
              <a:ext uri="{FF2B5EF4-FFF2-40B4-BE49-F238E27FC236}">
                <a16:creationId xmlns:a16="http://schemas.microsoft.com/office/drawing/2014/main" id="{F7DA7F3A-4AB6-274D-95EC-3BF28EFA5E99}"/>
              </a:ext>
            </a:extLst>
          </p:cNvPr>
          <p:cNvSpPr/>
          <p:nvPr/>
        </p:nvSpPr>
        <p:spPr>
          <a:xfrm rot="379757">
            <a:off x="4931213" y="406282"/>
            <a:ext cx="5364769" cy="1157288"/>
          </a:xfrm>
          <a:prstGeom prst="roundRect">
            <a:avLst/>
          </a:prstGeom>
          <a:solidFill>
            <a:srgbClr val="20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4000" dirty="0">
                <a:latin typeface="HanziPen SC" panose="03000300000000000000" pitchFamily="66" charset="-122"/>
                <a:ea typeface="HanziPen SC" panose="03000300000000000000" pitchFamily="66" charset="-122"/>
              </a:rPr>
              <a:t>抵達終點</a:t>
            </a:r>
            <a:endParaRPr kumimoji="1" lang="zh-TW" altLang="en-US" dirty="0">
              <a:latin typeface="HanziPen SC" panose="03000300000000000000" pitchFamily="66" charset="-122"/>
              <a:ea typeface="HanziPen SC" panose="030003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96637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22D639B4-A1AA-A34E-9572-9E9B00F5A30D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C7A673B-FCAD-6848-91C9-E06E12AF5266}"/>
              </a:ext>
            </a:extLst>
          </p:cNvPr>
          <p:cNvSpPr txBox="1"/>
          <p:nvPr/>
        </p:nvSpPr>
        <p:spPr>
          <a:xfrm>
            <a:off x="651637" y="637476"/>
            <a:ext cx="6746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課後作業</a:t>
            </a:r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-</a:t>
            </a:r>
            <a:r>
              <a:rPr kumimoji="1" lang="zh-CN" altLang="en-US" sz="3600" dirty="0">
                <a:latin typeface="AR PChiauHei Extra B5" pitchFamily="82" charset="-120"/>
                <a:ea typeface="AR PChiauHei Extra B5" pitchFamily="82" charset="-120"/>
              </a:rPr>
              <a:t>酒駕防制你和我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73C5CB5-451F-DB4A-AAEA-F9F6FD9D238D}"/>
              </a:ext>
            </a:extLst>
          </p:cNvPr>
          <p:cNvSpPr txBox="1"/>
          <p:nvPr/>
        </p:nvSpPr>
        <p:spPr>
          <a:xfrm>
            <a:off x="1232398" y="1738216"/>
            <a:ext cx="1035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1.</a:t>
            </a:r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閱讀新聞後，搭配全國法規資料庫完成第一大題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913D9AB-41C9-2442-A2B4-439E456652EB}"/>
              </a:ext>
            </a:extLst>
          </p:cNvPr>
          <p:cNvSpPr txBox="1"/>
          <p:nvPr/>
        </p:nvSpPr>
        <p:spPr>
          <a:xfrm>
            <a:off x="1232398" y="5010257"/>
            <a:ext cx="6549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4.</a:t>
            </a:r>
            <a:r>
              <a:rPr kumimoji="1" lang="zh-CN" altLang="en-US" sz="3600" dirty="0">
                <a:latin typeface="AR PChiauHei Extra B5" pitchFamily="82" charset="-120"/>
                <a:ea typeface="AR PChiauHei Extra B5" pitchFamily="82" charset="-120"/>
              </a:rPr>
              <a:t>也試著和他們聊聊你的看法及今天學到的唷</a:t>
            </a:r>
            <a:r>
              <a:rPr kumimoji="1" lang="en-US" altLang="zh-CN" sz="3600" dirty="0">
                <a:latin typeface="AR PChiauHei Extra B5" pitchFamily="82" charset="-120"/>
                <a:ea typeface="AR PChiauHei Extra B5" pitchFamily="82" charset="-120"/>
                <a:sym typeface="Wingdings" pitchFamily="2" charset="2"/>
              </a:rPr>
              <a:t>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BE5721B-176C-FE48-A29D-9C0D0370D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80" y="3325365"/>
            <a:ext cx="4010527" cy="347006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355364A-D7C1-9B46-8B71-0E3BE789FC41}"/>
              </a:ext>
            </a:extLst>
          </p:cNvPr>
          <p:cNvSpPr txBox="1"/>
          <p:nvPr/>
        </p:nvSpPr>
        <p:spPr>
          <a:xfrm>
            <a:off x="1232398" y="3953373"/>
            <a:ext cx="8364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3.</a:t>
            </a:r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訪問你的家人關於酒駕的看法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BD7046B-6672-684B-87FC-0BC609EB0CF3}"/>
              </a:ext>
            </a:extLst>
          </p:cNvPr>
          <p:cNvSpPr txBox="1"/>
          <p:nvPr/>
        </p:nvSpPr>
        <p:spPr>
          <a:xfrm>
            <a:off x="1232398" y="2896489"/>
            <a:ext cx="8364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2.</a:t>
            </a:r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回去</a:t>
            </a:r>
            <a:r>
              <a:rPr kumimoji="1" lang="zh-CN" altLang="en-US" sz="3600" dirty="0">
                <a:latin typeface="AR PChiauHei Extra B5" pitchFamily="82" charset="-120"/>
                <a:ea typeface="AR PChiauHei Extra B5" pitchFamily="82" charset="-120"/>
              </a:rPr>
              <a:t>讓家人進行酒駕常識小測驗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2281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EE1A8F30-AF5B-3040-A1A0-EF23EA037559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ㄨㄟ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B8F7B38-29A6-C343-A03C-9E3BCDA8C6D6}"/>
              </a:ext>
            </a:extLst>
          </p:cNvPr>
          <p:cNvSpPr txBox="1"/>
          <p:nvPr/>
        </p:nvSpPr>
        <p:spPr>
          <a:xfrm>
            <a:off x="651637" y="637476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4400" dirty="0">
                <a:latin typeface="AR PChiauHei Extra B5" pitchFamily="82" charset="-120"/>
                <a:ea typeface="AR PChiauHei Extra B5" pitchFamily="82" charset="-120"/>
              </a:rPr>
              <a:t>動態回顧提問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38B484D-5C9E-3240-B116-C5BF5C1F02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476129"/>
              </p:ext>
            </p:extLst>
          </p:nvPr>
        </p:nvGraphicFramePr>
        <p:xfrm>
          <a:off x="1149130" y="2501500"/>
          <a:ext cx="10312400" cy="2943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100">
                  <a:extLst>
                    <a:ext uri="{9D8B030D-6E8A-4147-A177-3AD203B41FA5}">
                      <a16:colId xmlns:a16="http://schemas.microsoft.com/office/drawing/2014/main" val="3339939996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3151169897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83866388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71197270"/>
                    </a:ext>
                  </a:extLst>
                </a:gridCol>
              </a:tblGrid>
              <a:tr h="13358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事實</a:t>
                      </a:r>
                      <a:endParaRPr lang="en-US" altLang="zh-TW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FACTS</a:t>
                      </a:r>
                      <a:endParaRPr lang="zh-TW" altLang="en-US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感覺</a:t>
                      </a:r>
                      <a:endParaRPr lang="en-US" altLang="zh-CN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FEELINGS</a:t>
                      </a:r>
                      <a:endParaRPr lang="zh-TW" altLang="en-US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發現</a:t>
                      </a:r>
                      <a:endParaRPr lang="en-US" altLang="zh-CN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FINDINGS</a:t>
                      </a:r>
                      <a:endParaRPr lang="zh-TW" altLang="en-US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未來</a:t>
                      </a:r>
                      <a:endParaRPr lang="en-US" altLang="zh-CN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FUTURE</a:t>
                      </a:r>
                      <a:endParaRPr lang="zh-TW" altLang="en-US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806887"/>
                  </a:ext>
                </a:extLst>
              </a:tr>
              <a:tr h="1607505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經驗最初的面貌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個人感覺和情緒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解釋判斷或意義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轉化思考與應用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9926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732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EE1A8F30-AF5B-3040-A1A0-EF23EA037559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ㄨㄟ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B8F7B38-29A6-C343-A03C-9E3BCDA8C6D6}"/>
              </a:ext>
            </a:extLst>
          </p:cNvPr>
          <p:cNvSpPr txBox="1"/>
          <p:nvPr/>
        </p:nvSpPr>
        <p:spPr>
          <a:xfrm>
            <a:off x="651637" y="637476"/>
            <a:ext cx="44374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400" dirty="0">
                <a:latin typeface="AR PChiauHei Extra B5" pitchFamily="82" charset="-120"/>
                <a:ea typeface="AR PChiauHei Extra B5" pitchFamily="82" charset="-120"/>
              </a:rPr>
              <a:t>Facts </a:t>
            </a:r>
            <a:r>
              <a:rPr kumimoji="1" lang="zh-CN" altLang="en-US" sz="4400" dirty="0">
                <a:latin typeface="AR PChiauHei Extra B5" pitchFamily="82" charset="-120"/>
                <a:ea typeface="AR PChiauHei Extra B5" pitchFamily="82" charset="-120"/>
              </a:rPr>
              <a:t>事實提問</a:t>
            </a:r>
            <a:endParaRPr kumimoji="1" lang="zh-TW" altLang="en-US" sz="44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76FF253-B222-5C4A-972F-B2B33DC6BD81}"/>
              </a:ext>
            </a:extLst>
          </p:cNvPr>
          <p:cNvSpPr txBox="1"/>
          <p:nvPr/>
        </p:nvSpPr>
        <p:spPr>
          <a:xfrm>
            <a:off x="1546677" y="2042121"/>
            <a:ext cx="966963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1"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在影片中看見了甚麼？</a:t>
            </a:r>
            <a:endParaRPr lang="en-US" altLang="zh-TW" sz="4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endParaRPr lang="zh-TW" altLang="zh-TW" sz="4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在影片中印象最深刻的畫面是甚麼？</a:t>
            </a:r>
          </a:p>
          <a:p>
            <a:endParaRPr kumimoji="1" lang="zh-TW" altLang="en-US" sz="4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5602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EE1A8F30-AF5B-3040-A1A0-EF23EA037559}"/>
              </a:ext>
            </a:extLst>
          </p:cNvPr>
          <p:cNvSpPr/>
          <p:nvPr/>
        </p:nvSpPr>
        <p:spPr>
          <a:xfrm>
            <a:off x="399737" y="318541"/>
            <a:ext cx="11392525" cy="622091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ㄨㄟ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B8F7B38-29A6-C343-A03C-9E3BCDA8C6D6}"/>
              </a:ext>
            </a:extLst>
          </p:cNvPr>
          <p:cNvSpPr txBox="1"/>
          <p:nvPr/>
        </p:nvSpPr>
        <p:spPr>
          <a:xfrm>
            <a:off x="651637" y="637476"/>
            <a:ext cx="50193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400" dirty="0" err="1">
                <a:latin typeface="AR PChiauHei Extra B5" pitchFamily="82" charset="-120"/>
                <a:ea typeface="AR PChiauHei Extra B5" pitchFamily="82" charset="-120"/>
              </a:rPr>
              <a:t>Fellings</a:t>
            </a:r>
            <a:r>
              <a:rPr kumimoji="1" lang="en-US" altLang="zh-TW" sz="4400" dirty="0">
                <a:latin typeface="AR PChiauHei Extra B5" pitchFamily="82" charset="-120"/>
                <a:ea typeface="AR PChiauHei Extra B5" pitchFamily="82" charset="-120"/>
              </a:rPr>
              <a:t> </a:t>
            </a:r>
            <a:r>
              <a:rPr kumimoji="1" lang="zh-CN" altLang="en-US" sz="4400" dirty="0">
                <a:latin typeface="AR PChiauHei Extra B5" pitchFamily="82" charset="-120"/>
                <a:ea typeface="AR PChiauHei Extra B5" pitchFamily="82" charset="-120"/>
              </a:rPr>
              <a:t>感受提問</a:t>
            </a:r>
            <a:endParaRPr kumimoji="1" lang="zh-TW" altLang="en-US" sz="44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76FF253-B222-5C4A-972F-B2B33DC6BD81}"/>
              </a:ext>
            </a:extLst>
          </p:cNvPr>
          <p:cNvSpPr txBox="1"/>
          <p:nvPr/>
        </p:nvSpPr>
        <p:spPr>
          <a:xfrm>
            <a:off x="1546677" y="2042121"/>
            <a:ext cx="85411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kumimoji="1" lang="zh-TW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看完這部影片，你的感受如何？</a:t>
            </a:r>
          </a:p>
          <a:p>
            <a:pPr lvl="0"/>
            <a:endParaRPr lang="en-US" altLang="zh-TW" sz="4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551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9843</TotalTime>
  <Words>1897</Words>
  <Application>Microsoft Macintosh PowerPoint</Application>
  <PresentationFormat>寬螢幕</PresentationFormat>
  <Paragraphs>242</Paragraphs>
  <Slides>66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66</vt:i4>
      </vt:variant>
    </vt:vector>
  </HeadingPairs>
  <TitlesOfParts>
    <vt:vector size="79" baseType="lpstr">
      <vt:lpstr>微軟正黑體</vt:lpstr>
      <vt:lpstr>微軟正黑體</vt:lpstr>
      <vt:lpstr>AR PChiauHei Extra B5</vt:lpstr>
      <vt:lpstr>DFYeaSong-B5</vt:lpstr>
      <vt:lpstr>HanziPen SC</vt:lpstr>
      <vt:lpstr>HGSSoeiKakugothicUB</vt:lpstr>
      <vt:lpstr>LingWai SC Medium</vt:lpstr>
      <vt:lpstr>Songti SC</vt:lpstr>
      <vt:lpstr>Arial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法規資料庫-最新消息</vt:lpstr>
      <vt:lpstr>PowerPoint 簡報</vt:lpstr>
      <vt:lpstr>PowerPoint 簡報</vt:lpstr>
      <vt:lpstr>法規資料庫-法規類別</vt:lpstr>
      <vt:lpstr>PowerPoint 簡報</vt:lpstr>
      <vt:lpstr>法規資料庫-司法判解</vt:lpstr>
      <vt:lpstr>PowerPoint 簡報</vt:lpstr>
      <vt:lpstr>PowerPoint 簡報</vt:lpstr>
      <vt:lpstr>PowerPoint 簡報</vt:lpstr>
      <vt:lpstr>PowerPoint 簡報</vt:lpstr>
      <vt:lpstr>法規資料庫-法規類別</vt:lpstr>
      <vt:lpstr>PowerPoint 簡報</vt:lpstr>
      <vt:lpstr>法規資料庫-跨機關檢索</vt:lpstr>
      <vt:lpstr>PowerPoint 簡報</vt:lpstr>
      <vt:lpstr>法規資料庫-整合查詢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使用者</dc:creator>
  <cp:lastModifiedBy>Microsoft Office User</cp:lastModifiedBy>
  <cp:revision>92</cp:revision>
  <dcterms:created xsi:type="dcterms:W3CDTF">2019-08-21T02:53:34Z</dcterms:created>
  <dcterms:modified xsi:type="dcterms:W3CDTF">2019-11-18T12:43:28Z</dcterms:modified>
</cp:coreProperties>
</file>