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71" r:id="rId14"/>
    <p:sldId id="270" r:id="rId15"/>
    <p:sldId id="272" r:id="rId16"/>
    <p:sldId id="269" r:id="rId17"/>
    <p:sldId id="273" r:id="rId18"/>
    <p:sldId id="268" r:id="rId19"/>
    <p:sldId id="274" r:id="rId20"/>
    <p:sldId id="276" r:id="rId21"/>
    <p:sldId id="275" r:id="rId22"/>
    <p:sldId id="277" r:id="rId23"/>
  </p:sldIdLst>
  <p:sldSz cx="9144000" cy="5715000" type="screen16x1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70" autoAdjust="0"/>
  </p:normalViewPr>
  <p:slideViewPr>
    <p:cSldViewPr>
      <p:cViewPr varScale="1">
        <p:scale>
          <a:sx n="65" d="100"/>
          <a:sy n="65" d="100"/>
        </p:scale>
        <p:origin x="-114" y="-1140"/>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Date Placeholder 29"/>
          <p:cNvSpPr>
            <a:spLocks noGrp="1"/>
          </p:cNvSpPr>
          <p:nvPr>
            <p:ph type="dt" sz="half" idx="10"/>
          </p:nvPr>
        </p:nvSpPr>
        <p:spPr/>
        <p:txBody>
          <a:bodyPr/>
          <a:lstStyle/>
          <a:p>
            <a:fld id="{B0FCEE53-CC61-48FC-BC6A-5190DE285589}" type="datetimeFigureOut">
              <a:rPr lang="zh-TW" altLang="en-US" smtClean="0"/>
              <a:t>2020/3/11</a:t>
            </a:fld>
            <a:endParaRPr lang="zh-TW" altLang="en-US"/>
          </a:p>
        </p:txBody>
      </p:sp>
      <p:sp>
        <p:nvSpPr>
          <p:cNvPr id="19" name="Footer Placeholder 18"/>
          <p:cNvSpPr>
            <a:spLocks noGrp="1"/>
          </p:cNvSpPr>
          <p:nvPr>
            <p:ph type="ftr" sz="quarter" idx="11"/>
          </p:nvPr>
        </p:nvSpPr>
        <p:spPr/>
        <p:txBody>
          <a:bodyPr/>
          <a:lstStyle/>
          <a:p>
            <a:endParaRPr lang="zh-TW" altLang="en-US"/>
          </a:p>
        </p:txBody>
      </p:sp>
      <p:sp>
        <p:nvSpPr>
          <p:cNvPr id="27" name="Slide Number Placeholder 26"/>
          <p:cNvSpPr>
            <a:spLocks noGrp="1"/>
          </p:cNvSpPr>
          <p:nvPr>
            <p:ph type="sldNum" sz="quarter" idx="12"/>
          </p:nvPr>
        </p:nvSpPr>
        <p:spPr/>
        <p:txBody>
          <a:bodyPr/>
          <a:lstStyle/>
          <a:p>
            <a:fld id="{E2562FA2-B239-49E5-BF53-31279966F611}"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TW" altLang="en-US" smtClean="0"/>
              <a:t>按一下以編輯母片標題樣式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B0FCEE53-CC61-48FC-BC6A-5190DE285589}" type="datetimeFigureOut">
              <a:rPr lang="zh-TW" altLang="en-US" smtClean="0"/>
              <a:t>2020/3/11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2562FA2-B239-49E5-BF53-31279966F611}"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zh-TW" altLang="en-US" smtClean="0"/>
              <a:t>按一下以編輯母片標題樣式</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B0FCEE53-CC61-48FC-BC6A-5190DE285589}" type="datetimeFigureOut">
              <a:rPr lang="zh-TW" altLang="en-US" smtClean="0"/>
              <a:t>2020/3/11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2562FA2-B239-49E5-BF53-31279966F611}"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TW" altLang="en-US" smtClean="0"/>
              <a:t>按一下以編輯母片標題樣式</a:t>
            </a:r>
            <a:endParaRPr kumimoji="0" lang="en-US"/>
          </a:p>
        </p:txBody>
      </p:sp>
      <p:sp>
        <p:nvSpPr>
          <p:cNvPr id="3" name="Content Placeholder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B0FCEE53-CC61-48FC-BC6A-5190DE285589}" type="datetimeFigureOut">
              <a:rPr lang="zh-TW" altLang="en-US" smtClean="0"/>
              <a:t>2020/3/11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2562FA2-B239-49E5-BF53-31279966F611}"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Date Placeholder 3"/>
          <p:cNvSpPr>
            <a:spLocks noGrp="1"/>
          </p:cNvSpPr>
          <p:nvPr>
            <p:ph type="dt" sz="half" idx="10"/>
          </p:nvPr>
        </p:nvSpPr>
        <p:spPr/>
        <p:txBody>
          <a:bodyPr/>
          <a:lstStyle/>
          <a:p>
            <a:fld id="{B0FCEE53-CC61-48FC-BC6A-5190DE285589}" type="datetimeFigureOut">
              <a:rPr lang="zh-TW" altLang="en-US" smtClean="0"/>
              <a:t>2020/3/11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2562FA2-B239-49E5-BF53-31279966F611}"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zh-TW" altLang="en-US" smtClean="0"/>
              <a:t>按一下以編輯母片標題樣式</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Date Placeholder 4"/>
          <p:cNvSpPr>
            <a:spLocks noGrp="1"/>
          </p:cNvSpPr>
          <p:nvPr>
            <p:ph type="dt" sz="half" idx="10"/>
          </p:nvPr>
        </p:nvSpPr>
        <p:spPr/>
        <p:txBody>
          <a:bodyPr/>
          <a:lstStyle/>
          <a:p>
            <a:fld id="{B0FCEE53-CC61-48FC-BC6A-5190DE285589}" type="datetimeFigureOut">
              <a:rPr lang="zh-TW" altLang="en-US" smtClean="0"/>
              <a:t>2020/3/11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2562FA2-B239-49E5-BF53-31279966F611}"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zh-TW" altLang="en-US" smtClean="0"/>
              <a:t>按一下以編輯母片標題樣式</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Text Placeholder 3"/>
          <p:cNvSpPr>
            <a:spLocks noGrp="1"/>
          </p:cNvSpPr>
          <p:nvPr>
            <p:ph type="body" sz="half" idx="3"/>
          </p:nvPr>
        </p:nvSpPr>
        <p:spPr>
          <a:xfrm>
            <a:off x="4645027" y="1549798"/>
            <a:ext cx="4041775" cy="54570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Content Placeholder 5"/>
          <p:cNvSpPr>
            <a:spLocks noGrp="1"/>
          </p:cNvSpPr>
          <p:nvPr>
            <p:ph sz="quarter" idx="4"/>
          </p:nvPr>
        </p:nvSpPr>
        <p:spPr>
          <a:xfrm>
            <a:off x="4645027"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Date Placeholder 6"/>
          <p:cNvSpPr>
            <a:spLocks noGrp="1"/>
          </p:cNvSpPr>
          <p:nvPr>
            <p:ph type="dt" sz="half" idx="10"/>
          </p:nvPr>
        </p:nvSpPr>
        <p:spPr/>
        <p:txBody>
          <a:bodyPr/>
          <a:lstStyle/>
          <a:p>
            <a:fld id="{B0FCEE53-CC61-48FC-BC6A-5190DE285589}" type="datetimeFigureOut">
              <a:rPr lang="zh-TW" altLang="en-US" smtClean="0"/>
              <a:t>2020/3/11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E2562FA2-B239-49E5-BF53-31279966F611}"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Date Placeholder 2"/>
          <p:cNvSpPr>
            <a:spLocks noGrp="1"/>
          </p:cNvSpPr>
          <p:nvPr>
            <p:ph type="dt" sz="half" idx="10"/>
          </p:nvPr>
        </p:nvSpPr>
        <p:spPr/>
        <p:txBody>
          <a:bodyPr/>
          <a:lstStyle/>
          <a:p>
            <a:fld id="{B0FCEE53-CC61-48FC-BC6A-5190DE285589}" type="datetimeFigureOut">
              <a:rPr lang="zh-TW" altLang="en-US" smtClean="0"/>
              <a:t>2020/3/11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E2562FA2-B239-49E5-BF53-31279966F611}"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CEE53-CC61-48FC-BC6A-5190DE285589}" type="datetimeFigureOut">
              <a:rPr lang="zh-TW" altLang="en-US" smtClean="0"/>
              <a:t>2020/3/11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E2562FA2-B239-49E5-BF53-31279966F611}"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6"/>
            <a:ext cx="2743200" cy="968376"/>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Date Placeholder 4"/>
          <p:cNvSpPr>
            <a:spLocks noGrp="1"/>
          </p:cNvSpPr>
          <p:nvPr>
            <p:ph type="dt" sz="half" idx="10"/>
          </p:nvPr>
        </p:nvSpPr>
        <p:spPr/>
        <p:txBody>
          <a:bodyPr/>
          <a:lstStyle/>
          <a:p>
            <a:fld id="{B0FCEE53-CC61-48FC-BC6A-5190DE285589}" type="datetimeFigureOut">
              <a:rPr lang="zh-TW" altLang="en-US" smtClean="0"/>
              <a:t>2020/3/11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2562FA2-B239-49E5-BF53-31279966F611}"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Date Placeholder 4"/>
          <p:cNvSpPr>
            <a:spLocks noGrp="1"/>
          </p:cNvSpPr>
          <p:nvPr>
            <p:ph type="dt" sz="half" idx="10"/>
          </p:nvPr>
        </p:nvSpPr>
        <p:spPr/>
        <p:txBody>
          <a:bodyPr/>
          <a:lstStyle/>
          <a:p>
            <a:fld id="{B0FCEE53-CC61-48FC-BC6A-5190DE285589}" type="datetimeFigureOut">
              <a:rPr lang="zh-TW" altLang="en-US" smtClean="0"/>
              <a:t>2020/3/11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a:xfrm>
            <a:off x="8077200" y="5296959"/>
            <a:ext cx="609600" cy="304271"/>
          </a:xfrm>
        </p:spPr>
        <p:txBody>
          <a:bodyPr/>
          <a:lstStyle/>
          <a:p>
            <a:fld id="{E2562FA2-B239-49E5-BF53-31279966F611}" type="slidenum">
              <a:rPr lang="zh-TW" altLang="en-US" smtClean="0"/>
              <a:t>‹#›</a:t>
            </a:fld>
            <a:endParaRPr lang="zh-TW" altLang="en-US"/>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5183188"/>
            <a:ext cx="4762500" cy="531812"/>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953"/>
            <a:ext cx="4762500" cy="531812"/>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FCEE53-CC61-48FC-BC6A-5190DE285589}" type="datetimeFigureOut">
              <a:rPr lang="zh-TW" altLang="en-US" smtClean="0"/>
              <a:t>2020/3/11</a:t>
            </a:fld>
            <a:endParaRPr lang="zh-TW" altLang="en-US"/>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562FA2-B239-49E5-BF53-31279966F611}" type="slidenum">
              <a:rPr lang="zh-TW" altLang="en-US" smtClean="0"/>
              <a:t>‹#›</a:t>
            </a:fld>
            <a:endParaRPr lang="zh-TW" altLang="en-US"/>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108-2&#23416;&#21209;&#32879;&#32363;&#26371;&#35696;-&#24615;&#24179;%20.pp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2020&#24180;&#22522;&#38534;&#24066;&#12304;&#21453;&#27602;&#21040;&#37168;&#37324;&#12305;&#22580;&#27425;&#19968;&#35261;&#34920;.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mlss.k12ea.gov.tw/"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108&#22522;&#38534;&#24066;&#22283;&#27665;&#20013;&#23567;&#23416;&#38450;&#21046;&#26657;&#22290;&#38712;&#20940;&#20107;&#20214;&#35519;&#26597;&#34389;&#29702;&#23416;&#26657;&#33258;&#20027;&#27298;&#26597;&#34920;.docx" TargetMode="External"/><Relationship Id="rId2" Type="http://schemas.openxmlformats.org/officeDocument/2006/relationships/hyperlink" Target="108-2&#23416;&#21209;&#32879;&#32363;&#26371;&#35696;-&#38712;&#20940;&#38450;&#21046;&#22577;&#21578;.pptx"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friendly.kl.edu.tw/"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645730"/>
            <a:ext cx="9144000" cy="2362572"/>
          </a:xfrm>
        </p:spPr>
        <p:txBody>
          <a:bodyPr>
            <a:noAutofit/>
          </a:bodyPr>
          <a:lstStyle/>
          <a:p>
            <a:pPr algn="ctr"/>
            <a:r>
              <a:rPr lang="en-US" altLang="zh-TW" sz="3200" dirty="0" smtClean="0">
                <a:effectLst/>
              </a:rPr>
              <a:t/>
            </a:r>
            <a:br>
              <a:rPr lang="en-US" altLang="zh-TW" sz="3200" dirty="0" smtClean="0">
                <a:effectLst/>
              </a:rPr>
            </a:br>
            <a:r>
              <a:rPr lang="zh-TW" altLang="zh-TW" sz="4000" dirty="0">
                <a:solidFill>
                  <a:schemeClr val="accent3">
                    <a:lumMod val="20000"/>
                    <a:lumOff val="80000"/>
                  </a:schemeClr>
                </a:solidFill>
                <a:effectLst/>
              </a:rPr>
              <a:t>基隆市</a:t>
            </a:r>
            <a:r>
              <a:rPr lang="en-US" altLang="zh-TW" sz="4000" dirty="0" smtClean="0">
                <a:solidFill>
                  <a:schemeClr val="accent3">
                    <a:lumMod val="20000"/>
                    <a:lumOff val="80000"/>
                  </a:schemeClr>
                </a:solidFill>
                <a:effectLst/>
              </a:rPr>
              <a:t>108</a:t>
            </a:r>
            <a:r>
              <a:rPr lang="zh-TW" altLang="zh-TW" sz="4000" dirty="0">
                <a:solidFill>
                  <a:schemeClr val="accent3">
                    <a:lumMod val="20000"/>
                    <a:lumOff val="80000"/>
                  </a:schemeClr>
                </a:solidFill>
                <a:effectLst/>
              </a:rPr>
              <a:t>學年度第二</a:t>
            </a:r>
            <a:r>
              <a:rPr lang="zh-TW" altLang="zh-TW" sz="4000" dirty="0" smtClean="0">
                <a:solidFill>
                  <a:schemeClr val="accent3">
                    <a:lumMod val="20000"/>
                    <a:lumOff val="80000"/>
                  </a:schemeClr>
                </a:solidFill>
                <a:effectLst/>
              </a:rPr>
              <a:t>學期</a:t>
            </a:r>
            <a:r>
              <a:rPr lang="en-US" altLang="zh-TW" sz="4000" dirty="0" smtClean="0">
                <a:solidFill>
                  <a:schemeClr val="accent3">
                    <a:lumMod val="20000"/>
                    <a:lumOff val="80000"/>
                  </a:schemeClr>
                </a:solidFill>
                <a:effectLst/>
              </a:rPr>
              <a:t/>
            </a:r>
            <a:br>
              <a:rPr lang="en-US" altLang="zh-TW" sz="4000" dirty="0" smtClean="0">
                <a:solidFill>
                  <a:schemeClr val="accent3">
                    <a:lumMod val="20000"/>
                    <a:lumOff val="80000"/>
                  </a:schemeClr>
                </a:solidFill>
                <a:effectLst/>
              </a:rPr>
            </a:br>
            <a:r>
              <a:rPr lang="zh-TW" altLang="zh-TW" sz="4000" dirty="0" smtClean="0">
                <a:solidFill>
                  <a:schemeClr val="accent3">
                    <a:lumMod val="20000"/>
                    <a:lumOff val="80000"/>
                  </a:schemeClr>
                </a:solidFill>
                <a:effectLst/>
              </a:rPr>
              <a:t>學</a:t>
            </a:r>
            <a:r>
              <a:rPr lang="zh-TW" altLang="zh-TW" sz="4000" dirty="0">
                <a:solidFill>
                  <a:schemeClr val="accent3">
                    <a:lumMod val="20000"/>
                    <a:lumOff val="80000"/>
                  </a:schemeClr>
                </a:solidFill>
                <a:effectLst/>
              </a:rPr>
              <a:t>務人員工作聯繫</a:t>
            </a:r>
            <a:r>
              <a:rPr lang="zh-TW" altLang="zh-TW" sz="4000" dirty="0" smtClean="0">
                <a:solidFill>
                  <a:schemeClr val="accent3">
                    <a:lumMod val="20000"/>
                    <a:lumOff val="80000"/>
                  </a:schemeClr>
                </a:solidFill>
                <a:effectLst/>
              </a:rPr>
              <a:t>會</a:t>
            </a:r>
            <a:r>
              <a:rPr lang="zh-TW" altLang="en-US" sz="4000" dirty="0" smtClean="0">
                <a:solidFill>
                  <a:schemeClr val="accent3">
                    <a:lumMod val="20000"/>
                    <a:lumOff val="80000"/>
                  </a:schemeClr>
                </a:solidFill>
                <a:effectLst/>
              </a:rPr>
              <a:t>議</a:t>
            </a:r>
            <a:r>
              <a:rPr lang="en-US" altLang="zh-TW" sz="4000" dirty="0" smtClean="0">
                <a:solidFill>
                  <a:schemeClr val="accent3">
                    <a:lumMod val="20000"/>
                    <a:lumOff val="80000"/>
                  </a:schemeClr>
                </a:solidFill>
                <a:effectLst/>
              </a:rPr>
              <a:t/>
            </a:r>
            <a:br>
              <a:rPr lang="en-US" altLang="zh-TW" sz="4000" dirty="0" smtClean="0">
                <a:solidFill>
                  <a:schemeClr val="accent3">
                    <a:lumMod val="20000"/>
                    <a:lumOff val="80000"/>
                  </a:schemeClr>
                </a:solidFill>
                <a:effectLst/>
              </a:rPr>
            </a:br>
            <a:r>
              <a:rPr lang="zh-TW" altLang="en-US" sz="4000" dirty="0" smtClean="0">
                <a:solidFill>
                  <a:schemeClr val="accent3">
                    <a:lumMod val="20000"/>
                    <a:lumOff val="80000"/>
                  </a:schemeClr>
                </a:solidFill>
                <a:effectLst/>
              </a:rPr>
              <a:t>暨</a:t>
            </a:r>
            <a:r>
              <a:rPr lang="en-US" altLang="zh-TW" sz="4000" dirty="0" smtClean="0">
                <a:solidFill>
                  <a:schemeClr val="accent3">
                    <a:lumMod val="20000"/>
                    <a:lumOff val="80000"/>
                  </a:schemeClr>
                </a:solidFill>
                <a:effectLst/>
              </a:rPr>
              <a:t/>
            </a:r>
            <a:br>
              <a:rPr lang="en-US" altLang="zh-TW" sz="4000" dirty="0" smtClean="0">
                <a:solidFill>
                  <a:schemeClr val="accent3">
                    <a:lumMod val="20000"/>
                    <a:lumOff val="80000"/>
                  </a:schemeClr>
                </a:solidFill>
                <a:effectLst/>
              </a:rPr>
            </a:br>
            <a:r>
              <a:rPr lang="zh-TW" altLang="en-US" sz="4000" dirty="0" smtClean="0">
                <a:solidFill>
                  <a:schemeClr val="accent3">
                    <a:lumMod val="20000"/>
                    <a:lumOff val="80000"/>
                  </a:schemeClr>
                </a:solidFill>
                <a:effectLst/>
              </a:rPr>
              <a:t>校安通報教育訓練</a:t>
            </a:r>
            <a:endParaRPr lang="zh-TW" altLang="en-US" sz="4000" dirty="0">
              <a:solidFill>
                <a:schemeClr val="accent3">
                  <a:lumMod val="20000"/>
                  <a:lumOff val="80000"/>
                </a:schemeClr>
              </a:solidFill>
            </a:endParaRPr>
          </a:p>
        </p:txBody>
      </p:sp>
      <p:sp>
        <p:nvSpPr>
          <p:cNvPr id="3" name="副標題 2"/>
          <p:cNvSpPr>
            <a:spLocks noGrp="1"/>
          </p:cNvSpPr>
          <p:nvPr>
            <p:ph type="subTitle" idx="1"/>
          </p:nvPr>
        </p:nvSpPr>
        <p:spPr>
          <a:xfrm>
            <a:off x="1619672" y="4587344"/>
            <a:ext cx="6192688" cy="907256"/>
          </a:xfrm>
        </p:spPr>
        <p:txBody>
          <a:bodyPr/>
          <a:lstStyle/>
          <a:p>
            <a:pPr algn="ctr"/>
            <a:r>
              <a:rPr lang="zh-TW" altLang="en-US" dirty="0" smtClean="0">
                <a:latin typeface="+mj-ea"/>
                <a:ea typeface="+mj-ea"/>
              </a:rPr>
              <a:t>基隆市教育處</a:t>
            </a:r>
            <a:r>
              <a:rPr lang="en-US" altLang="zh-TW" dirty="0" smtClean="0">
                <a:latin typeface="+mj-ea"/>
                <a:ea typeface="+mj-ea"/>
              </a:rPr>
              <a:t/>
            </a:r>
            <a:br>
              <a:rPr lang="en-US" altLang="zh-TW" dirty="0" smtClean="0">
                <a:latin typeface="+mj-ea"/>
                <a:ea typeface="+mj-ea"/>
              </a:rPr>
            </a:br>
            <a:r>
              <a:rPr lang="en-US" altLang="zh-TW" dirty="0" smtClean="0">
                <a:latin typeface="+mj-ea"/>
                <a:ea typeface="+mj-ea"/>
              </a:rPr>
              <a:t>2020/3/12</a:t>
            </a:r>
            <a:endParaRPr lang="zh-TW" altLang="en-US" dirty="0">
              <a:latin typeface="+mj-ea"/>
              <a:ea typeface="+mj-ea"/>
            </a:endParaRPr>
          </a:p>
        </p:txBody>
      </p:sp>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8453"/>
            <a:ext cx="2123728" cy="164422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C:\Users\E3114901\Desktop\市府&amp;教育處logo\基隆市教育處.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4587555"/>
            <a:ext cx="477556" cy="482104"/>
          </a:xfrm>
          <a:prstGeom prst="rect">
            <a:avLst/>
          </a:prstGeom>
          <a:noFill/>
          <a:extLst>
            <a:ext uri="{909E8E84-426E-40DD-AFC4-6F175D3DCCD1}">
              <a14:hiddenFill xmlns:a14="http://schemas.microsoft.com/office/drawing/2010/main">
                <a:solidFill>
                  <a:srgbClr val="FFFFFF"/>
                </a:solidFill>
              </a14:hiddenFill>
            </a:ext>
          </a:extLst>
        </p:spPr>
      </p:pic>
      <p:pic>
        <p:nvPicPr>
          <p:cNvPr id="7" name="圖片 6"/>
          <p:cNvPicPr/>
          <p:nvPr/>
        </p:nvPicPr>
        <p:blipFill>
          <a:blip r:embed="rId4">
            <a:extLst>
              <a:ext uri="{28A0092B-C50C-407E-A947-70E740481C1C}">
                <a14:useLocalDpi xmlns:a14="http://schemas.microsoft.com/office/drawing/2010/main" val="0"/>
              </a:ext>
            </a:extLst>
          </a:blip>
          <a:stretch>
            <a:fillRect/>
          </a:stretch>
        </p:blipFill>
        <p:spPr>
          <a:xfrm>
            <a:off x="0" y="4092278"/>
            <a:ext cx="1835696" cy="1644227"/>
          </a:xfrm>
          <a:prstGeom prst="rect">
            <a:avLst/>
          </a:prstGeom>
        </p:spPr>
      </p:pic>
    </p:spTree>
    <p:extLst>
      <p:ext uri="{BB962C8B-B14F-4D97-AF65-F5344CB8AC3E}">
        <p14:creationId xmlns:p14="http://schemas.microsoft.com/office/powerpoint/2010/main" val="1383812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聯繫與宣導事項</a:t>
            </a:r>
            <a:endParaRPr lang="zh-TW" altLang="en-US" dirty="0"/>
          </a:p>
        </p:txBody>
      </p:sp>
      <p:sp>
        <p:nvSpPr>
          <p:cNvPr id="3" name="內容版面配置區 2"/>
          <p:cNvSpPr>
            <a:spLocks noGrp="1"/>
          </p:cNvSpPr>
          <p:nvPr>
            <p:ph idx="1"/>
          </p:nvPr>
        </p:nvSpPr>
        <p:spPr>
          <a:xfrm>
            <a:off x="457200" y="1612900"/>
            <a:ext cx="8229600" cy="4102100"/>
          </a:xfrm>
        </p:spPr>
        <p:txBody>
          <a:bodyPr>
            <a:normAutofit fontScale="92500" lnSpcReduction="10000"/>
          </a:bodyPr>
          <a:lstStyle/>
          <a:p>
            <a:r>
              <a:rPr lang="zh-TW" altLang="zh-TW" dirty="0">
                <a:latin typeface="+mj-ea"/>
                <a:ea typeface="+mj-ea"/>
              </a:rPr>
              <a:t>服儀規範</a:t>
            </a:r>
            <a:r>
              <a:rPr lang="en-US" altLang="zh-TW" dirty="0" smtClean="0">
                <a:latin typeface="+mj-ea"/>
                <a:ea typeface="+mj-ea"/>
              </a:rPr>
              <a:t>:</a:t>
            </a:r>
            <a:r>
              <a:rPr lang="zh-TW" altLang="zh-TW" dirty="0">
                <a:solidFill>
                  <a:srgbClr val="FF0000"/>
                </a:solidFill>
                <a:latin typeface="+mj-ea"/>
                <a:ea typeface="+mj-ea"/>
              </a:rPr>
              <a:t>務必檢視校內服儀規定及相關表件，勿以服儀直接或間接處罰</a:t>
            </a:r>
            <a:r>
              <a:rPr lang="zh-TW" altLang="zh-TW" dirty="0" smtClean="0">
                <a:solidFill>
                  <a:srgbClr val="FF0000"/>
                </a:solidFill>
                <a:latin typeface="+mj-ea"/>
                <a:ea typeface="+mj-ea"/>
              </a:rPr>
              <a:t>學生</a:t>
            </a:r>
            <a:r>
              <a:rPr lang="zh-TW" altLang="en-US" dirty="0" smtClean="0">
                <a:latin typeface="+mj-ea"/>
                <a:ea typeface="+mj-ea"/>
              </a:rPr>
              <a:t>。</a:t>
            </a:r>
            <a:endParaRPr lang="en-US" altLang="zh-TW" dirty="0" smtClean="0">
              <a:latin typeface="+mj-ea"/>
              <a:ea typeface="+mj-ea"/>
            </a:endParaRPr>
          </a:p>
          <a:p>
            <a:pPr lvl="1"/>
            <a:r>
              <a:rPr lang="zh-TW" altLang="zh-TW" dirty="0">
                <a:latin typeface="+mj-ea"/>
                <a:ea typeface="+mj-ea"/>
              </a:rPr>
              <a:t>依據〈學校訂定教師輔導與管教辦法〉</a:t>
            </a:r>
            <a:r>
              <a:rPr lang="en-US" altLang="zh-TW" dirty="0" smtClean="0">
                <a:latin typeface="+mj-ea"/>
                <a:ea typeface="+mj-ea"/>
              </a:rPr>
              <a:t>:</a:t>
            </a:r>
          </a:p>
          <a:p>
            <a:pPr marL="640080" lvl="2" indent="0">
              <a:buNone/>
            </a:pPr>
            <a:r>
              <a:rPr lang="zh-TW" altLang="zh-TW" dirty="0" smtClean="0">
                <a:latin typeface="+mj-ea"/>
                <a:ea typeface="+mj-ea"/>
              </a:rPr>
              <a:t>「</a:t>
            </a:r>
            <a:r>
              <a:rPr lang="zh-TW" altLang="zh-TW" dirty="0">
                <a:latin typeface="+mj-ea"/>
                <a:ea typeface="+mj-ea"/>
              </a:rPr>
              <a:t>校規應經校務會議通過。校規、班規、班會或其他班級會議所為決議，不得訂定對學生科處罰款或其他侵害財產權之規定。除為防止危害學生安全或防止疾病傳染所必要者外，學校不得限制學生髮式，或據以處罰，以維護學生身體自主權及人格發展權，並教導及鼓勵學生學習自主管理。」</a:t>
            </a:r>
          </a:p>
          <a:p>
            <a:pPr marL="640080" lvl="2" indent="0">
              <a:buNone/>
            </a:pPr>
            <a:r>
              <a:rPr lang="zh-TW" altLang="zh-TW" dirty="0" smtClean="0">
                <a:latin typeface="+mj-ea"/>
                <a:ea typeface="+mj-ea"/>
              </a:rPr>
              <a:t>「</a:t>
            </a:r>
            <a:r>
              <a:rPr lang="zh-TW" altLang="zh-TW" dirty="0">
                <a:latin typeface="+mj-ea"/>
                <a:ea typeface="+mj-ea"/>
              </a:rPr>
              <a:t>有關學生服裝儀容之規定，應以舉辦</a:t>
            </a:r>
            <a:r>
              <a:rPr lang="zh-TW" altLang="zh-TW" b="1" dirty="0">
                <a:latin typeface="+mj-ea"/>
                <a:ea typeface="+mj-ea"/>
              </a:rPr>
              <a:t>校內公聽會、說明會或進行全校性問卷調查等方式，廣納學生及家長意見，循民主參與程序訂定</a:t>
            </a:r>
            <a:r>
              <a:rPr lang="zh-TW" altLang="zh-TW" dirty="0">
                <a:latin typeface="+mj-ea"/>
                <a:ea typeface="+mj-ea"/>
              </a:rPr>
              <a:t>，以創造開明、信任之校園文化，且學校</a:t>
            </a:r>
            <a:r>
              <a:rPr lang="zh-TW" altLang="zh-TW" b="1" dirty="0">
                <a:latin typeface="+mj-ea"/>
                <a:ea typeface="+mj-ea"/>
              </a:rPr>
              <a:t>不得將學生服裝儀容規定作為處罰依據</a:t>
            </a:r>
            <a:r>
              <a:rPr lang="zh-TW" altLang="zh-TW" dirty="0">
                <a:latin typeface="+mj-ea"/>
                <a:ea typeface="+mj-ea"/>
              </a:rPr>
              <a:t>。</a:t>
            </a:r>
            <a:r>
              <a:rPr lang="zh-TW" altLang="zh-TW" dirty="0" smtClean="0">
                <a:latin typeface="+mj-ea"/>
                <a:ea typeface="+mj-ea"/>
              </a:rPr>
              <a:t>」</a:t>
            </a:r>
            <a:endParaRPr lang="en-US" altLang="zh-TW" dirty="0" smtClean="0">
              <a:latin typeface="+mj-ea"/>
              <a:ea typeface="+mj-ea"/>
            </a:endParaRPr>
          </a:p>
          <a:p>
            <a:pPr marL="640080" lvl="2" indent="0">
              <a:buNone/>
            </a:pPr>
            <a:r>
              <a:rPr lang="zh-TW" altLang="zh-TW" dirty="0" smtClean="0">
                <a:latin typeface="+mj-ea"/>
                <a:ea typeface="+mj-ea"/>
              </a:rPr>
              <a:t>班</a:t>
            </a:r>
            <a:r>
              <a:rPr lang="zh-TW" altLang="zh-TW" dirty="0">
                <a:latin typeface="+mj-ea"/>
                <a:ea typeface="+mj-ea"/>
              </a:rPr>
              <a:t>規、班會或其他班級會議所為決議，與法令或校規牴觸者無效。</a:t>
            </a:r>
            <a:endParaRPr lang="en-US" altLang="zh-TW" b="1" dirty="0" smtClean="0">
              <a:latin typeface="+mj-ea"/>
              <a:ea typeface="+mj-ea"/>
            </a:endParaRPr>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3742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聯繫與宣導事項</a:t>
            </a:r>
            <a:endParaRPr lang="zh-TW" altLang="en-US" dirty="0"/>
          </a:p>
        </p:txBody>
      </p:sp>
      <p:sp>
        <p:nvSpPr>
          <p:cNvPr id="3" name="內容版面配置區 2"/>
          <p:cNvSpPr>
            <a:spLocks noGrp="1"/>
          </p:cNvSpPr>
          <p:nvPr>
            <p:ph idx="1"/>
          </p:nvPr>
        </p:nvSpPr>
        <p:spPr/>
        <p:txBody>
          <a:bodyPr>
            <a:normAutofit lnSpcReduction="10000"/>
          </a:bodyPr>
          <a:lstStyle/>
          <a:p>
            <a:r>
              <a:rPr lang="zh-TW" altLang="zh-TW" b="1" dirty="0">
                <a:latin typeface="+mj-ea"/>
                <a:ea typeface="+mj-ea"/>
              </a:rPr>
              <a:t>品德</a:t>
            </a:r>
            <a:r>
              <a:rPr lang="zh-TW" altLang="zh-TW" b="1" dirty="0" smtClean="0">
                <a:latin typeface="+mj-ea"/>
                <a:ea typeface="+mj-ea"/>
              </a:rPr>
              <a:t>教育</a:t>
            </a:r>
            <a:endParaRPr lang="en-US" altLang="zh-TW" dirty="0" smtClean="0">
              <a:latin typeface="+mj-ea"/>
              <a:ea typeface="+mj-ea"/>
            </a:endParaRPr>
          </a:p>
          <a:p>
            <a:pPr lvl="1"/>
            <a:r>
              <a:rPr lang="zh-TW" altLang="zh-TW" sz="2200" dirty="0">
                <a:latin typeface="+mj-ea"/>
                <a:ea typeface="+mj-ea"/>
              </a:rPr>
              <a:t>參照本市品德教育</a:t>
            </a:r>
            <a:r>
              <a:rPr lang="en-US" altLang="zh-TW" sz="2200" dirty="0">
                <a:latin typeface="+mj-ea"/>
                <a:ea typeface="+mj-ea"/>
              </a:rPr>
              <a:t>12</a:t>
            </a:r>
            <a:r>
              <a:rPr lang="zh-TW" altLang="zh-TW" sz="2200" dirty="0">
                <a:latin typeface="+mj-ea"/>
                <a:ea typeface="+mj-ea"/>
              </a:rPr>
              <a:t>項核心價值「尊重生命、負責盡責、自律守法、謙虛有禮、團隊合作、公平正義、孝親尊長、關懷行善、誠實信用、賞識感恩、積極勇敢、愛護環境」及「教育部品德教育促進方案」構思推動</a:t>
            </a:r>
            <a:r>
              <a:rPr lang="zh-TW" altLang="zh-TW" sz="2200" dirty="0" smtClean="0">
                <a:latin typeface="+mj-ea"/>
                <a:ea typeface="+mj-ea"/>
              </a:rPr>
              <a:t>。</a:t>
            </a:r>
            <a:endParaRPr lang="en-US" altLang="zh-TW" sz="2200" dirty="0" smtClean="0">
              <a:latin typeface="+mj-ea"/>
              <a:ea typeface="+mj-ea"/>
            </a:endParaRPr>
          </a:p>
          <a:p>
            <a:pPr marL="393192" lvl="1" indent="0">
              <a:buNone/>
            </a:pPr>
            <a:endParaRPr lang="en-US" altLang="zh-TW" sz="2200" dirty="0" smtClean="0">
              <a:latin typeface="+mj-ea"/>
              <a:ea typeface="+mj-ea"/>
            </a:endParaRPr>
          </a:p>
          <a:p>
            <a:pPr lvl="1"/>
            <a:r>
              <a:rPr lang="zh-TW" altLang="zh-TW" sz="2200" dirty="0">
                <a:latin typeface="+mj-ea"/>
                <a:ea typeface="+mj-ea"/>
              </a:rPr>
              <a:t>「</a:t>
            </a:r>
            <a:r>
              <a:rPr lang="en-US" altLang="zh-TW" sz="2200" b="1" dirty="0">
                <a:solidFill>
                  <a:srgbClr val="FF0000"/>
                </a:solidFill>
                <a:latin typeface="+mj-ea"/>
                <a:ea typeface="+mj-ea"/>
              </a:rPr>
              <a:t>109</a:t>
            </a:r>
            <a:r>
              <a:rPr lang="zh-TW" altLang="zh-TW" sz="2200" b="1" dirty="0">
                <a:solidFill>
                  <a:srgbClr val="FF0000"/>
                </a:solidFill>
                <a:latin typeface="+mj-ea"/>
                <a:ea typeface="+mj-ea"/>
              </a:rPr>
              <a:t>學年度教育部國民及學前教育署補助辦理品德教育推廣與深耕學校實施計畫</a:t>
            </a:r>
            <a:r>
              <a:rPr lang="zh-TW" altLang="zh-TW" sz="2200" dirty="0" smtClean="0">
                <a:latin typeface="+mj-ea"/>
                <a:ea typeface="+mj-ea"/>
              </a:rPr>
              <a:t>」每</a:t>
            </a:r>
            <a:r>
              <a:rPr lang="zh-TW" altLang="zh-TW" sz="2200" dirty="0">
                <a:latin typeface="+mj-ea"/>
                <a:ea typeface="+mj-ea"/>
              </a:rPr>
              <a:t>校每學年度最高</a:t>
            </a:r>
            <a:r>
              <a:rPr lang="en-US" altLang="zh-TW" sz="2200" dirty="0">
                <a:latin typeface="+mj-ea"/>
                <a:ea typeface="+mj-ea"/>
              </a:rPr>
              <a:t>3</a:t>
            </a:r>
            <a:r>
              <a:rPr lang="zh-TW" altLang="zh-TW" sz="2200" dirty="0">
                <a:latin typeface="+mj-ea"/>
                <a:ea typeface="+mj-ea"/>
              </a:rPr>
              <a:t>萬元為限，請各校踴躍於</a:t>
            </a:r>
            <a:r>
              <a:rPr lang="en-US" altLang="zh-TW" sz="2200" dirty="0">
                <a:latin typeface="+mj-ea"/>
                <a:ea typeface="+mj-ea"/>
              </a:rPr>
              <a:t>5</a:t>
            </a:r>
            <a:r>
              <a:rPr lang="zh-TW" altLang="zh-TW" sz="2200" dirty="0">
                <a:latin typeface="+mj-ea"/>
                <a:ea typeface="+mj-ea"/>
              </a:rPr>
              <a:t>月</a:t>
            </a:r>
            <a:r>
              <a:rPr lang="en-US" altLang="zh-TW" sz="2200" dirty="0">
                <a:latin typeface="+mj-ea"/>
                <a:ea typeface="+mj-ea"/>
              </a:rPr>
              <a:t>15</a:t>
            </a:r>
            <a:r>
              <a:rPr lang="zh-TW" altLang="zh-TW" sz="2200" dirty="0">
                <a:latin typeface="+mj-ea"/>
                <a:ea typeface="+mj-ea"/>
              </a:rPr>
              <a:t>日</a:t>
            </a:r>
            <a:r>
              <a:rPr lang="en-US" altLang="zh-TW" sz="2200" dirty="0">
                <a:latin typeface="+mj-ea"/>
                <a:ea typeface="+mj-ea"/>
              </a:rPr>
              <a:t>(</a:t>
            </a:r>
            <a:r>
              <a:rPr lang="zh-TW" altLang="zh-TW" sz="2200" dirty="0">
                <a:latin typeface="+mj-ea"/>
                <a:ea typeface="+mj-ea"/>
              </a:rPr>
              <a:t>星期五</a:t>
            </a:r>
            <a:r>
              <a:rPr lang="en-US" altLang="zh-TW" sz="2200" dirty="0">
                <a:latin typeface="+mj-ea"/>
                <a:ea typeface="+mj-ea"/>
              </a:rPr>
              <a:t>)</a:t>
            </a:r>
            <a:r>
              <a:rPr lang="zh-TW" altLang="zh-TW" sz="2200" dirty="0">
                <a:latin typeface="+mj-ea"/>
                <a:ea typeface="+mj-ea"/>
              </a:rPr>
              <a:t>前將申請計畫送府初審</a:t>
            </a:r>
            <a:r>
              <a:rPr lang="zh-TW" altLang="zh-TW" sz="2200" dirty="0" smtClean="0">
                <a:latin typeface="+mj-ea"/>
                <a:ea typeface="+mj-ea"/>
              </a:rPr>
              <a:t>。</a:t>
            </a:r>
            <a:r>
              <a:rPr lang="en-US" altLang="zh-TW" sz="2200" dirty="0" smtClean="0">
                <a:latin typeface="+mj-ea"/>
                <a:ea typeface="+mj-ea"/>
              </a:rPr>
              <a:t/>
            </a:r>
            <a:br>
              <a:rPr lang="en-US" altLang="zh-TW" sz="2200" dirty="0" smtClean="0">
                <a:latin typeface="+mj-ea"/>
                <a:ea typeface="+mj-ea"/>
              </a:rPr>
            </a:br>
            <a:r>
              <a:rPr lang="en-US" altLang="zh-TW" sz="2000" dirty="0" smtClean="0">
                <a:latin typeface="+mj-ea"/>
                <a:ea typeface="+mj-ea"/>
              </a:rPr>
              <a:t>(</a:t>
            </a:r>
            <a:r>
              <a:rPr lang="zh-TW" altLang="zh-TW" sz="2000" dirty="0">
                <a:latin typeface="+mj-ea"/>
                <a:ea typeface="+mj-ea"/>
              </a:rPr>
              <a:t>中華民國</a:t>
            </a:r>
            <a:r>
              <a:rPr lang="en-US" altLang="zh-TW" sz="2000" dirty="0">
                <a:latin typeface="+mj-ea"/>
                <a:ea typeface="+mj-ea"/>
              </a:rPr>
              <a:t>109</a:t>
            </a:r>
            <a:r>
              <a:rPr lang="zh-TW" altLang="zh-TW" sz="2000" dirty="0">
                <a:latin typeface="+mj-ea"/>
                <a:ea typeface="+mj-ea"/>
              </a:rPr>
              <a:t>年</a:t>
            </a:r>
            <a:r>
              <a:rPr lang="en-US" altLang="zh-TW" sz="2000" dirty="0">
                <a:latin typeface="+mj-ea"/>
                <a:ea typeface="+mj-ea"/>
              </a:rPr>
              <a:t>2</a:t>
            </a:r>
            <a:r>
              <a:rPr lang="zh-TW" altLang="zh-TW" sz="2000" dirty="0">
                <a:latin typeface="+mj-ea"/>
                <a:ea typeface="+mj-ea"/>
              </a:rPr>
              <a:t>月</a:t>
            </a:r>
            <a:r>
              <a:rPr lang="en-US" altLang="zh-TW" sz="2000" dirty="0">
                <a:latin typeface="+mj-ea"/>
                <a:ea typeface="+mj-ea"/>
              </a:rPr>
              <a:t>10</a:t>
            </a:r>
            <a:r>
              <a:rPr lang="zh-TW" altLang="zh-TW" sz="2000" dirty="0">
                <a:latin typeface="+mj-ea"/>
                <a:ea typeface="+mj-ea"/>
              </a:rPr>
              <a:t>日基府教特參字第</a:t>
            </a:r>
            <a:r>
              <a:rPr lang="en-US" altLang="zh-TW" sz="2000" dirty="0">
                <a:latin typeface="+mj-ea"/>
                <a:ea typeface="+mj-ea"/>
              </a:rPr>
              <a:t>1090104445</a:t>
            </a:r>
            <a:r>
              <a:rPr lang="zh-TW" altLang="zh-TW" sz="2000" dirty="0">
                <a:latin typeface="+mj-ea"/>
                <a:ea typeface="+mj-ea"/>
              </a:rPr>
              <a:t>號函</a:t>
            </a:r>
            <a:r>
              <a:rPr lang="en-US" altLang="zh-TW" sz="2000" dirty="0">
                <a:latin typeface="+mj-ea"/>
                <a:ea typeface="+mj-ea"/>
              </a:rPr>
              <a:t>)</a:t>
            </a:r>
            <a:endParaRPr lang="zh-TW" altLang="zh-TW" sz="2000" dirty="0">
              <a:latin typeface="+mj-ea"/>
              <a:ea typeface="+mj-ea"/>
            </a:endParaRPr>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2562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聯繫與宣導事項</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zh-TW" b="1" dirty="0">
                <a:latin typeface="+mj-ea"/>
                <a:ea typeface="+mj-ea"/>
              </a:rPr>
              <a:t>人權法治</a:t>
            </a:r>
            <a:endParaRPr lang="zh-TW" altLang="zh-TW" dirty="0">
              <a:latin typeface="+mj-ea"/>
              <a:ea typeface="+mj-ea"/>
            </a:endParaRPr>
          </a:p>
          <a:p>
            <a:pPr lvl="1"/>
            <a:r>
              <a:rPr lang="zh-TW" altLang="zh-TW" dirty="0">
                <a:latin typeface="+mj-ea"/>
                <a:ea typeface="+mj-ea"/>
              </a:rPr>
              <a:t>持續推動</a:t>
            </a:r>
            <a:r>
              <a:rPr lang="zh-TW" altLang="zh-TW" b="1" dirty="0">
                <a:solidFill>
                  <a:srgbClr val="FF0000"/>
                </a:solidFill>
                <a:latin typeface="+mj-ea"/>
                <a:ea typeface="+mj-ea"/>
              </a:rPr>
              <a:t>兒童權利公約</a:t>
            </a:r>
            <a:r>
              <a:rPr lang="en-US" altLang="zh-TW" b="1" dirty="0">
                <a:solidFill>
                  <a:srgbClr val="FF0000"/>
                </a:solidFill>
                <a:latin typeface="+mj-ea"/>
                <a:ea typeface="+mj-ea"/>
              </a:rPr>
              <a:t>(CRC)</a:t>
            </a:r>
            <a:r>
              <a:rPr lang="zh-TW" altLang="zh-TW" b="1" dirty="0">
                <a:solidFill>
                  <a:srgbClr val="FF0000"/>
                </a:solidFill>
                <a:latin typeface="+mj-ea"/>
                <a:ea typeface="+mj-ea"/>
              </a:rPr>
              <a:t>教育與校園實踐</a:t>
            </a:r>
            <a:r>
              <a:rPr lang="zh-TW" altLang="zh-TW" dirty="0">
                <a:latin typeface="+mj-ea"/>
                <a:ea typeface="+mj-ea"/>
              </a:rPr>
              <a:t>：本年度計畫辦理教師</a:t>
            </a:r>
            <a:r>
              <a:rPr lang="en-US" altLang="zh-TW" dirty="0">
                <a:latin typeface="+mj-ea"/>
                <a:ea typeface="+mj-ea"/>
              </a:rPr>
              <a:t>CRC</a:t>
            </a:r>
            <a:r>
              <a:rPr lang="zh-TW" altLang="zh-TW" dirty="0">
                <a:latin typeface="+mj-ea"/>
                <a:ea typeface="+mj-ea"/>
              </a:rPr>
              <a:t>工作坊</a:t>
            </a:r>
            <a:r>
              <a:rPr lang="en-US" altLang="zh-TW" dirty="0">
                <a:latin typeface="+mj-ea"/>
                <a:ea typeface="+mj-ea"/>
              </a:rPr>
              <a:t>(</a:t>
            </a:r>
            <a:r>
              <a:rPr lang="zh-TW" altLang="zh-TW" dirty="0">
                <a:latin typeface="+mj-ea"/>
                <a:ea typeface="+mj-ea"/>
              </a:rPr>
              <a:t>教學設計</a:t>
            </a:r>
            <a:r>
              <a:rPr lang="en-US" altLang="zh-TW" dirty="0">
                <a:latin typeface="+mj-ea"/>
                <a:ea typeface="+mj-ea"/>
              </a:rPr>
              <a:t>)</a:t>
            </a:r>
            <a:r>
              <a:rPr lang="zh-TW" altLang="zh-TW" dirty="0">
                <a:latin typeface="+mj-ea"/>
                <a:ea typeface="+mj-ea"/>
              </a:rPr>
              <a:t>、學輔人員</a:t>
            </a:r>
            <a:r>
              <a:rPr lang="en-US" altLang="zh-TW" dirty="0">
                <a:latin typeface="+mj-ea"/>
                <a:ea typeface="+mj-ea"/>
              </a:rPr>
              <a:t>CRC</a:t>
            </a:r>
            <a:r>
              <a:rPr lang="zh-TW" altLang="zh-TW" dirty="0">
                <a:latin typeface="+mj-ea"/>
                <a:ea typeface="+mj-ea"/>
              </a:rPr>
              <a:t>工作坊</a:t>
            </a:r>
            <a:r>
              <a:rPr lang="en-US" altLang="zh-TW" dirty="0">
                <a:latin typeface="+mj-ea"/>
                <a:ea typeface="+mj-ea"/>
              </a:rPr>
              <a:t>(</a:t>
            </a:r>
            <a:r>
              <a:rPr lang="zh-TW" altLang="zh-TW" dirty="0">
                <a:latin typeface="+mj-ea"/>
                <a:ea typeface="+mj-ea"/>
              </a:rPr>
              <a:t>校園推動方案設計</a:t>
            </a:r>
            <a:r>
              <a:rPr lang="en-US" altLang="zh-TW" dirty="0">
                <a:latin typeface="+mj-ea"/>
                <a:ea typeface="+mj-ea"/>
              </a:rPr>
              <a:t>)</a:t>
            </a:r>
            <a:r>
              <a:rPr lang="zh-TW" altLang="zh-TW" dirty="0">
                <a:latin typeface="+mj-ea"/>
                <a:ea typeface="+mj-ea"/>
              </a:rPr>
              <a:t>、家長</a:t>
            </a:r>
            <a:r>
              <a:rPr lang="en-US" altLang="zh-TW" dirty="0">
                <a:latin typeface="+mj-ea"/>
                <a:ea typeface="+mj-ea"/>
              </a:rPr>
              <a:t>CRC</a:t>
            </a:r>
            <a:r>
              <a:rPr lang="zh-TW" altLang="zh-TW" dirty="0">
                <a:latin typeface="+mj-ea"/>
                <a:ea typeface="+mj-ea"/>
              </a:rPr>
              <a:t>講座、一頁式宣傳懶人包簡報甄選。</a:t>
            </a:r>
            <a:r>
              <a:rPr lang="en-US" altLang="zh-TW" dirty="0">
                <a:latin typeface="+mj-ea"/>
                <a:ea typeface="+mj-ea"/>
              </a:rPr>
              <a:t>(</a:t>
            </a:r>
            <a:r>
              <a:rPr lang="zh-TW" altLang="zh-TW" dirty="0">
                <a:latin typeface="+mj-ea"/>
                <a:ea typeface="+mj-ea"/>
              </a:rPr>
              <a:t>依國教署核定辦理</a:t>
            </a:r>
            <a:r>
              <a:rPr lang="en-US" altLang="zh-TW" dirty="0">
                <a:latin typeface="+mj-ea"/>
                <a:ea typeface="+mj-ea"/>
              </a:rPr>
              <a:t>)</a:t>
            </a:r>
            <a:r>
              <a:rPr lang="zh-TW" altLang="zh-TW" dirty="0" smtClean="0">
                <a:latin typeface="+mj-ea"/>
                <a:ea typeface="+mj-ea"/>
              </a:rPr>
              <a:t>。</a:t>
            </a:r>
            <a:r>
              <a:rPr lang="en-US" altLang="zh-TW" dirty="0" smtClean="0">
                <a:latin typeface="+mj-ea"/>
                <a:ea typeface="+mj-ea"/>
              </a:rPr>
              <a:t/>
            </a:r>
            <a:br>
              <a:rPr lang="en-US" altLang="zh-TW" dirty="0" smtClean="0">
                <a:latin typeface="+mj-ea"/>
                <a:ea typeface="+mj-ea"/>
              </a:rPr>
            </a:br>
            <a:endParaRPr lang="en-US" altLang="zh-TW" dirty="0" smtClean="0">
              <a:latin typeface="+mj-ea"/>
              <a:ea typeface="+mj-ea"/>
            </a:endParaRPr>
          </a:p>
          <a:p>
            <a:pPr lvl="1"/>
            <a:r>
              <a:rPr lang="zh-TW" altLang="zh-TW" b="1" dirty="0">
                <a:solidFill>
                  <a:srgbClr val="FF0000"/>
                </a:solidFill>
                <a:latin typeface="+mj-ea"/>
                <a:ea typeface="+mj-ea"/>
              </a:rPr>
              <a:t>人口</a:t>
            </a:r>
            <a:r>
              <a:rPr lang="zh-TW" altLang="zh-TW" b="1" dirty="0" smtClean="0">
                <a:solidFill>
                  <a:srgbClr val="FF0000"/>
                </a:solidFill>
                <a:latin typeface="+mj-ea"/>
                <a:ea typeface="+mj-ea"/>
              </a:rPr>
              <a:t>販運</a:t>
            </a:r>
            <a:r>
              <a:rPr lang="zh-TW" altLang="en-US" b="1" dirty="0" smtClean="0">
                <a:solidFill>
                  <a:srgbClr val="FF0000"/>
                </a:solidFill>
                <a:latin typeface="+mj-ea"/>
                <a:ea typeface="+mj-ea"/>
              </a:rPr>
              <a:t>防制</a:t>
            </a:r>
            <a:r>
              <a:rPr lang="zh-TW" altLang="zh-TW" dirty="0" smtClean="0">
                <a:latin typeface="+mj-ea"/>
                <a:ea typeface="+mj-ea"/>
              </a:rPr>
              <a:t>宣導</a:t>
            </a:r>
            <a:r>
              <a:rPr lang="en-US" altLang="zh-TW" dirty="0">
                <a:latin typeface="+mj-ea"/>
                <a:ea typeface="+mj-ea"/>
              </a:rPr>
              <a:t>(</a:t>
            </a:r>
            <a:r>
              <a:rPr lang="zh-TW" altLang="zh-TW" dirty="0">
                <a:latin typeface="+mj-ea"/>
                <a:ea typeface="+mj-ea"/>
              </a:rPr>
              <a:t>國、高中</a:t>
            </a:r>
            <a:r>
              <a:rPr lang="en-US" altLang="zh-TW" dirty="0" smtClean="0">
                <a:latin typeface="+mj-ea"/>
                <a:ea typeface="+mj-ea"/>
              </a:rPr>
              <a:t>)</a:t>
            </a:r>
            <a:r>
              <a:rPr lang="zh-TW" altLang="zh-TW" dirty="0" smtClean="0">
                <a:latin typeface="+mj-ea"/>
                <a:ea typeface="+mj-ea"/>
              </a:rPr>
              <a:t> 。</a:t>
            </a:r>
            <a:r>
              <a:rPr lang="en-US" altLang="zh-TW" dirty="0" smtClean="0">
                <a:latin typeface="+mj-ea"/>
                <a:ea typeface="+mj-ea"/>
              </a:rPr>
              <a:t/>
            </a:r>
            <a:br>
              <a:rPr lang="en-US" altLang="zh-TW" dirty="0" smtClean="0">
                <a:latin typeface="+mj-ea"/>
                <a:ea typeface="+mj-ea"/>
              </a:rPr>
            </a:br>
            <a:endParaRPr lang="en-US" altLang="zh-TW" dirty="0" smtClean="0">
              <a:latin typeface="+mj-ea"/>
              <a:ea typeface="+mj-ea"/>
            </a:endParaRPr>
          </a:p>
          <a:p>
            <a:pPr lvl="1"/>
            <a:r>
              <a:rPr lang="zh-TW" altLang="zh-TW" b="1" dirty="0">
                <a:solidFill>
                  <a:srgbClr val="FF0000"/>
                </a:solidFill>
                <a:latin typeface="+mj-ea"/>
                <a:ea typeface="+mj-ea"/>
              </a:rPr>
              <a:t>兒少表意</a:t>
            </a:r>
            <a:r>
              <a:rPr lang="zh-TW" altLang="zh-TW" b="1" dirty="0" smtClean="0">
                <a:solidFill>
                  <a:srgbClr val="FF0000"/>
                </a:solidFill>
                <a:latin typeface="+mj-ea"/>
                <a:ea typeface="+mj-ea"/>
              </a:rPr>
              <a:t>權</a:t>
            </a:r>
            <a:r>
              <a:rPr lang="zh-TW" altLang="en-US" dirty="0" smtClean="0">
                <a:latin typeface="+mj-ea"/>
                <a:ea typeface="+mj-ea"/>
              </a:rPr>
              <a:t>維護。</a:t>
            </a:r>
            <a:endParaRPr lang="en-US" altLang="zh-TW" dirty="0" smtClean="0">
              <a:latin typeface="+mj-ea"/>
              <a:ea typeface="+mj-ea"/>
            </a:endParaRPr>
          </a:p>
          <a:p>
            <a:pPr lvl="1"/>
            <a:endParaRPr lang="en-US" altLang="zh-TW" dirty="0">
              <a:latin typeface="+mj-ea"/>
              <a:ea typeface="+mj-ea"/>
            </a:endParaRPr>
          </a:p>
          <a:p>
            <a:pPr lvl="1"/>
            <a:r>
              <a:rPr lang="zh-TW" altLang="zh-TW" b="1" dirty="0">
                <a:solidFill>
                  <a:srgbClr val="FF0000"/>
                </a:solidFill>
                <a:latin typeface="+mj-ea"/>
                <a:ea typeface="+mj-ea"/>
              </a:rPr>
              <a:t>基隆市友善校園人權環境指標評估量表</a:t>
            </a:r>
            <a:r>
              <a:rPr lang="zh-TW" altLang="zh-TW" dirty="0">
                <a:latin typeface="+mj-ea"/>
                <a:ea typeface="+mj-ea"/>
              </a:rPr>
              <a:t>：舊系統已被移除，已重新用</a:t>
            </a:r>
            <a:r>
              <a:rPr lang="en-US" altLang="zh-TW" dirty="0">
                <a:latin typeface="+mj-ea"/>
                <a:ea typeface="+mj-ea"/>
              </a:rPr>
              <a:t>Google</a:t>
            </a:r>
            <a:r>
              <a:rPr lang="zh-TW" altLang="zh-TW" dirty="0">
                <a:latin typeface="+mj-ea"/>
                <a:ea typeface="+mj-ea"/>
              </a:rPr>
              <a:t>協作平台為各校製作好</a:t>
            </a:r>
            <a:r>
              <a:rPr lang="en-US" altLang="zh-TW" dirty="0">
                <a:latin typeface="+mj-ea"/>
                <a:ea typeface="+mj-ea"/>
              </a:rPr>
              <a:t>Google</a:t>
            </a:r>
            <a:r>
              <a:rPr lang="zh-TW" altLang="zh-TW" dirty="0">
                <a:latin typeface="+mj-ea"/>
                <a:ea typeface="+mj-ea"/>
              </a:rPr>
              <a:t>表單，請各校提供承辦人電子郵件信箱</a:t>
            </a:r>
            <a:r>
              <a:rPr lang="en-US" altLang="zh-TW" dirty="0">
                <a:latin typeface="+mj-ea"/>
                <a:ea typeface="+mj-ea"/>
              </a:rPr>
              <a:t>(</a:t>
            </a:r>
            <a:r>
              <a:rPr lang="en-US" altLang="zh-TW" dirty="0" err="1">
                <a:latin typeface="+mj-ea"/>
                <a:ea typeface="+mj-ea"/>
              </a:rPr>
              <a:t>gmail</a:t>
            </a:r>
            <a:r>
              <a:rPr lang="zh-TW" altLang="zh-TW" dirty="0">
                <a:latin typeface="+mj-ea"/>
                <a:ea typeface="+mj-ea"/>
              </a:rPr>
              <a:t>為佳</a:t>
            </a:r>
            <a:r>
              <a:rPr lang="en-US" altLang="zh-TW" dirty="0">
                <a:latin typeface="+mj-ea"/>
                <a:ea typeface="+mj-ea"/>
              </a:rPr>
              <a:t>)</a:t>
            </a:r>
            <a:endParaRPr lang="zh-TW" altLang="zh-TW" dirty="0">
              <a:latin typeface="+mj-ea"/>
              <a:ea typeface="+mj-ea"/>
            </a:endParaRPr>
          </a:p>
          <a:p>
            <a:pPr lvl="1"/>
            <a:endParaRPr lang="zh-TW" altLang="zh-TW" dirty="0"/>
          </a:p>
          <a:p>
            <a:endParaRPr lang="zh-TW" altLang="en-US" dirty="0"/>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898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dirty="0"/>
          </a:p>
        </p:txBody>
      </p:sp>
      <p:pic>
        <p:nvPicPr>
          <p:cNvPr id="5" name="圖片 4" descr="D:\106特教D槽\3.學務工作\106學務工作\106品德教育\106東信品德10大核心價值研習\106年東信品德教育研習成果\2 基隆市品德教育核心價值(12項)海報.jpg"/>
          <p:cNvPicPr/>
          <p:nvPr/>
        </p:nvPicPr>
        <p:blipFill rotWithShape="1">
          <a:blip r:embed="rId2">
            <a:extLst>
              <a:ext uri="{28A0092B-C50C-407E-A947-70E740481C1C}">
                <a14:useLocalDpi xmlns:a14="http://schemas.microsoft.com/office/drawing/2010/main" val="0"/>
              </a:ext>
            </a:extLst>
          </a:blip>
          <a:srcRect t="1622" b="10202"/>
          <a:stretch/>
        </p:blipFill>
        <p:spPr bwMode="auto">
          <a:xfrm>
            <a:off x="2051720" y="117987"/>
            <a:ext cx="5112568" cy="5521796"/>
          </a:xfrm>
          <a:prstGeom prst="rect">
            <a:avLst/>
          </a:prstGeom>
          <a:noFill/>
          <a:ln w="38100">
            <a:solidFill>
              <a:schemeClr val="tx1"/>
            </a:solidFill>
          </a:ln>
        </p:spPr>
      </p:pic>
      <p:pic>
        <p:nvPicPr>
          <p:cNvPr id="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2571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聯繫與宣導事項</a:t>
            </a:r>
            <a:endParaRPr lang="zh-TW" altLang="en-US" dirty="0"/>
          </a:p>
        </p:txBody>
      </p:sp>
      <p:sp>
        <p:nvSpPr>
          <p:cNvPr id="3" name="內容版面配置區 2"/>
          <p:cNvSpPr>
            <a:spLocks noGrp="1"/>
          </p:cNvSpPr>
          <p:nvPr>
            <p:ph idx="1"/>
          </p:nvPr>
        </p:nvSpPr>
        <p:spPr>
          <a:xfrm>
            <a:off x="457200" y="1612900"/>
            <a:ext cx="8229600" cy="668536"/>
          </a:xfrm>
        </p:spPr>
        <p:txBody>
          <a:bodyPr/>
          <a:lstStyle/>
          <a:p>
            <a:r>
              <a:rPr lang="zh-TW" altLang="zh-TW" b="1" dirty="0">
                <a:latin typeface="+mj-ea"/>
                <a:ea typeface="+mj-ea"/>
                <a:hlinkClick r:id="rId2" action="ppaction://hlinkpres?slideindex=1&amp;slidetitle="/>
              </a:rPr>
              <a:t>落實推動校園性別事件防治</a:t>
            </a:r>
            <a:r>
              <a:rPr lang="zh-TW" altLang="zh-TW" b="1" dirty="0" smtClean="0">
                <a:latin typeface="+mj-ea"/>
                <a:ea typeface="+mj-ea"/>
                <a:hlinkClick r:id="rId2" action="ppaction://hlinkpres?slideindex=1&amp;slidetitle="/>
              </a:rPr>
              <a:t>工作</a:t>
            </a:r>
            <a:endParaRPr lang="zh-TW" altLang="zh-TW" dirty="0">
              <a:latin typeface="+mj-ea"/>
              <a:ea typeface="+mj-ea"/>
              <a:hlinkClick r:id="rId2" action="ppaction://hlinkpres?slideindex=1&amp;slidetitle="/>
            </a:endParaRPr>
          </a:p>
        </p:txBody>
      </p:sp>
      <p:pic>
        <p:nvPicPr>
          <p:cNvPr id="4"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4645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聯繫與宣導事項</a:t>
            </a:r>
            <a:endParaRPr lang="zh-TW" altLang="en-US" dirty="0"/>
          </a:p>
        </p:txBody>
      </p:sp>
      <p:sp>
        <p:nvSpPr>
          <p:cNvPr id="3" name="內容版面配置區 2"/>
          <p:cNvSpPr>
            <a:spLocks noGrp="1"/>
          </p:cNvSpPr>
          <p:nvPr>
            <p:ph idx="1"/>
          </p:nvPr>
        </p:nvSpPr>
        <p:spPr>
          <a:xfrm>
            <a:off x="457200" y="1612900"/>
            <a:ext cx="8686800" cy="3620864"/>
          </a:xfrm>
        </p:spPr>
        <p:txBody>
          <a:bodyPr/>
          <a:lstStyle/>
          <a:p>
            <a:r>
              <a:rPr lang="zh-TW" altLang="zh-TW" b="1" dirty="0">
                <a:latin typeface="+mj-ea"/>
                <a:ea typeface="+mj-ea"/>
              </a:rPr>
              <a:t>毒品防</a:t>
            </a:r>
            <a:r>
              <a:rPr lang="zh-TW" altLang="zh-TW" b="1" dirty="0" smtClean="0">
                <a:latin typeface="+mj-ea"/>
                <a:ea typeface="+mj-ea"/>
              </a:rPr>
              <a:t>制</a:t>
            </a:r>
            <a:endParaRPr lang="en-US" altLang="zh-TW" b="1" dirty="0" smtClean="0">
              <a:latin typeface="+mj-ea"/>
              <a:ea typeface="+mj-ea"/>
            </a:endParaRPr>
          </a:p>
          <a:p>
            <a:pPr lvl="1"/>
            <a:r>
              <a:rPr lang="zh-TW" altLang="zh-TW" dirty="0">
                <a:latin typeface="+mj-ea"/>
                <a:ea typeface="+mj-ea"/>
              </a:rPr>
              <a:t>預防</a:t>
            </a:r>
            <a:r>
              <a:rPr lang="zh-TW" altLang="zh-TW" dirty="0" smtClean="0">
                <a:latin typeface="+mj-ea"/>
                <a:ea typeface="+mj-ea"/>
              </a:rPr>
              <a:t>宣導</a:t>
            </a:r>
            <a:r>
              <a:rPr lang="en-US" altLang="zh-TW" dirty="0" smtClean="0">
                <a:latin typeface="+mj-ea"/>
                <a:ea typeface="+mj-ea"/>
              </a:rPr>
              <a:t>:</a:t>
            </a:r>
          </a:p>
          <a:p>
            <a:pPr marL="850392" lvl="1" indent="-457200">
              <a:buFont typeface="+mj-lt"/>
              <a:buAutoNum type="arabicPeriod"/>
            </a:pPr>
            <a:r>
              <a:rPr lang="zh-TW" altLang="zh-TW" dirty="0" smtClean="0">
                <a:solidFill>
                  <a:srgbClr val="FF0000"/>
                </a:solidFill>
                <a:latin typeface="+mj-ea"/>
                <a:ea typeface="+mj-ea"/>
              </a:rPr>
              <a:t>每</a:t>
            </a:r>
            <a:r>
              <a:rPr lang="zh-TW" altLang="zh-TW" dirty="0">
                <a:solidFill>
                  <a:srgbClr val="FF0000"/>
                </a:solidFill>
                <a:latin typeface="+mj-ea"/>
                <a:ea typeface="+mj-ea"/>
              </a:rPr>
              <a:t>學年</a:t>
            </a:r>
            <a:r>
              <a:rPr lang="zh-TW" altLang="zh-TW" dirty="0">
                <a:latin typeface="+mj-ea"/>
                <a:ea typeface="+mj-ea"/>
              </a:rPr>
              <a:t>至少辦理「</a:t>
            </a:r>
            <a:r>
              <a:rPr lang="zh-TW" altLang="zh-TW" dirty="0">
                <a:solidFill>
                  <a:srgbClr val="7030A0"/>
                </a:solidFill>
                <a:latin typeface="+mj-ea"/>
                <a:ea typeface="+mj-ea"/>
              </a:rPr>
              <a:t>加強導師反毒知能研習</a:t>
            </a:r>
            <a:r>
              <a:rPr lang="zh-TW" altLang="zh-TW" dirty="0">
                <a:latin typeface="+mj-ea"/>
                <a:ea typeface="+mj-ea"/>
              </a:rPr>
              <a:t>」、「</a:t>
            </a:r>
            <a:r>
              <a:rPr lang="zh-TW" altLang="zh-TW" dirty="0">
                <a:solidFill>
                  <a:srgbClr val="7030A0"/>
                </a:solidFill>
                <a:latin typeface="+mj-ea"/>
                <a:ea typeface="+mj-ea"/>
              </a:rPr>
              <a:t>防制學生藥物濫用</a:t>
            </a:r>
            <a:r>
              <a:rPr lang="zh-TW" altLang="zh-TW" dirty="0">
                <a:latin typeface="+mj-ea"/>
                <a:ea typeface="+mj-ea"/>
              </a:rPr>
              <a:t>」及</a:t>
            </a:r>
            <a:r>
              <a:rPr lang="zh-TW" altLang="zh-TW" dirty="0">
                <a:solidFill>
                  <a:srgbClr val="7030A0"/>
                </a:solidFill>
                <a:latin typeface="+mj-ea"/>
                <a:ea typeface="+mj-ea"/>
              </a:rPr>
              <a:t>家長</a:t>
            </a:r>
            <a:r>
              <a:rPr lang="en-US" altLang="zh-TW" dirty="0">
                <a:solidFill>
                  <a:srgbClr val="7030A0"/>
                </a:solidFill>
                <a:latin typeface="+mj-ea"/>
                <a:ea typeface="+mj-ea"/>
              </a:rPr>
              <a:t>(</a:t>
            </a:r>
            <a:r>
              <a:rPr lang="zh-TW" altLang="zh-TW" dirty="0">
                <a:solidFill>
                  <a:srgbClr val="7030A0"/>
                </a:solidFill>
                <a:latin typeface="+mj-ea"/>
                <a:ea typeface="+mj-ea"/>
              </a:rPr>
              <a:t>或社區</a:t>
            </a:r>
            <a:r>
              <a:rPr lang="en-US" altLang="zh-TW" dirty="0">
                <a:solidFill>
                  <a:srgbClr val="7030A0"/>
                </a:solidFill>
                <a:latin typeface="+mj-ea"/>
                <a:ea typeface="+mj-ea"/>
              </a:rPr>
              <a:t>)</a:t>
            </a:r>
            <a:r>
              <a:rPr lang="zh-TW" altLang="zh-TW" dirty="0">
                <a:solidFill>
                  <a:srgbClr val="7030A0"/>
                </a:solidFill>
                <a:latin typeface="+mj-ea"/>
                <a:ea typeface="+mj-ea"/>
              </a:rPr>
              <a:t>為對象之宣導</a:t>
            </a:r>
            <a:r>
              <a:rPr lang="zh-TW" altLang="zh-TW" dirty="0">
                <a:latin typeface="+mj-ea"/>
                <a:ea typeface="+mj-ea"/>
              </a:rPr>
              <a:t>活動</a:t>
            </a:r>
            <a:r>
              <a:rPr lang="zh-TW" altLang="zh-TW" b="1" u="sng" dirty="0">
                <a:solidFill>
                  <a:srgbClr val="FF0000"/>
                </a:solidFill>
                <a:latin typeface="+mj-ea"/>
                <a:ea typeface="+mj-ea"/>
              </a:rPr>
              <a:t>各</a:t>
            </a:r>
            <a:r>
              <a:rPr lang="zh-TW" altLang="zh-TW" dirty="0">
                <a:solidFill>
                  <a:srgbClr val="FF0000"/>
                </a:solidFill>
                <a:latin typeface="+mj-ea"/>
                <a:ea typeface="+mj-ea"/>
              </a:rPr>
              <a:t>一</a:t>
            </a:r>
            <a:r>
              <a:rPr lang="zh-TW" altLang="zh-TW" dirty="0" smtClean="0">
                <a:solidFill>
                  <a:srgbClr val="FF0000"/>
                </a:solidFill>
                <a:latin typeface="+mj-ea"/>
                <a:ea typeface="+mj-ea"/>
              </a:rPr>
              <a:t>場次</a:t>
            </a:r>
            <a:r>
              <a:rPr lang="zh-TW" altLang="en-US" dirty="0" smtClean="0">
                <a:solidFill>
                  <a:srgbClr val="FF0000"/>
                </a:solidFill>
                <a:latin typeface="+mj-ea"/>
                <a:ea typeface="+mj-ea"/>
              </a:rPr>
              <a:t>。</a:t>
            </a:r>
            <a:r>
              <a:rPr lang="en-US" altLang="zh-TW" dirty="0" smtClean="0">
                <a:solidFill>
                  <a:srgbClr val="FF0000"/>
                </a:solidFill>
                <a:latin typeface="+mj-ea"/>
                <a:ea typeface="+mj-ea"/>
              </a:rPr>
              <a:t/>
            </a:r>
            <a:br>
              <a:rPr lang="en-US" altLang="zh-TW" dirty="0" smtClean="0">
                <a:solidFill>
                  <a:srgbClr val="FF0000"/>
                </a:solidFill>
                <a:latin typeface="+mj-ea"/>
                <a:ea typeface="+mj-ea"/>
              </a:rPr>
            </a:br>
            <a:endParaRPr lang="en-US" altLang="zh-TW" dirty="0" smtClean="0">
              <a:solidFill>
                <a:srgbClr val="FF0000"/>
              </a:solidFill>
              <a:latin typeface="+mj-ea"/>
              <a:ea typeface="+mj-ea"/>
            </a:endParaRPr>
          </a:p>
          <a:p>
            <a:pPr marL="850392" lvl="1" indent="-457200">
              <a:buFont typeface="+mj-lt"/>
              <a:buAutoNum type="arabicPeriod"/>
            </a:pPr>
            <a:r>
              <a:rPr lang="zh-TW" altLang="en-US" dirty="0" smtClean="0">
                <a:latin typeface="+mj-ea"/>
                <a:ea typeface="+mj-ea"/>
              </a:rPr>
              <a:t>「反毒</a:t>
            </a:r>
            <a:r>
              <a:rPr lang="zh-TW" altLang="en-US" dirty="0">
                <a:latin typeface="+mj-ea"/>
                <a:ea typeface="+mj-ea"/>
              </a:rPr>
              <a:t>到</a:t>
            </a:r>
            <a:r>
              <a:rPr lang="zh-TW" altLang="en-US" dirty="0" smtClean="0">
                <a:latin typeface="+mj-ea"/>
                <a:ea typeface="+mj-ea"/>
              </a:rPr>
              <a:t>鄰里」</a:t>
            </a:r>
            <a:r>
              <a:rPr lang="en-US" altLang="zh-TW" dirty="0" smtClean="0">
                <a:latin typeface="+mj-ea"/>
                <a:ea typeface="+mj-ea"/>
              </a:rPr>
              <a:t>-</a:t>
            </a:r>
            <a:br>
              <a:rPr lang="en-US" altLang="zh-TW" dirty="0" smtClean="0">
                <a:latin typeface="+mj-ea"/>
                <a:ea typeface="+mj-ea"/>
              </a:rPr>
            </a:br>
            <a:r>
              <a:rPr lang="en-US" altLang="zh-TW" sz="2000" b="1" dirty="0" smtClean="0">
                <a:latin typeface="+mj-ea"/>
                <a:ea typeface="+mj-ea"/>
                <a:hlinkClick r:id="rId2" action="ppaction://hlinkfile"/>
              </a:rPr>
              <a:t>2020</a:t>
            </a:r>
            <a:r>
              <a:rPr lang="zh-TW" altLang="zh-TW" sz="2000" b="1" dirty="0">
                <a:latin typeface="+mj-ea"/>
                <a:ea typeface="+mj-ea"/>
                <a:hlinkClick r:id="rId2" action="ppaction://hlinkfile"/>
              </a:rPr>
              <a:t>年基隆市【防制學生藥物濫用反毒宣講】場次一覽表</a:t>
            </a:r>
            <a:endParaRPr lang="zh-TW" altLang="zh-TW" sz="2000" dirty="0">
              <a:latin typeface="+mj-ea"/>
              <a:ea typeface="+mj-ea"/>
            </a:endParaRPr>
          </a:p>
        </p:txBody>
      </p:sp>
      <p:pic>
        <p:nvPicPr>
          <p:cNvPr id="4"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6775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聯繫與宣導事項</a:t>
            </a:r>
            <a:endParaRPr lang="zh-TW" altLang="en-US" dirty="0"/>
          </a:p>
        </p:txBody>
      </p:sp>
      <p:sp>
        <p:nvSpPr>
          <p:cNvPr id="3" name="內容版面配置區 2"/>
          <p:cNvSpPr>
            <a:spLocks noGrp="1"/>
          </p:cNvSpPr>
          <p:nvPr>
            <p:ph idx="1"/>
          </p:nvPr>
        </p:nvSpPr>
        <p:spPr>
          <a:xfrm>
            <a:off x="457200" y="1612900"/>
            <a:ext cx="8291264" cy="3836888"/>
          </a:xfrm>
        </p:spPr>
        <p:txBody>
          <a:bodyPr>
            <a:normAutofit/>
          </a:bodyPr>
          <a:lstStyle/>
          <a:p>
            <a:r>
              <a:rPr lang="zh-TW" altLang="zh-TW" b="1" dirty="0">
                <a:latin typeface="+mj-ea"/>
                <a:ea typeface="+mj-ea"/>
              </a:rPr>
              <a:t>毒品防</a:t>
            </a:r>
            <a:r>
              <a:rPr lang="zh-TW" altLang="zh-TW" b="1" dirty="0" smtClean="0">
                <a:latin typeface="+mj-ea"/>
                <a:ea typeface="+mj-ea"/>
              </a:rPr>
              <a:t>制</a:t>
            </a:r>
            <a:endParaRPr lang="en-US" altLang="zh-TW" b="1" dirty="0" smtClean="0">
              <a:latin typeface="+mj-ea"/>
              <a:ea typeface="+mj-ea"/>
            </a:endParaRPr>
          </a:p>
          <a:p>
            <a:pPr lvl="1"/>
            <a:r>
              <a:rPr lang="zh-TW" altLang="en-US" dirty="0" smtClean="0">
                <a:latin typeface="+mj-ea"/>
                <a:ea typeface="+mj-ea"/>
              </a:rPr>
              <a:t>特定人員</a:t>
            </a:r>
            <a:r>
              <a:rPr lang="en-US" altLang="zh-TW" dirty="0" smtClean="0">
                <a:latin typeface="+mj-ea"/>
                <a:ea typeface="+mj-ea"/>
              </a:rPr>
              <a:t>:</a:t>
            </a:r>
          </a:p>
          <a:p>
            <a:pPr marL="850392" lvl="1" indent="-457200">
              <a:buFont typeface="+mj-lt"/>
              <a:buAutoNum type="arabicPeriod"/>
            </a:pPr>
            <a:r>
              <a:rPr lang="zh-TW" altLang="zh-TW" dirty="0" smtClean="0">
                <a:latin typeface="+mj-ea"/>
                <a:ea typeface="+mj-ea"/>
              </a:rPr>
              <a:t>依據</a:t>
            </a:r>
            <a:r>
              <a:rPr lang="en-US" altLang="zh-TW" dirty="0" smtClean="0">
                <a:latin typeface="+mj-ea"/>
                <a:ea typeface="+mj-ea"/>
              </a:rPr>
              <a:t>:</a:t>
            </a:r>
            <a:r>
              <a:rPr lang="zh-TW" altLang="zh-TW" dirty="0" smtClean="0">
                <a:latin typeface="+mj-ea"/>
                <a:ea typeface="+mj-ea"/>
              </a:rPr>
              <a:t>各</a:t>
            </a:r>
            <a:r>
              <a:rPr lang="zh-TW" altLang="zh-TW" dirty="0">
                <a:latin typeface="+mj-ea"/>
                <a:ea typeface="+mj-ea"/>
              </a:rPr>
              <a:t>級學校特定人員尿液篩檢及輔導作業</a:t>
            </a:r>
            <a:r>
              <a:rPr lang="zh-TW" altLang="zh-TW" dirty="0" smtClean="0">
                <a:latin typeface="+mj-ea"/>
                <a:ea typeface="+mj-ea"/>
              </a:rPr>
              <a:t>要點</a:t>
            </a:r>
            <a:endParaRPr lang="en-US" altLang="zh-TW" dirty="0" smtClean="0">
              <a:latin typeface="+mj-ea"/>
              <a:ea typeface="+mj-ea"/>
            </a:endParaRPr>
          </a:p>
          <a:p>
            <a:pPr marL="850392" lvl="1" indent="-457200">
              <a:buFont typeface="+mj-lt"/>
              <a:buAutoNum type="arabicPeriod"/>
            </a:pPr>
            <a:r>
              <a:rPr lang="zh-TW" altLang="zh-TW" dirty="0">
                <a:latin typeface="+mj-ea"/>
                <a:ea typeface="+mj-ea"/>
              </a:rPr>
              <a:t>經觀察如有符合特定人員類別之情形，請至</a:t>
            </a:r>
            <a:r>
              <a:rPr lang="zh-TW" altLang="zh-TW" dirty="0">
                <a:solidFill>
                  <a:srgbClr val="7030A0"/>
                </a:solidFill>
                <a:latin typeface="+mj-ea"/>
                <a:ea typeface="+mj-ea"/>
              </a:rPr>
              <a:t>【藥物濫用學生個案輔導追蹤管理系統】</a:t>
            </a:r>
            <a:r>
              <a:rPr lang="zh-TW" altLang="zh-TW" dirty="0">
                <a:latin typeface="+mj-ea"/>
                <a:ea typeface="+mj-ea"/>
              </a:rPr>
              <a:t>提報特定人員，並辦理後續尿篩相關作業</a:t>
            </a:r>
            <a:r>
              <a:rPr lang="zh-TW" altLang="zh-TW" dirty="0" smtClean="0">
                <a:latin typeface="+mj-ea"/>
                <a:ea typeface="+mj-ea"/>
              </a:rPr>
              <a:t>。</a:t>
            </a:r>
            <a:endParaRPr lang="en-US" altLang="zh-TW" dirty="0" smtClean="0">
              <a:latin typeface="+mj-ea"/>
              <a:ea typeface="+mj-ea"/>
            </a:endParaRPr>
          </a:p>
          <a:p>
            <a:pPr marL="850392" lvl="1" indent="-457200">
              <a:buFont typeface="+mj-lt"/>
              <a:buAutoNum type="arabicPeriod"/>
            </a:pPr>
            <a:r>
              <a:rPr lang="zh-TW" altLang="zh-TW" dirty="0">
                <a:latin typeface="+mj-ea"/>
                <a:ea typeface="+mj-ea"/>
              </a:rPr>
              <a:t>每月至【藥物濫用學生個案輔導追蹤管理系統】針對「特定人員」名冊進行調修，落實藥物濫用特定人員提列與尿篩檢驗</a:t>
            </a:r>
            <a:r>
              <a:rPr lang="zh-TW" altLang="zh-TW" dirty="0"/>
              <a:t>。</a:t>
            </a:r>
            <a:endParaRPr lang="zh-TW" altLang="zh-TW" dirty="0">
              <a:solidFill>
                <a:srgbClr val="FF0000"/>
              </a:solidFill>
            </a:endParaRPr>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0703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聯繫與宣導事項</a:t>
            </a:r>
            <a:endParaRPr lang="zh-TW" altLang="en-US" dirty="0"/>
          </a:p>
        </p:txBody>
      </p:sp>
      <p:sp>
        <p:nvSpPr>
          <p:cNvPr id="3" name="內容版面配置區 2"/>
          <p:cNvSpPr>
            <a:spLocks noGrp="1"/>
          </p:cNvSpPr>
          <p:nvPr>
            <p:ph idx="1"/>
          </p:nvPr>
        </p:nvSpPr>
        <p:spPr>
          <a:xfrm>
            <a:off x="457200" y="1612900"/>
            <a:ext cx="8229600" cy="3908896"/>
          </a:xfrm>
        </p:spPr>
        <p:txBody>
          <a:bodyPr>
            <a:normAutofit/>
          </a:bodyPr>
          <a:lstStyle/>
          <a:p>
            <a:r>
              <a:rPr lang="zh-TW" altLang="zh-TW" b="1" dirty="0">
                <a:latin typeface="+mj-ea"/>
                <a:ea typeface="+mj-ea"/>
              </a:rPr>
              <a:t>毒品防</a:t>
            </a:r>
            <a:r>
              <a:rPr lang="zh-TW" altLang="zh-TW" b="1" dirty="0" smtClean="0">
                <a:latin typeface="+mj-ea"/>
                <a:ea typeface="+mj-ea"/>
              </a:rPr>
              <a:t>制</a:t>
            </a:r>
            <a:endParaRPr lang="en-US" altLang="zh-TW" b="1" dirty="0" smtClean="0">
              <a:latin typeface="+mj-ea"/>
              <a:ea typeface="+mj-ea"/>
            </a:endParaRPr>
          </a:p>
          <a:p>
            <a:pPr lvl="1"/>
            <a:r>
              <a:rPr lang="zh-TW" altLang="zh-TW" dirty="0">
                <a:latin typeface="+mj-ea"/>
                <a:ea typeface="+mj-ea"/>
              </a:rPr>
              <a:t>春暉個案輔導</a:t>
            </a:r>
            <a:r>
              <a:rPr lang="zh-TW" altLang="zh-TW" dirty="0" smtClean="0">
                <a:latin typeface="+mj-ea"/>
                <a:ea typeface="+mj-ea"/>
              </a:rPr>
              <a:t>注意事項</a:t>
            </a:r>
            <a:r>
              <a:rPr lang="en-US" altLang="zh-TW" dirty="0" smtClean="0">
                <a:latin typeface="+mj-ea"/>
                <a:ea typeface="+mj-ea"/>
              </a:rPr>
              <a:t>:</a:t>
            </a:r>
          </a:p>
          <a:p>
            <a:pPr marL="514350" lvl="0" indent="-514350">
              <a:buFont typeface="+mj-lt"/>
              <a:buAutoNum type="arabicPeriod"/>
            </a:pPr>
            <a:r>
              <a:rPr lang="zh-TW" altLang="zh-TW" sz="2400" dirty="0">
                <a:latin typeface="+mj-ea"/>
                <a:ea typeface="+mj-ea"/>
              </a:rPr>
              <a:t>流程</a:t>
            </a:r>
            <a:r>
              <a:rPr lang="en-US" altLang="zh-TW" sz="2400" dirty="0">
                <a:latin typeface="+mj-ea"/>
                <a:ea typeface="+mj-ea"/>
              </a:rPr>
              <a:t>:</a:t>
            </a:r>
            <a:r>
              <a:rPr lang="zh-TW" altLang="zh-TW" sz="2400" dirty="0">
                <a:latin typeface="+mj-ea"/>
                <a:ea typeface="+mj-ea"/>
              </a:rPr>
              <a:t>通報</a:t>
            </a:r>
            <a:r>
              <a:rPr lang="en-US" altLang="zh-TW" sz="2400" dirty="0">
                <a:latin typeface="+mj-ea"/>
                <a:ea typeface="+mj-ea"/>
              </a:rPr>
              <a:t>-</a:t>
            </a:r>
            <a:r>
              <a:rPr lang="zh-TW" altLang="zh-TW" sz="2400" dirty="0">
                <a:latin typeface="+mj-ea"/>
                <a:ea typeface="+mj-ea"/>
              </a:rPr>
              <a:t>組春暉小組</a:t>
            </a:r>
            <a:r>
              <a:rPr lang="en-US" altLang="zh-TW" sz="2400" dirty="0">
                <a:latin typeface="+mj-ea"/>
                <a:ea typeface="+mj-ea"/>
              </a:rPr>
              <a:t>-</a:t>
            </a:r>
            <a:r>
              <a:rPr lang="zh-TW" altLang="zh-TW" sz="2400" dirty="0">
                <a:latin typeface="+mj-ea"/>
                <a:ea typeface="+mj-ea"/>
              </a:rPr>
              <a:t>成案會議</a:t>
            </a:r>
            <a:r>
              <a:rPr lang="en-US" altLang="zh-TW" sz="2400" dirty="0">
                <a:latin typeface="+mj-ea"/>
                <a:ea typeface="+mj-ea"/>
              </a:rPr>
              <a:t>-</a:t>
            </a:r>
            <a:r>
              <a:rPr lang="zh-TW" altLang="zh-TW" sz="2400" dirty="0">
                <a:latin typeface="+mj-ea"/>
                <a:ea typeface="+mj-ea"/>
              </a:rPr>
              <a:t>輔導</a:t>
            </a:r>
            <a:r>
              <a:rPr lang="en-US" altLang="zh-TW" sz="2400" dirty="0">
                <a:latin typeface="+mj-ea"/>
                <a:ea typeface="+mj-ea"/>
              </a:rPr>
              <a:t>-</a:t>
            </a:r>
            <a:r>
              <a:rPr lang="zh-TW" altLang="zh-TW" sz="2400" dirty="0">
                <a:latin typeface="+mj-ea"/>
                <a:ea typeface="+mj-ea"/>
              </a:rPr>
              <a:t>結案會議</a:t>
            </a:r>
          </a:p>
          <a:p>
            <a:pPr marL="514350" lvl="0" indent="-514350">
              <a:buFont typeface="+mj-lt"/>
              <a:buAutoNum type="arabicPeriod"/>
            </a:pPr>
            <a:r>
              <a:rPr lang="zh-TW" altLang="zh-TW" sz="2400" dirty="0" smtClean="0">
                <a:latin typeface="+mj-ea"/>
                <a:ea typeface="+mj-ea"/>
              </a:rPr>
              <a:t>成</a:t>
            </a:r>
            <a:r>
              <a:rPr lang="zh-TW" altLang="zh-TW" sz="2400" dirty="0">
                <a:latin typeface="+mj-ea"/>
                <a:ea typeface="+mj-ea"/>
              </a:rPr>
              <a:t>案會議及結案會議之會議</a:t>
            </a:r>
            <a:r>
              <a:rPr lang="zh-TW" altLang="zh-TW" sz="2400" dirty="0" smtClean="0">
                <a:latin typeface="+mj-ea"/>
                <a:ea typeface="+mj-ea"/>
              </a:rPr>
              <a:t>紀錄函</a:t>
            </a:r>
            <a:r>
              <a:rPr lang="zh-TW" altLang="zh-TW" sz="2400" dirty="0">
                <a:latin typeface="+mj-ea"/>
                <a:ea typeface="+mj-ea"/>
              </a:rPr>
              <a:t>報本</a:t>
            </a:r>
            <a:r>
              <a:rPr lang="zh-TW" altLang="zh-TW" sz="2400" dirty="0" smtClean="0">
                <a:latin typeface="+mj-ea"/>
                <a:ea typeface="+mj-ea"/>
              </a:rPr>
              <a:t>府</a:t>
            </a:r>
            <a:r>
              <a:rPr lang="zh-TW" altLang="en-US" sz="2400" dirty="0" smtClean="0">
                <a:latin typeface="+mj-ea"/>
                <a:ea typeface="+mj-ea"/>
              </a:rPr>
              <a:t>，</a:t>
            </a:r>
            <a:r>
              <a:rPr lang="zh-TW" altLang="zh-TW" sz="2400" dirty="0" smtClean="0">
                <a:latin typeface="+mj-ea"/>
                <a:ea typeface="+mj-ea"/>
              </a:rPr>
              <a:t>副本</a:t>
            </a:r>
            <a:r>
              <a:rPr lang="zh-TW" altLang="en-US" sz="2400" dirty="0" smtClean="0">
                <a:latin typeface="+mj-ea"/>
                <a:ea typeface="+mj-ea"/>
              </a:rPr>
              <a:t>一份</a:t>
            </a:r>
            <a:r>
              <a:rPr lang="zh-TW" altLang="zh-TW" sz="2400" dirty="0" smtClean="0">
                <a:latin typeface="+mj-ea"/>
                <a:ea typeface="+mj-ea"/>
              </a:rPr>
              <a:t>給</a:t>
            </a:r>
            <a:r>
              <a:rPr lang="zh-TW" altLang="zh-TW" sz="2400" dirty="0">
                <a:latin typeface="+mj-ea"/>
                <a:ea typeface="+mj-ea"/>
              </a:rPr>
              <a:t>基隆市聯絡處。</a:t>
            </a:r>
          </a:p>
          <a:p>
            <a:pPr marL="514350" lvl="0" indent="-514350">
              <a:buFont typeface="+mj-lt"/>
              <a:buAutoNum type="arabicPeriod"/>
            </a:pPr>
            <a:r>
              <a:rPr lang="zh-TW" altLang="zh-TW" sz="2400" dirty="0">
                <a:latin typeface="+mj-ea"/>
                <a:ea typeface="+mj-ea"/>
              </a:rPr>
              <a:t>春暉小組輔導中之個案如有中輟情事發生時，學校應依中輟學生處理機制先行輔導復學後，完成後續輔導期程。</a:t>
            </a:r>
          </a:p>
          <a:p>
            <a:pPr marL="514350" lvl="0" indent="-514350">
              <a:buFont typeface="+mj-lt"/>
              <a:buAutoNum type="arabicPeriod"/>
            </a:pPr>
            <a:r>
              <a:rPr lang="zh-TW" altLang="zh-TW" sz="2400" dirty="0">
                <a:latin typeface="+mj-ea"/>
                <a:ea typeface="+mj-ea"/>
              </a:rPr>
              <a:t>春暉小組輔導期程未完成個案</a:t>
            </a:r>
            <a:r>
              <a:rPr lang="zh-TW" altLang="zh-TW" sz="2400" dirty="0" smtClean="0">
                <a:latin typeface="+mj-ea"/>
                <a:ea typeface="+mj-ea"/>
              </a:rPr>
              <a:t>，升學</a:t>
            </a:r>
            <a:r>
              <a:rPr lang="zh-TW" altLang="zh-TW" sz="2400" dirty="0">
                <a:latin typeface="+mj-ea"/>
                <a:ea typeface="+mj-ea"/>
              </a:rPr>
              <a:t>或</a:t>
            </a:r>
            <a:r>
              <a:rPr lang="zh-TW" altLang="zh-TW" sz="2400" dirty="0" smtClean="0">
                <a:latin typeface="+mj-ea"/>
                <a:ea typeface="+mj-ea"/>
              </a:rPr>
              <a:t>轉學可</a:t>
            </a:r>
            <a:r>
              <a:rPr lang="zh-TW" altLang="zh-TW" sz="2400" dirty="0">
                <a:latin typeface="+mj-ea"/>
                <a:ea typeface="+mj-ea"/>
              </a:rPr>
              <a:t>透過學生轉銜輔導及服務機制，轉銜至新入學學校接續輔導。</a:t>
            </a:r>
          </a:p>
          <a:p>
            <a:pPr lvl="1"/>
            <a:endParaRPr lang="en-US" altLang="zh-TW" dirty="0" smtClean="0"/>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64635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聯繫與宣導事項</a:t>
            </a:r>
            <a:endParaRPr lang="zh-TW" altLang="en-US" dirty="0"/>
          </a:p>
        </p:txBody>
      </p:sp>
      <p:sp>
        <p:nvSpPr>
          <p:cNvPr id="3" name="內容版面配置區 2"/>
          <p:cNvSpPr>
            <a:spLocks noGrp="1"/>
          </p:cNvSpPr>
          <p:nvPr>
            <p:ph idx="1"/>
          </p:nvPr>
        </p:nvSpPr>
        <p:spPr/>
        <p:txBody>
          <a:bodyPr/>
          <a:lstStyle/>
          <a:p>
            <a:r>
              <a:rPr lang="zh-TW" altLang="zh-TW" b="1" dirty="0">
                <a:latin typeface="+mj-ea"/>
                <a:ea typeface="+mj-ea"/>
              </a:rPr>
              <a:t>中輟</a:t>
            </a:r>
            <a:r>
              <a:rPr lang="zh-TW" altLang="zh-TW" b="1" dirty="0" smtClean="0">
                <a:latin typeface="+mj-ea"/>
                <a:ea typeface="+mj-ea"/>
              </a:rPr>
              <a:t>預防</a:t>
            </a:r>
            <a:endParaRPr lang="en-US" altLang="zh-TW" b="1" dirty="0" smtClean="0">
              <a:latin typeface="+mj-ea"/>
              <a:ea typeface="+mj-ea"/>
            </a:endParaRPr>
          </a:p>
          <a:p>
            <a:pPr lvl="1"/>
            <a:r>
              <a:rPr lang="en-US" altLang="zh-TW" dirty="0">
                <a:latin typeface="+mj-ea"/>
                <a:ea typeface="+mj-ea"/>
              </a:rPr>
              <a:t>109</a:t>
            </a:r>
            <a:r>
              <a:rPr lang="zh-TW" altLang="zh-TW" dirty="0">
                <a:latin typeface="+mj-ea"/>
                <a:ea typeface="+mj-ea"/>
              </a:rPr>
              <a:t>年</a:t>
            </a:r>
            <a:r>
              <a:rPr lang="en-US" altLang="zh-TW" dirty="0">
                <a:latin typeface="+mj-ea"/>
                <a:ea typeface="+mj-ea"/>
              </a:rPr>
              <a:t>1</a:t>
            </a:r>
            <a:r>
              <a:rPr lang="zh-TW" altLang="zh-TW" dirty="0">
                <a:latin typeface="+mj-ea"/>
                <a:ea typeface="+mj-ea"/>
              </a:rPr>
              <a:t>月</a:t>
            </a:r>
            <a:r>
              <a:rPr lang="en-US" altLang="zh-TW" dirty="0">
                <a:latin typeface="+mj-ea"/>
                <a:ea typeface="+mj-ea"/>
              </a:rPr>
              <a:t>1</a:t>
            </a:r>
            <a:r>
              <a:rPr lang="zh-TW" altLang="zh-TW" dirty="0">
                <a:latin typeface="+mj-ea"/>
                <a:ea typeface="+mj-ea"/>
              </a:rPr>
              <a:t>日更新建置「全國國民中小學中輟生通報及復學系統」正式上線，請沿用原學校代號及密碼，網址→ </a:t>
            </a:r>
            <a:r>
              <a:rPr lang="en-US" altLang="zh-TW" u="sng" dirty="0">
                <a:latin typeface="+mj-ea"/>
                <a:ea typeface="+mj-ea"/>
                <a:hlinkClick r:id="rId2"/>
              </a:rPr>
              <a:t>https://mlss.k12ea.gov.tw</a:t>
            </a:r>
            <a:r>
              <a:rPr lang="zh-TW" altLang="zh-TW" dirty="0" smtClean="0">
                <a:latin typeface="+mj-ea"/>
                <a:ea typeface="+mj-ea"/>
              </a:rPr>
              <a:t>。</a:t>
            </a:r>
            <a:endParaRPr lang="en-US" altLang="zh-TW" dirty="0" smtClean="0">
              <a:latin typeface="+mj-ea"/>
              <a:ea typeface="+mj-ea"/>
            </a:endParaRPr>
          </a:p>
          <a:p>
            <a:pPr lvl="1"/>
            <a:r>
              <a:rPr lang="zh-TW" altLang="zh-TW" dirty="0">
                <a:latin typeface="+mj-ea"/>
                <a:ea typeface="+mj-ea"/>
              </a:rPr>
              <a:t>通報學校之中輟學生為行蹤不明者須辦理復學，請先於復學資料維護→填寫維護尋獲資料並按修正完畢→最後填寫復學通報。</a:t>
            </a:r>
          </a:p>
          <a:p>
            <a:pPr marL="393192" lvl="1" indent="0">
              <a:buNone/>
            </a:pPr>
            <a:endParaRPr lang="zh-TW" altLang="zh-TW" dirty="0"/>
          </a:p>
          <a:p>
            <a:pPr marL="0" indent="0">
              <a:buNone/>
            </a:pPr>
            <a:endParaRPr lang="zh-TW" altLang="en-US" dirty="0"/>
          </a:p>
        </p:txBody>
      </p:sp>
      <p:pic>
        <p:nvPicPr>
          <p:cNvPr id="4"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2950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聯繫與宣導事項</a:t>
            </a:r>
            <a:endParaRPr lang="zh-TW" altLang="en-US" dirty="0"/>
          </a:p>
        </p:txBody>
      </p:sp>
      <p:sp>
        <p:nvSpPr>
          <p:cNvPr id="3" name="內容版面配置區 2"/>
          <p:cNvSpPr>
            <a:spLocks noGrp="1"/>
          </p:cNvSpPr>
          <p:nvPr>
            <p:ph idx="1"/>
          </p:nvPr>
        </p:nvSpPr>
        <p:spPr>
          <a:xfrm>
            <a:off x="457200" y="1612900"/>
            <a:ext cx="8229600" cy="740544"/>
          </a:xfrm>
        </p:spPr>
        <p:txBody>
          <a:bodyPr/>
          <a:lstStyle/>
          <a:p>
            <a:r>
              <a:rPr lang="zh-TW" altLang="zh-TW" b="1" dirty="0">
                <a:latin typeface="+mj-ea"/>
                <a:ea typeface="+mj-ea"/>
              </a:rPr>
              <a:t>中輟預防</a:t>
            </a:r>
            <a:endParaRPr lang="zh-TW" altLang="zh-TW" dirty="0">
              <a:latin typeface="+mj-ea"/>
              <a:ea typeface="+mj-ea"/>
            </a:endParaRPr>
          </a:p>
          <a:p>
            <a:pPr marL="0" indent="0">
              <a:buNone/>
            </a:pPr>
            <a:endParaRPr lang="zh-TW" altLang="en-US" dirty="0"/>
          </a:p>
        </p:txBody>
      </p:sp>
      <p:pic>
        <p:nvPicPr>
          <p:cNvPr id="4" name="圖片 3"/>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5574" y="2065412"/>
            <a:ext cx="9075364" cy="3610174"/>
          </a:xfrm>
          <a:prstGeom prst="rect">
            <a:avLst/>
          </a:prstGeom>
          <a:ln>
            <a:noFill/>
          </a:ln>
        </p:spPr>
      </p:pic>
      <p:pic>
        <p:nvPicPr>
          <p:cNvPr id="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9030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86740"/>
            <a:ext cx="8229600" cy="530567"/>
          </a:xfrm>
        </p:spPr>
        <p:txBody>
          <a:bodyPr>
            <a:normAutofit/>
          </a:bodyPr>
          <a:lstStyle/>
          <a:p>
            <a:r>
              <a:rPr lang="zh-TW" altLang="zh-TW" sz="2800" dirty="0"/>
              <a:t>以【多元深化護兒權·有品修復創友善】為</a:t>
            </a:r>
            <a:r>
              <a:rPr lang="zh-TW" altLang="zh-TW" sz="2800" dirty="0" smtClean="0"/>
              <a:t>主軸</a:t>
            </a:r>
            <a:endParaRPr lang="zh-TW" altLang="en-US" sz="2800" dirty="0"/>
          </a:p>
        </p:txBody>
      </p:sp>
      <p:sp>
        <p:nvSpPr>
          <p:cNvPr id="3" name="內容版面配置區 2"/>
          <p:cNvSpPr>
            <a:spLocks noGrp="1"/>
          </p:cNvSpPr>
          <p:nvPr>
            <p:ph idx="1"/>
          </p:nvPr>
        </p:nvSpPr>
        <p:spPr>
          <a:xfrm>
            <a:off x="3563888" y="2661229"/>
            <a:ext cx="5400600" cy="3145532"/>
          </a:xfrm>
        </p:spPr>
        <p:txBody>
          <a:bodyPr>
            <a:noAutofit/>
          </a:bodyPr>
          <a:lstStyle/>
          <a:p>
            <a:r>
              <a:rPr lang="zh-TW" altLang="zh-TW" sz="2000" dirty="0" smtClean="0">
                <a:solidFill>
                  <a:srgbClr val="FF0000"/>
                </a:solidFill>
                <a:latin typeface="+mj-ea"/>
                <a:ea typeface="+mj-ea"/>
              </a:rPr>
              <a:t>多元</a:t>
            </a:r>
            <a:r>
              <a:rPr lang="en-US" altLang="zh-TW" sz="2000" dirty="0" smtClean="0">
                <a:latin typeface="+mj-ea"/>
                <a:ea typeface="+mj-ea"/>
              </a:rPr>
              <a:t>:</a:t>
            </a:r>
            <a:r>
              <a:rPr lang="zh-TW" altLang="zh-TW" sz="2000" dirty="0" smtClean="0">
                <a:latin typeface="+mj-ea"/>
                <a:ea typeface="+mj-ea"/>
              </a:rPr>
              <a:t>多元</a:t>
            </a:r>
            <a:r>
              <a:rPr lang="zh-TW" altLang="zh-TW" sz="2000" dirty="0">
                <a:latin typeface="+mj-ea"/>
                <a:ea typeface="+mj-ea"/>
              </a:rPr>
              <a:t>價值、多元成長策略、多元參與、多元展現。</a:t>
            </a:r>
          </a:p>
          <a:p>
            <a:r>
              <a:rPr lang="zh-TW" altLang="zh-TW" sz="2000" dirty="0" smtClean="0">
                <a:solidFill>
                  <a:srgbClr val="FF0000"/>
                </a:solidFill>
                <a:latin typeface="+mj-ea"/>
                <a:ea typeface="+mj-ea"/>
              </a:rPr>
              <a:t>深化</a:t>
            </a:r>
            <a:r>
              <a:rPr lang="en-US" altLang="zh-TW" sz="2000" dirty="0" smtClean="0">
                <a:latin typeface="+mj-ea"/>
                <a:ea typeface="+mj-ea"/>
              </a:rPr>
              <a:t>:</a:t>
            </a:r>
            <a:r>
              <a:rPr lang="zh-TW" altLang="zh-TW" sz="2000" dirty="0" smtClean="0">
                <a:latin typeface="+mj-ea"/>
                <a:ea typeface="+mj-ea"/>
              </a:rPr>
              <a:t>深化</a:t>
            </a:r>
            <a:r>
              <a:rPr lang="zh-TW" altLang="zh-TW" sz="2000" dirty="0">
                <a:latin typeface="+mj-ea"/>
                <a:ea typeface="+mj-ea"/>
              </a:rPr>
              <a:t>學習、重視議題內涵、社群經營、深化價值。</a:t>
            </a:r>
          </a:p>
          <a:p>
            <a:r>
              <a:rPr lang="zh-TW" altLang="zh-TW" sz="2000" dirty="0">
                <a:solidFill>
                  <a:srgbClr val="FF0000"/>
                </a:solidFill>
                <a:latin typeface="+mj-ea"/>
                <a:ea typeface="+mj-ea"/>
              </a:rPr>
              <a:t>有</a:t>
            </a:r>
            <a:r>
              <a:rPr lang="zh-TW" altLang="zh-TW" sz="2000" dirty="0" smtClean="0">
                <a:solidFill>
                  <a:srgbClr val="FF0000"/>
                </a:solidFill>
                <a:latin typeface="+mj-ea"/>
                <a:ea typeface="+mj-ea"/>
              </a:rPr>
              <a:t>品</a:t>
            </a:r>
            <a:r>
              <a:rPr lang="en-US" altLang="zh-TW" sz="2000" dirty="0" smtClean="0">
                <a:latin typeface="+mj-ea"/>
                <a:ea typeface="+mj-ea"/>
              </a:rPr>
              <a:t>:</a:t>
            </a:r>
            <a:r>
              <a:rPr lang="zh-TW" altLang="zh-TW" sz="2000" dirty="0" smtClean="0">
                <a:latin typeface="+mj-ea"/>
                <a:ea typeface="+mj-ea"/>
              </a:rPr>
              <a:t>有</a:t>
            </a:r>
            <a:r>
              <a:rPr lang="zh-TW" altLang="zh-TW" sz="2000" dirty="0">
                <a:latin typeface="+mj-ea"/>
                <a:ea typeface="+mj-ea"/>
              </a:rPr>
              <a:t>品質且正向經營班級與校園，落實品德教育、創造有品校園。</a:t>
            </a:r>
          </a:p>
          <a:p>
            <a:r>
              <a:rPr lang="zh-TW" altLang="zh-TW" sz="2000" dirty="0" smtClean="0">
                <a:solidFill>
                  <a:srgbClr val="FF0000"/>
                </a:solidFill>
                <a:latin typeface="+mj-ea"/>
                <a:ea typeface="+mj-ea"/>
              </a:rPr>
              <a:t>修復</a:t>
            </a:r>
            <a:r>
              <a:rPr lang="en-US" altLang="zh-TW" sz="2000" dirty="0" smtClean="0">
                <a:latin typeface="+mj-ea"/>
                <a:ea typeface="+mj-ea"/>
              </a:rPr>
              <a:t>:</a:t>
            </a:r>
            <a:r>
              <a:rPr lang="zh-TW" altLang="zh-TW" sz="2000" dirty="0" smtClean="0">
                <a:latin typeface="+mj-ea"/>
                <a:ea typeface="+mj-ea"/>
              </a:rPr>
              <a:t>持續</a:t>
            </a:r>
            <a:r>
              <a:rPr lang="zh-TW" altLang="zh-TW" sz="2000" dirty="0">
                <a:latin typeface="+mj-ea"/>
                <a:ea typeface="+mj-ea"/>
              </a:rPr>
              <a:t>推動修復式正義理念，正向面對校園衝突事件</a:t>
            </a:r>
            <a:r>
              <a:rPr lang="zh-TW" altLang="zh-TW" sz="2000" dirty="0" smtClean="0">
                <a:latin typeface="+mj-ea"/>
                <a:ea typeface="+mj-ea"/>
              </a:rPr>
              <a:t>。</a:t>
            </a:r>
            <a:endParaRPr lang="zh-TW" altLang="zh-TW" sz="2000" dirty="0">
              <a:latin typeface="+mj-ea"/>
              <a:ea typeface="+mj-ea"/>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89348"/>
            <a:ext cx="4263182" cy="3300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9086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聯繫與宣導事項</a:t>
            </a:r>
            <a:endParaRPr lang="zh-TW" altLang="en-US" dirty="0"/>
          </a:p>
        </p:txBody>
      </p:sp>
      <p:sp>
        <p:nvSpPr>
          <p:cNvPr id="3" name="內容版面配置區 2"/>
          <p:cNvSpPr>
            <a:spLocks noGrp="1"/>
          </p:cNvSpPr>
          <p:nvPr>
            <p:ph idx="1"/>
          </p:nvPr>
        </p:nvSpPr>
        <p:spPr/>
        <p:txBody>
          <a:bodyPr/>
          <a:lstStyle/>
          <a:p>
            <a:r>
              <a:rPr lang="zh-TW" altLang="zh-TW" b="1" dirty="0">
                <a:latin typeface="+mj-ea"/>
                <a:ea typeface="+mj-ea"/>
              </a:rPr>
              <a:t>中輟預防</a:t>
            </a:r>
            <a:endParaRPr lang="zh-TW" altLang="zh-TW" dirty="0">
              <a:latin typeface="+mj-ea"/>
              <a:ea typeface="+mj-ea"/>
            </a:endParaRPr>
          </a:p>
          <a:p>
            <a:pPr marL="0" indent="0">
              <a:buNone/>
            </a:pPr>
            <a:endParaRPr lang="zh-TW" altLang="en-US" dirty="0"/>
          </a:p>
        </p:txBody>
      </p:sp>
      <p:pic>
        <p:nvPicPr>
          <p:cNvPr id="4" name="圖片 3"/>
          <p:cNvPicPr/>
          <p:nvPr/>
        </p:nvPicPr>
        <p:blipFill>
          <a:blip r:embed="rId2" cstate="print">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0" y="2353444"/>
            <a:ext cx="9252520" cy="3361556"/>
          </a:xfrm>
          <a:prstGeom prst="rect">
            <a:avLst/>
          </a:prstGeom>
          <a:ln>
            <a:noFill/>
          </a:ln>
        </p:spPr>
      </p:pic>
      <p:pic>
        <p:nvPicPr>
          <p:cNvPr id="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03598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聯繫與宣導事項</a:t>
            </a:r>
            <a:endParaRPr lang="zh-TW" altLang="en-US" dirty="0"/>
          </a:p>
        </p:txBody>
      </p:sp>
      <p:sp>
        <p:nvSpPr>
          <p:cNvPr id="3" name="內容版面配置區 2"/>
          <p:cNvSpPr>
            <a:spLocks noGrp="1"/>
          </p:cNvSpPr>
          <p:nvPr>
            <p:ph idx="1"/>
          </p:nvPr>
        </p:nvSpPr>
        <p:spPr/>
        <p:txBody>
          <a:bodyPr/>
          <a:lstStyle/>
          <a:p>
            <a:r>
              <a:rPr lang="zh-TW" altLang="zh-TW" b="1" dirty="0">
                <a:latin typeface="+mj-ea"/>
                <a:ea typeface="+mj-ea"/>
              </a:rPr>
              <a:t>中輟預防</a:t>
            </a:r>
            <a:endParaRPr lang="zh-TW" altLang="zh-TW" dirty="0">
              <a:latin typeface="+mj-ea"/>
              <a:ea typeface="+mj-ea"/>
            </a:endParaRPr>
          </a:p>
          <a:p>
            <a:pPr marL="0" indent="0">
              <a:buNone/>
            </a:pPr>
            <a:endParaRPr lang="zh-TW" altLang="en-US" dirty="0"/>
          </a:p>
        </p:txBody>
      </p:sp>
      <p:pic>
        <p:nvPicPr>
          <p:cNvPr id="4" name="圖片 3"/>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0" y="2137420"/>
            <a:ext cx="9144000" cy="3672408"/>
          </a:xfrm>
          <a:prstGeom prst="rect">
            <a:avLst/>
          </a:prstGeom>
          <a:ln>
            <a:noFill/>
          </a:ln>
        </p:spPr>
      </p:pic>
      <p:pic>
        <p:nvPicPr>
          <p:cNvPr id="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90307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79712" y="2137420"/>
            <a:ext cx="5472608" cy="952500"/>
          </a:xfrm>
        </p:spPr>
        <p:txBody>
          <a:bodyPr>
            <a:normAutofit/>
          </a:bodyPr>
          <a:lstStyle/>
          <a:p>
            <a:r>
              <a:rPr lang="zh-TW" altLang="en-US" b="1" dirty="0" smtClean="0">
                <a:latin typeface="+mj-ea"/>
              </a:rPr>
              <a:t>報告結束  感謝聆聽</a:t>
            </a:r>
            <a:endParaRPr lang="zh-TW" altLang="en-US" b="1" dirty="0">
              <a:latin typeface="+mj-ea"/>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3787" y="4388726"/>
            <a:ext cx="1700213"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630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362868"/>
            <a:ext cx="4248472" cy="952500"/>
          </a:xfrm>
        </p:spPr>
        <p:txBody>
          <a:bodyPr/>
          <a:lstStyle/>
          <a:p>
            <a:r>
              <a:rPr lang="zh-TW" altLang="en-US" dirty="0"/>
              <a:t>會議程序</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647797366"/>
              </p:ext>
            </p:extLst>
          </p:nvPr>
        </p:nvGraphicFramePr>
        <p:xfrm>
          <a:off x="179512" y="1561355"/>
          <a:ext cx="8784976" cy="3976355"/>
        </p:xfrm>
        <a:graphic>
          <a:graphicData uri="http://schemas.openxmlformats.org/drawingml/2006/table">
            <a:tbl>
              <a:tblPr firstRow="1" firstCol="1" bandRow="1">
                <a:tableStyleId>{5C22544A-7EE6-4342-B048-85BDC9FD1C3A}</a:tableStyleId>
              </a:tblPr>
              <a:tblGrid>
                <a:gridCol w="2206859"/>
                <a:gridCol w="2977717"/>
                <a:gridCol w="3600400"/>
              </a:tblGrid>
              <a:tr h="498570">
                <a:tc>
                  <a:txBody>
                    <a:bodyPr/>
                    <a:lstStyle/>
                    <a:p>
                      <a:pPr algn="ctr">
                        <a:lnSpc>
                          <a:spcPts val="2500"/>
                        </a:lnSpc>
                        <a:spcAft>
                          <a:spcPts val="0"/>
                        </a:spcAft>
                      </a:pPr>
                      <a:r>
                        <a:rPr lang="zh-TW" sz="2000" kern="100" dirty="0">
                          <a:effectLst/>
                          <a:latin typeface="+mj-ea"/>
                          <a:ea typeface="+mj-ea"/>
                        </a:rPr>
                        <a:t>時間</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dirty="0">
                          <a:effectLst/>
                          <a:latin typeface="+mj-ea"/>
                          <a:ea typeface="+mj-ea"/>
                        </a:rPr>
                        <a:t>程序</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dirty="0">
                          <a:effectLst/>
                          <a:latin typeface="+mj-ea"/>
                          <a:ea typeface="+mj-ea"/>
                        </a:rPr>
                        <a:t>主持人</a:t>
                      </a:r>
                      <a:endParaRPr lang="zh-TW" sz="2000" kern="100" dirty="0">
                        <a:effectLst/>
                        <a:latin typeface="+mj-ea"/>
                        <a:ea typeface="+mj-ea"/>
                        <a:cs typeface="Times New Roman"/>
                      </a:endParaRPr>
                    </a:p>
                  </a:txBody>
                  <a:tcPr marL="68580" marR="68580" marT="0" marB="0" anchor="ctr"/>
                </a:tc>
              </a:tr>
              <a:tr h="500580">
                <a:tc>
                  <a:txBody>
                    <a:bodyPr/>
                    <a:lstStyle/>
                    <a:p>
                      <a:pPr algn="ctr">
                        <a:lnSpc>
                          <a:spcPts val="2500"/>
                        </a:lnSpc>
                        <a:spcAft>
                          <a:spcPts val="0"/>
                        </a:spcAft>
                      </a:pPr>
                      <a:r>
                        <a:rPr lang="en-US" sz="2000" kern="100" dirty="0">
                          <a:effectLst/>
                          <a:latin typeface="+mj-ea"/>
                          <a:ea typeface="+mj-ea"/>
                        </a:rPr>
                        <a:t>09:00-09:30</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dirty="0">
                          <a:effectLst/>
                          <a:latin typeface="+mj-ea"/>
                          <a:ea typeface="+mj-ea"/>
                        </a:rPr>
                        <a:t>報到</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dirty="0">
                          <a:effectLst/>
                          <a:latin typeface="+mj-ea"/>
                          <a:ea typeface="+mj-ea"/>
                        </a:rPr>
                        <a:t>特教科承辦人</a:t>
                      </a:r>
                      <a:endParaRPr lang="zh-TW" sz="2000" kern="100" dirty="0">
                        <a:effectLst/>
                        <a:latin typeface="+mj-ea"/>
                        <a:ea typeface="+mj-ea"/>
                        <a:cs typeface="Times New Roman"/>
                      </a:endParaRPr>
                    </a:p>
                  </a:txBody>
                  <a:tcPr marL="68580" marR="68580" marT="0" marB="0" anchor="ctr"/>
                </a:tc>
              </a:tr>
              <a:tr h="500580">
                <a:tc>
                  <a:txBody>
                    <a:bodyPr/>
                    <a:lstStyle/>
                    <a:p>
                      <a:pPr algn="ctr">
                        <a:lnSpc>
                          <a:spcPts val="2500"/>
                        </a:lnSpc>
                        <a:spcAft>
                          <a:spcPts val="0"/>
                        </a:spcAft>
                      </a:pPr>
                      <a:r>
                        <a:rPr lang="en-US" sz="2000" kern="100" dirty="0">
                          <a:effectLst/>
                          <a:latin typeface="+mj-ea"/>
                          <a:ea typeface="+mj-ea"/>
                        </a:rPr>
                        <a:t>09:30-09:40</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dirty="0">
                          <a:effectLst/>
                          <a:latin typeface="+mj-ea"/>
                          <a:ea typeface="+mj-ea"/>
                        </a:rPr>
                        <a:t>主席致詞</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a:effectLst/>
                          <a:latin typeface="+mj-ea"/>
                          <a:ea typeface="+mj-ea"/>
                        </a:rPr>
                        <a:t>科長</a:t>
                      </a:r>
                      <a:endParaRPr lang="zh-TW" sz="2000" kern="100">
                        <a:effectLst/>
                        <a:latin typeface="+mj-ea"/>
                        <a:ea typeface="+mj-ea"/>
                        <a:cs typeface="Times New Roman"/>
                      </a:endParaRPr>
                    </a:p>
                  </a:txBody>
                  <a:tcPr marL="68580" marR="68580" marT="0" marB="0" anchor="ctr"/>
                </a:tc>
              </a:tr>
              <a:tr h="516495">
                <a:tc>
                  <a:txBody>
                    <a:bodyPr/>
                    <a:lstStyle/>
                    <a:p>
                      <a:pPr algn="ctr">
                        <a:lnSpc>
                          <a:spcPts val="2500"/>
                        </a:lnSpc>
                        <a:spcAft>
                          <a:spcPts val="0"/>
                        </a:spcAft>
                      </a:pPr>
                      <a:r>
                        <a:rPr lang="en-US" sz="2000" kern="100" dirty="0">
                          <a:effectLst/>
                          <a:latin typeface="+mj-ea"/>
                          <a:ea typeface="+mj-ea"/>
                        </a:rPr>
                        <a:t>09:40-10:50</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dirty="0">
                          <a:effectLst/>
                          <a:latin typeface="+mj-ea"/>
                          <a:ea typeface="+mj-ea"/>
                        </a:rPr>
                        <a:t>業務報告</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dirty="0">
                          <a:effectLst/>
                          <a:latin typeface="+mj-ea"/>
                          <a:ea typeface="+mj-ea"/>
                        </a:rPr>
                        <a:t>特教科</a:t>
                      </a:r>
                      <a:endParaRPr lang="zh-TW" sz="2000" kern="100" dirty="0">
                        <a:effectLst/>
                        <a:latin typeface="+mj-ea"/>
                        <a:ea typeface="+mj-ea"/>
                        <a:cs typeface="Times New Roman"/>
                      </a:endParaRPr>
                    </a:p>
                  </a:txBody>
                  <a:tcPr marL="68580" marR="68580" marT="0" marB="0" anchor="ctr"/>
                </a:tc>
              </a:tr>
              <a:tr h="435766">
                <a:tc>
                  <a:txBody>
                    <a:bodyPr/>
                    <a:lstStyle/>
                    <a:p>
                      <a:pPr algn="ctr">
                        <a:lnSpc>
                          <a:spcPts val="2500"/>
                        </a:lnSpc>
                        <a:spcAft>
                          <a:spcPts val="0"/>
                        </a:spcAft>
                      </a:pPr>
                      <a:r>
                        <a:rPr lang="en-US" sz="2000" kern="100" dirty="0">
                          <a:effectLst/>
                          <a:latin typeface="+mj-ea"/>
                          <a:ea typeface="+mj-ea"/>
                        </a:rPr>
                        <a:t>10:50-11:00</a:t>
                      </a:r>
                      <a:endParaRPr lang="zh-TW" sz="2000" kern="100" dirty="0">
                        <a:effectLst/>
                        <a:latin typeface="+mj-ea"/>
                        <a:ea typeface="+mj-ea"/>
                        <a:cs typeface="Times New Roman"/>
                      </a:endParaRPr>
                    </a:p>
                  </a:txBody>
                  <a:tcPr marL="68580" marR="68580" marT="0" marB="0" anchor="ctr"/>
                </a:tc>
                <a:tc gridSpan="2">
                  <a:txBody>
                    <a:bodyPr/>
                    <a:lstStyle/>
                    <a:p>
                      <a:pPr algn="ctr">
                        <a:lnSpc>
                          <a:spcPts val="2500"/>
                        </a:lnSpc>
                        <a:spcAft>
                          <a:spcPts val="0"/>
                        </a:spcAft>
                      </a:pPr>
                      <a:r>
                        <a:rPr lang="zh-TW" sz="2000" kern="100" dirty="0" smtClean="0">
                          <a:effectLst/>
                          <a:latin typeface="+mj-ea"/>
                          <a:ea typeface="+mj-ea"/>
                        </a:rPr>
                        <a:t>休息</a:t>
                      </a:r>
                      <a:endParaRPr lang="zh-TW" sz="2000" kern="100" dirty="0">
                        <a:effectLst/>
                        <a:latin typeface="+mj-ea"/>
                        <a:ea typeface="+mj-ea"/>
                        <a:cs typeface="Times New Roman"/>
                      </a:endParaRPr>
                    </a:p>
                  </a:txBody>
                  <a:tcPr marL="68580" marR="68580" marT="0" marB="0" anchor="ctr"/>
                </a:tc>
                <a:tc hMerge="1">
                  <a:txBody>
                    <a:bodyPr/>
                    <a:lstStyle/>
                    <a:p>
                      <a:endParaRPr lang="zh-TW" altLang="en-US"/>
                    </a:p>
                  </a:txBody>
                  <a:tcPr/>
                </a:tc>
              </a:tr>
              <a:tr h="523204">
                <a:tc>
                  <a:txBody>
                    <a:bodyPr/>
                    <a:lstStyle/>
                    <a:p>
                      <a:pPr algn="ctr">
                        <a:lnSpc>
                          <a:spcPts val="2500"/>
                        </a:lnSpc>
                        <a:spcAft>
                          <a:spcPts val="0"/>
                        </a:spcAft>
                      </a:pPr>
                      <a:r>
                        <a:rPr lang="en-US" sz="2000" kern="100" dirty="0">
                          <a:effectLst/>
                          <a:latin typeface="+mj-ea"/>
                          <a:ea typeface="+mj-ea"/>
                        </a:rPr>
                        <a:t>11:00-12:00</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dirty="0">
                          <a:effectLst/>
                          <a:latin typeface="+mj-ea"/>
                          <a:ea typeface="+mj-ea"/>
                        </a:rPr>
                        <a:t>校安通報教育訓練</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dirty="0">
                          <a:effectLst/>
                          <a:latin typeface="+mj-ea"/>
                          <a:ea typeface="+mj-ea"/>
                        </a:rPr>
                        <a:t>特教科、教育部基隆市聯絡處</a:t>
                      </a:r>
                      <a:endParaRPr lang="zh-TW" sz="2000" kern="100" dirty="0">
                        <a:effectLst/>
                        <a:latin typeface="+mj-ea"/>
                        <a:ea typeface="+mj-ea"/>
                        <a:cs typeface="Times New Roman"/>
                      </a:endParaRPr>
                    </a:p>
                  </a:txBody>
                  <a:tcPr marL="68580" marR="68580" marT="0" marB="0" anchor="ctr"/>
                </a:tc>
              </a:tr>
              <a:tr h="500580">
                <a:tc>
                  <a:txBody>
                    <a:bodyPr/>
                    <a:lstStyle/>
                    <a:p>
                      <a:pPr algn="ctr">
                        <a:lnSpc>
                          <a:spcPts val="2500"/>
                        </a:lnSpc>
                        <a:spcAft>
                          <a:spcPts val="0"/>
                        </a:spcAft>
                      </a:pPr>
                      <a:r>
                        <a:rPr lang="en-US" sz="2000" kern="100" dirty="0">
                          <a:effectLst/>
                          <a:latin typeface="+mj-ea"/>
                          <a:ea typeface="+mj-ea"/>
                        </a:rPr>
                        <a:t>12:00-12:30</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dirty="0">
                          <a:effectLst/>
                          <a:latin typeface="+mj-ea"/>
                          <a:ea typeface="+mj-ea"/>
                        </a:rPr>
                        <a:t>綜合座談</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dirty="0">
                          <a:effectLst/>
                          <a:latin typeface="+mj-ea"/>
                          <a:ea typeface="+mj-ea"/>
                        </a:rPr>
                        <a:t>科長</a:t>
                      </a:r>
                      <a:endParaRPr lang="zh-TW" sz="2000" kern="100" dirty="0">
                        <a:effectLst/>
                        <a:latin typeface="+mj-ea"/>
                        <a:ea typeface="+mj-ea"/>
                        <a:cs typeface="Times New Roman"/>
                      </a:endParaRPr>
                    </a:p>
                  </a:txBody>
                  <a:tcPr marL="68580" marR="68580" marT="0" marB="0" anchor="ctr"/>
                </a:tc>
              </a:tr>
              <a:tr h="500580">
                <a:tc>
                  <a:txBody>
                    <a:bodyPr/>
                    <a:lstStyle/>
                    <a:p>
                      <a:pPr algn="ctr">
                        <a:lnSpc>
                          <a:spcPts val="2500"/>
                        </a:lnSpc>
                        <a:spcAft>
                          <a:spcPts val="0"/>
                        </a:spcAft>
                      </a:pPr>
                      <a:r>
                        <a:rPr lang="en-US" sz="2000" kern="100" dirty="0">
                          <a:effectLst/>
                          <a:latin typeface="+mj-ea"/>
                          <a:ea typeface="+mj-ea"/>
                        </a:rPr>
                        <a:t>12:30</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dirty="0">
                          <a:effectLst/>
                          <a:latin typeface="+mj-ea"/>
                          <a:ea typeface="+mj-ea"/>
                        </a:rPr>
                        <a:t>會議結束 領餐賦歸</a:t>
                      </a:r>
                      <a:endParaRPr lang="zh-TW" sz="2000" kern="100" dirty="0">
                        <a:effectLst/>
                        <a:latin typeface="+mj-ea"/>
                        <a:ea typeface="+mj-ea"/>
                        <a:cs typeface="Times New Roman"/>
                      </a:endParaRPr>
                    </a:p>
                  </a:txBody>
                  <a:tcPr marL="68580" marR="68580" marT="0" marB="0" anchor="ctr"/>
                </a:tc>
                <a:tc>
                  <a:txBody>
                    <a:bodyPr/>
                    <a:lstStyle/>
                    <a:p>
                      <a:pPr algn="ctr">
                        <a:lnSpc>
                          <a:spcPts val="2500"/>
                        </a:lnSpc>
                        <a:spcAft>
                          <a:spcPts val="0"/>
                        </a:spcAft>
                      </a:pPr>
                      <a:r>
                        <a:rPr lang="zh-TW" sz="2000" kern="100" dirty="0">
                          <a:effectLst/>
                          <a:latin typeface="+mj-ea"/>
                          <a:ea typeface="+mj-ea"/>
                        </a:rPr>
                        <a:t>特教科承辦人</a:t>
                      </a:r>
                      <a:endParaRPr lang="zh-TW" sz="2000" kern="100" dirty="0">
                        <a:effectLst/>
                        <a:latin typeface="+mj-ea"/>
                        <a:ea typeface="+mj-ea"/>
                        <a:cs typeface="Times New Roman"/>
                      </a:endParaRPr>
                    </a:p>
                  </a:txBody>
                  <a:tcPr marL="68580" marR="68580" marT="0" marB="0" anchor="ctr"/>
                </a:tc>
              </a:tr>
            </a:tbl>
          </a:graphicData>
        </a:graphic>
      </p:graphicFrame>
      <p:pic>
        <p:nvPicPr>
          <p:cNvPr id="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5112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a:t>聯繫與宣導</a:t>
            </a:r>
            <a:r>
              <a:rPr lang="zh-TW" altLang="zh-TW" b="1" dirty="0" smtClean="0"/>
              <a:t>事項</a:t>
            </a:r>
            <a:endParaRPr lang="zh-TW" altLang="en-US" dirty="0"/>
          </a:p>
        </p:txBody>
      </p:sp>
      <p:sp>
        <p:nvSpPr>
          <p:cNvPr id="3" name="內容版面配置區 2"/>
          <p:cNvSpPr>
            <a:spLocks noGrp="1"/>
          </p:cNvSpPr>
          <p:nvPr>
            <p:ph idx="1"/>
          </p:nvPr>
        </p:nvSpPr>
        <p:spPr>
          <a:xfrm>
            <a:off x="457200" y="1612900"/>
            <a:ext cx="8686800" cy="3657600"/>
          </a:xfrm>
        </p:spPr>
        <p:txBody>
          <a:bodyPr>
            <a:normAutofit fontScale="92500" lnSpcReduction="10000"/>
          </a:bodyPr>
          <a:lstStyle/>
          <a:p>
            <a:r>
              <a:rPr lang="zh-TW" altLang="en-US" dirty="0" smtClean="0">
                <a:latin typeface="+mj-ea"/>
                <a:ea typeface="+mj-ea"/>
                <a:hlinkClick r:id="rId2" action="ppaction://hlinkpres?slideindex=1&amp;slidetitle="/>
              </a:rPr>
              <a:t>霸凌防制</a:t>
            </a:r>
            <a:endParaRPr lang="en-US" altLang="zh-TW" dirty="0" smtClean="0">
              <a:latin typeface="+mj-ea"/>
              <a:ea typeface="+mj-ea"/>
            </a:endParaRPr>
          </a:p>
          <a:p>
            <a:pPr lvl="1"/>
            <a:r>
              <a:rPr lang="en-US" altLang="zh-TW" sz="2200" dirty="0">
                <a:latin typeface="+mj-ea"/>
                <a:ea typeface="+mj-ea"/>
                <a:hlinkClick r:id="rId3" action="ppaction://hlinkfile"/>
              </a:rPr>
              <a:t>108</a:t>
            </a:r>
            <a:r>
              <a:rPr lang="zh-TW" altLang="zh-TW" sz="2200" dirty="0">
                <a:latin typeface="+mj-ea"/>
                <a:ea typeface="+mj-ea"/>
                <a:hlinkClick r:id="rId3" action="ppaction://hlinkfile"/>
              </a:rPr>
              <a:t>基隆市國民中小學防制校園霸凌事件調查處理學校自主檢查</a:t>
            </a:r>
            <a:r>
              <a:rPr lang="zh-TW" altLang="zh-TW" sz="2200" dirty="0" smtClean="0">
                <a:latin typeface="+mj-ea"/>
                <a:ea typeface="+mj-ea"/>
                <a:hlinkClick r:id="rId3" action="ppaction://hlinkfile"/>
              </a:rPr>
              <a:t>表</a:t>
            </a:r>
            <a:endParaRPr lang="en-US" altLang="zh-TW" sz="2200" dirty="0" smtClean="0">
              <a:latin typeface="+mj-ea"/>
              <a:ea typeface="+mj-ea"/>
            </a:endParaRPr>
          </a:p>
          <a:p>
            <a:pPr lvl="1"/>
            <a:r>
              <a:rPr lang="zh-TW" altLang="zh-TW" sz="2200" dirty="0" smtClean="0">
                <a:latin typeface="+mj-ea"/>
                <a:ea typeface="+mj-ea"/>
              </a:rPr>
              <a:t>「</a:t>
            </a:r>
            <a:r>
              <a:rPr lang="zh-TW" altLang="zh-TW" sz="2200" dirty="0">
                <a:latin typeface="+mj-ea"/>
                <a:ea typeface="+mj-ea"/>
                <a:hlinkClick r:id="rId4"/>
              </a:rPr>
              <a:t>友善校園資訊中心</a:t>
            </a:r>
            <a:r>
              <a:rPr lang="en-US" altLang="zh-TW" sz="2200" dirty="0">
                <a:latin typeface="+mj-ea"/>
                <a:ea typeface="+mj-ea"/>
                <a:hlinkClick r:id="rId4"/>
              </a:rPr>
              <a:t>-</a:t>
            </a:r>
            <a:r>
              <a:rPr lang="zh-TW" altLang="zh-TW" sz="2200" dirty="0">
                <a:latin typeface="+mj-ea"/>
                <a:ea typeface="+mj-ea"/>
                <a:hlinkClick r:id="rId4"/>
              </a:rPr>
              <a:t>校園霸凌防制</a:t>
            </a:r>
            <a:r>
              <a:rPr lang="en-US" altLang="zh-TW" sz="2200" dirty="0">
                <a:latin typeface="+mj-ea"/>
                <a:ea typeface="+mj-ea"/>
                <a:hlinkClick r:id="rId4"/>
              </a:rPr>
              <a:t>(https://friendly.kl.edu.tw/)</a:t>
            </a:r>
            <a:r>
              <a:rPr lang="zh-TW" altLang="zh-TW" sz="2200" dirty="0">
                <a:latin typeface="+mj-ea"/>
                <a:ea typeface="+mj-ea"/>
              </a:rPr>
              <a:t>」</a:t>
            </a:r>
            <a:r>
              <a:rPr lang="zh-TW" altLang="zh-TW" sz="2200" dirty="0" smtClean="0">
                <a:latin typeface="+mj-ea"/>
                <a:ea typeface="+mj-ea"/>
              </a:rPr>
              <a:t>下載</a:t>
            </a:r>
            <a:endParaRPr lang="en-US" altLang="zh-TW" sz="2200" dirty="0" smtClean="0">
              <a:latin typeface="+mj-ea"/>
              <a:ea typeface="+mj-ea"/>
            </a:endParaRPr>
          </a:p>
          <a:p>
            <a:r>
              <a:rPr lang="zh-TW" altLang="zh-TW" dirty="0">
                <a:latin typeface="+mj-ea"/>
                <a:ea typeface="+mj-ea"/>
              </a:rPr>
              <a:t>青春專案</a:t>
            </a:r>
          </a:p>
          <a:p>
            <a:pPr lvl="1"/>
            <a:r>
              <a:rPr lang="zh-TW" altLang="zh-TW" sz="2200" dirty="0">
                <a:latin typeface="+mj-ea"/>
                <a:ea typeface="+mj-ea"/>
              </a:rPr>
              <a:t>每年</a:t>
            </a:r>
            <a:r>
              <a:rPr lang="en-US" altLang="zh-TW" sz="2200" dirty="0">
                <a:latin typeface="+mj-ea"/>
                <a:ea typeface="+mj-ea"/>
              </a:rPr>
              <a:t>6/1-8/31</a:t>
            </a:r>
            <a:r>
              <a:rPr lang="zh-TW" altLang="zh-TW" sz="2200" dirty="0">
                <a:latin typeface="+mj-ea"/>
                <a:ea typeface="+mj-ea"/>
              </a:rPr>
              <a:t>，各校須舉辦以下類型活動</a:t>
            </a:r>
            <a:r>
              <a:rPr lang="en-US" altLang="zh-TW" sz="2200" dirty="0">
                <a:latin typeface="+mj-ea"/>
                <a:ea typeface="+mj-ea"/>
              </a:rPr>
              <a:t>:</a:t>
            </a:r>
            <a:endParaRPr lang="zh-TW" altLang="zh-TW" sz="2200" dirty="0">
              <a:latin typeface="+mj-ea"/>
              <a:ea typeface="+mj-ea"/>
            </a:endParaRPr>
          </a:p>
          <a:p>
            <a:pPr lvl="1"/>
            <a:r>
              <a:rPr lang="zh-TW" altLang="zh-TW" sz="2200" dirty="0">
                <a:latin typeface="+mj-ea"/>
                <a:ea typeface="+mj-ea"/>
              </a:rPr>
              <a:t>【親職教育或生命教育】活動，至少１場。</a:t>
            </a:r>
          </a:p>
          <a:p>
            <a:pPr lvl="1"/>
            <a:r>
              <a:rPr lang="zh-TW" altLang="zh-TW" sz="2200" dirty="0">
                <a:latin typeface="+mj-ea"/>
                <a:ea typeface="+mj-ea"/>
              </a:rPr>
              <a:t>【暑期少年休閒育樂活動</a:t>
            </a:r>
            <a:r>
              <a:rPr lang="en-US" altLang="zh-TW" sz="2200" dirty="0">
                <a:latin typeface="+mj-ea"/>
                <a:ea typeface="+mj-ea"/>
              </a:rPr>
              <a:t>(</a:t>
            </a:r>
            <a:r>
              <a:rPr lang="zh-TW" altLang="zh-TW" sz="2200" dirty="0">
                <a:latin typeface="+mj-ea"/>
                <a:ea typeface="+mj-ea"/>
              </a:rPr>
              <a:t>各校獨自辦理，未結合民間團體</a:t>
            </a:r>
            <a:r>
              <a:rPr lang="en-US" altLang="zh-TW" sz="2200" dirty="0">
                <a:latin typeface="+mj-ea"/>
                <a:ea typeface="+mj-ea"/>
              </a:rPr>
              <a:t>)</a:t>
            </a:r>
            <a:r>
              <a:rPr lang="zh-TW" altLang="zh-TW" sz="2200" dirty="0">
                <a:latin typeface="+mj-ea"/>
                <a:ea typeface="+mj-ea"/>
              </a:rPr>
              <a:t>】活動，至少１場。</a:t>
            </a:r>
          </a:p>
          <a:p>
            <a:pPr lvl="1"/>
            <a:r>
              <a:rPr lang="zh-TW" altLang="zh-TW" sz="2200" dirty="0">
                <a:latin typeface="+mj-ea"/>
                <a:ea typeface="+mj-ea"/>
              </a:rPr>
              <a:t>【結合民間團體辦理暑期少年休閒育樂活動】活動，至少１場。</a:t>
            </a:r>
          </a:p>
          <a:p>
            <a:pPr lvl="1"/>
            <a:r>
              <a:rPr lang="zh-TW" altLang="zh-TW" sz="2200" u="sng" dirty="0">
                <a:latin typeface="+mj-ea"/>
                <a:ea typeface="+mj-ea"/>
              </a:rPr>
              <a:t>＊非填報上述期間者，請</a:t>
            </a:r>
            <a:r>
              <a:rPr lang="en-US" altLang="zh-TW" sz="2200" u="sng" dirty="0">
                <a:latin typeface="+mj-ea"/>
                <a:ea typeface="+mj-ea"/>
              </a:rPr>
              <a:t>8/16</a:t>
            </a:r>
            <a:r>
              <a:rPr lang="zh-TW" altLang="zh-TW" sz="2200" u="sng" dirty="0">
                <a:latin typeface="+mj-ea"/>
                <a:ea typeface="+mj-ea"/>
              </a:rPr>
              <a:t>前重新填報（</a:t>
            </a:r>
            <a:r>
              <a:rPr lang="en-US" altLang="zh-TW" sz="2200" u="sng" dirty="0">
                <a:latin typeface="+mj-ea"/>
                <a:ea typeface="+mj-ea"/>
              </a:rPr>
              <a:t>7621</a:t>
            </a:r>
            <a:r>
              <a:rPr lang="zh-TW" altLang="zh-TW" sz="2200" u="sng" dirty="0">
                <a:latin typeface="+mj-ea"/>
                <a:ea typeface="+mj-ea"/>
              </a:rPr>
              <a:t>）</a:t>
            </a:r>
            <a:endParaRPr lang="zh-TW" altLang="en-US" sz="2200" dirty="0">
              <a:latin typeface="+mj-ea"/>
              <a:ea typeface="+mj-ea"/>
            </a:endParaRPr>
          </a:p>
        </p:txBody>
      </p:sp>
      <p:pic>
        <p:nvPicPr>
          <p:cNvPr id="4" name="Picture 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6847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612900"/>
            <a:ext cx="8229600" cy="464513"/>
          </a:xfrm>
        </p:spPr>
        <p:txBody>
          <a:bodyPr>
            <a:normAutofit lnSpcReduction="10000"/>
          </a:bodyPr>
          <a:lstStyle/>
          <a:p>
            <a:r>
              <a:rPr lang="en-US" altLang="zh-TW" b="1" dirty="0"/>
              <a:t>109</a:t>
            </a:r>
            <a:r>
              <a:rPr lang="zh-TW" altLang="zh-TW" b="1" dirty="0"/>
              <a:t>年度友善校園獎送件</a:t>
            </a:r>
            <a:endParaRPr lang="zh-TW" altLang="zh-TW" dirty="0"/>
          </a:p>
          <a:p>
            <a:pPr marL="0" indent="0">
              <a:buNone/>
            </a:pPr>
            <a:endParaRPr lang="zh-TW" altLang="en-US" dirty="0"/>
          </a:p>
        </p:txBody>
      </p:sp>
      <p:sp>
        <p:nvSpPr>
          <p:cNvPr id="4" name="標題 1"/>
          <p:cNvSpPr>
            <a:spLocks noGrp="1"/>
          </p:cNvSpPr>
          <p:nvPr>
            <p:ph type="title"/>
          </p:nvPr>
        </p:nvSpPr>
        <p:spPr/>
        <p:txBody>
          <a:bodyPr>
            <a:normAutofit/>
          </a:bodyPr>
          <a:lstStyle/>
          <a:p>
            <a:r>
              <a:rPr lang="zh-TW" altLang="zh-TW" b="1" dirty="0"/>
              <a:t>聯繫與宣導</a:t>
            </a:r>
            <a:r>
              <a:rPr lang="zh-TW" altLang="zh-TW" b="1" dirty="0" smtClean="0"/>
              <a:t>事項</a:t>
            </a:r>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1904363902"/>
              </p:ext>
            </p:extLst>
          </p:nvPr>
        </p:nvGraphicFramePr>
        <p:xfrm>
          <a:off x="179512" y="2077412"/>
          <a:ext cx="8640960" cy="3300368"/>
        </p:xfrm>
        <a:graphic>
          <a:graphicData uri="http://schemas.openxmlformats.org/drawingml/2006/table">
            <a:tbl>
              <a:tblPr firstRow="1" firstCol="1" bandRow="1">
                <a:tableStyleId>{5C22544A-7EE6-4342-B048-85BDC9FD1C3A}</a:tableStyleId>
              </a:tblPr>
              <a:tblGrid>
                <a:gridCol w="1970266"/>
                <a:gridCol w="6670694"/>
              </a:tblGrid>
              <a:tr h="275030">
                <a:tc>
                  <a:txBody>
                    <a:bodyPr/>
                    <a:lstStyle/>
                    <a:p>
                      <a:pPr algn="ctr">
                        <a:spcAft>
                          <a:spcPts val="0"/>
                        </a:spcAft>
                      </a:pPr>
                      <a:r>
                        <a:rPr lang="zh-TW" sz="1300" kern="100" dirty="0">
                          <a:effectLst/>
                        </a:rPr>
                        <a:t>薦送類別</a:t>
                      </a:r>
                      <a:endParaRPr lang="zh-TW" sz="1300" kern="100" dirty="0">
                        <a:effectLst/>
                        <a:latin typeface="Calibri"/>
                        <a:ea typeface="新細明體"/>
                        <a:cs typeface="Times New Roman"/>
                      </a:endParaRPr>
                    </a:p>
                  </a:txBody>
                  <a:tcPr marL="68580" marR="68580" marT="0" marB="0"/>
                </a:tc>
                <a:tc>
                  <a:txBody>
                    <a:bodyPr/>
                    <a:lstStyle/>
                    <a:p>
                      <a:pPr algn="ctr">
                        <a:spcAft>
                          <a:spcPts val="0"/>
                        </a:spcAft>
                      </a:pPr>
                      <a:r>
                        <a:rPr lang="zh-TW" sz="1300" kern="100">
                          <a:effectLst/>
                        </a:rPr>
                        <a:t>說明</a:t>
                      </a:r>
                      <a:endParaRPr lang="zh-TW" sz="1300" kern="100">
                        <a:effectLst/>
                        <a:latin typeface="Calibri"/>
                        <a:ea typeface="新細明體"/>
                        <a:cs typeface="Times New Roman"/>
                      </a:endParaRPr>
                    </a:p>
                  </a:txBody>
                  <a:tcPr marL="68580" marR="68580" marT="0" marB="0"/>
                </a:tc>
              </a:tr>
              <a:tr h="275030">
                <a:tc>
                  <a:txBody>
                    <a:bodyPr/>
                    <a:lstStyle/>
                    <a:p>
                      <a:pPr algn="dist">
                        <a:spcAft>
                          <a:spcPts val="0"/>
                        </a:spcAft>
                      </a:pPr>
                      <a:r>
                        <a:rPr lang="zh-TW" sz="1600" kern="100" dirty="0">
                          <a:effectLst/>
                        </a:rPr>
                        <a:t>卓越學校獎</a:t>
                      </a:r>
                      <a:endParaRPr lang="zh-TW" sz="1600" kern="100" dirty="0">
                        <a:effectLst/>
                        <a:latin typeface="Calibri"/>
                        <a:ea typeface="新細明體"/>
                        <a:cs typeface="Times New Roman"/>
                      </a:endParaRPr>
                    </a:p>
                  </a:txBody>
                  <a:tcPr marL="68580" marR="68580" marT="0" marB="0" anchor="ctr"/>
                </a:tc>
                <a:tc>
                  <a:txBody>
                    <a:bodyPr/>
                    <a:lstStyle/>
                    <a:p>
                      <a:pPr>
                        <a:spcAft>
                          <a:spcPts val="0"/>
                        </a:spcAft>
                      </a:pPr>
                      <a:r>
                        <a:rPr lang="zh-TW" sz="1600" kern="100">
                          <a:effectLst/>
                        </a:rPr>
                        <a:t>積極推動學輔工作成效卓著、具推動特色且足為楷模者。</a:t>
                      </a:r>
                      <a:endParaRPr lang="zh-TW" sz="1600" kern="100">
                        <a:effectLst/>
                        <a:latin typeface="Calibri"/>
                        <a:ea typeface="新細明體"/>
                        <a:cs typeface="Times New Roman"/>
                      </a:endParaRPr>
                    </a:p>
                  </a:txBody>
                  <a:tcPr marL="68580" marR="68580" marT="0" marB="0" anchor="ctr"/>
                </a:tc>
              </a:tr>
              <a:tr h="550062">
                <a:tc>
                  <a:txBody>
                    <a:bodyPr/>
                    <a:lstStyle/>
                    <a:p>
                      <a:pPr algn="dist">
                        <a:spcAft>
                          <a:spcPts val="0"/>
                        </a:spcAft>
                      </a:pPr>
                      <a:r>
                        <a:rPr lang="zh-TW" sz="1600" kern="100" dirty="0">
                          <a:effectLst/>
                        </a:rPr>
                        <a:t>特殊貢獻人員獎</a:t>
                      </a:r>
                      <a:endParaRPr lang="zh-TW" sz="1600" kern="100" dirty="0">
                        <a:effectLst/>
                        <a:latin typeface="Calibri"/>
                        <a:ea typeface="新細明體"/>
                        <a:cs typeface="Times New Roman"/>
                      </a:endParaRPr>
                    </a:p>
                  </a:txBody>
                  <a:tcPr marL="68580" marR="68580" marT="0" marB="0" anchor="ctr"/>
                </a:tc>
                <a:tc>
                  <a:txBody>
                    <a:bodyPr/>
                    <a:lstStyle/>
                    <a:p>
                      <a:pPr>
                        <a:spcAft>
                          <a:spcPts val="0"/>
                        </a:spcAft>
                      </a:pPr>
                      <a:r>
                        <a:rPr lang="zh-TW" sz="1600" kern="100" dirty="0">
                          <a:effectLst/>
                        </a:rPr>
                        <a:t>長期致力於學輔工作之推展，對學輔工作政策規劃、執行及推廣具重大貢獻且足為楷模者</a:t>
                      </a:r>
                      <a:r>
                        <a:rPr lang="en-US" sz="1600" kern="100" dirty="0">
                          <a:effectLst/>
                        </a:rPr>
                        <a:t>(</a:t>
                      </a:r>
                      <a:r>
                        <a:rPr lang="zh-TW" sz="1600" kern="100" dirty="0">
                          <a:effectLst/>
                        </a:rPr>
                        <a:t>含各校校長</a:t>
                      </a:r>
                      <a:r>
                        <a:rPr lang="en-US" sz="1600" kern="100" dirty="0">
                          <a:effectLst/>
                        </a:rPr>
                        <a:t>)</a:t>
                      </a:r>
                      <a:r>
                        <a:rPr lang="zh-TW" sz="1600" kern="100" dirty="0">
                          <a:effectLst/>
                        </a:rPr>
                        <a:t>。</a:t>
                      </a:r>
                      <a:endParaRPr lang="zh-TW" sz="1600" kern="100" dirty="0">
                        <a:effectLst/>
                        <a:latin typeface="Calibri"/>
                        <a:ea typeface="新細明體"/>
                        <a:cs typeface="Times New Roman"/>
                      </a:endParaRPr>
                    </a:p>
                  </a:txBody>
                  <a:tcPr marL="68580" marR="68580" marT="0" marB="0" anchor="ctr"/>
                </a:tc>
              </a:tr>
              <a:tr h="275030">
                <a:tc>
                  <a:txBody>
                    <a:bodyPr/>
                    <a:lstStyle/>
                    <a:p>
                      <a:pPr algn="dist">
                        <a:spcAft>
                          <a:spcPts val="0"/>
                        </a:spcAft>
                      </a:pPr>
                      <a:r>
                        <a:rPr lang="zh-TW" sz="1600" kern="100" dirty="0">
                          <a:effectLst/>
                        </a:rPr>
                        <a:t>傑出學輔主管獎</a:t>
                      </a:r>
                      <a:endParaRPr lang="zh-TW" sz="1600" kern="100" dirty="0">
                        <a:effectLst/>
                        <a:latin typeface="Calibri"/>
                        <a:ea typeface="新細明體"/>
                        <a:cs typeface="Times New Roman"/>
                      </a:endParaRPr>
                    </a:p>
                  </a:txBody>
                  <a:tcPr marL="68580" marR="68580" marT="0" marB="0" anchor="ctr"/>
                </a:tc>
                <a:tc>
                  <a:txBody>
                    <a:bodyPr/>
                    <a:lstStyle/>
                    <a:p>
                      <a:pPr>
                        <a:spcAft>
                          <a:spcPts val="0"/>
                        </a:spcAft>
                      </a:pPr>
                      <a:r>
                        <a:rPr lang="zh-TW" sz="1600" kern="100" dirty="0">
                          <a:effectLst/>
                        </a:rPr>
                        <a:t>從事學輔工作表現優異之學校行政單位各級主管</a:t>
                      </a:r>
                      <a:r>
                        <a:rPr lang="en-US" sz="1600" kern="100" dirty="0">
                          <a:effectLst/>
                        </a:rPr>
                        <a:t>(</a:t>
                      </a:r>
                      <a:r>
                        <a:rPr lang="zh-TW" sz="1600" kern="100" dirty="0">
                          <a:effectLst/>
                        </a:rPr>
                        <a:t>學校主任</a:t>
                      </a:r>
                      <a:r>
                        <a:rPr lang="en-US" sz="1600" kern="100" dirty="0">
                          <a:effectLst/>
                        </a:rPr>
                        <a:t>)</a:t>
                      </a:r>
                      <a:endParaRPr lang="zh-TW" sz="1600" kern="100" dirty="0">
                        <a:effectLst/>
                        <a:latin typeface="Calibri"/>
                        <a:ea typeface="新細明體"/>
                        <a:cs typeface="Times New Roman"/>
                      </a:endParaRPr>
                    </a:p>
                  </a:txBody>
                  <a:tcPr marL="68580" marR="68580" marT="0" marB="0" anchor="ctr"/>
                </a:tc>
              </a:tr>
              <a:tr h="550062">
                <a:tc>
                  <a:txBody>
                    <a:bodyPr/>
                    <a:lstStyle/>
                    <a:p>
                      <a:pPr algn="dist">
                        <a:spcAft>
                          <a:spcPts val="0"/>
                        </a:spcAft>
                      </a:pPr>
                      <a:r>
                        <a:rPr lang="zh-TW" sz="1600" kern="100">
                          <a:effectLst/>
                        </a:rPr>
                        <a:t>傑出學務人員獎</a:t>
                      </a:r>
                      <a:endParaRPr lang="zh-TW" sz="1600" kern="100">
                        <a:effectLst/>
                        <a:latin typeface="Calibri"/>
                        <a:ea typeface="新細明體"/>
                        <a:cs typeface="Times New Roman"/>
                      </a:endParaRPr>
                    </a:p>
                  </a:txBody>
                  <a:tcPr marL="68580" marR="68580" marT="0" marB="0" anchor="ctr"/>
                </a:tc>
                <a:tc>
                  <a:txBody>
                    <a:bodyPr/>
                    <a:lstStyle/>
                    <a:p>
                      <a:pPr>
                        <a:spcAft>
                          <a:spcPts val="0"/>
                        </a:spcAft>
                      </a:pPr>
                      <a:r>
                        <a:rPr lang="zh-TW" sz="1600" kern="100" dirty="0">
                          <a:effectLst/>
                        </a:rPr>
                        <a:t>從事學生事務工作表現優異且足為楷模者。</a:t>
                      </a:r>
                      <a:r>
                        <a:rPr lang="en-US" sz="1600" kern="100" dirty="0">
                          <a:effectLst/>
                        </a:rPr>
                        <a:t>(</a:t>
                      </a:r>
                      <a:r>
                        <a:rPr lang="zh-TW" sz="1600" kern="100" dirty="0">
                          <a:effectLst/>
                        </a:rPr>
                        <a:t>組長、組員、幹事、護理師…等</a:t>
                      </a:r>
                      <a:r>
                        <a:rPr lang="en-US" sz="1600" kern="100" dirty="0">
                          <a:effectLst/>
                        </a:rPr>
                        <a:t>)</a:t>
                      </a:r>
                      <a:endParaRPr lang="zh-TW" sz="1600" kern="100" dirty="0">
                        <a:effectLst/>
                        <a:latin typeface="Calibri"/>
                        <a:ea typeface="新細明體"/>
                        <a:cs typeface="Times New Roman"/>
                      </a:endParaRPr>
                    </a:p>
                  </a:txBody>
                  <a:tcPr marL="68580" marR="68580" marT="0" marB="0" anchor="ctr"/>
                </a:tc>
              </a:tr>
              <a:tr h="550062">
                <a:tc>
                  <a:txBody>
                    <a:bodyPr/>
                    <a:lstStyle/>
                    <a:p>
                      <a:pPr algn="dist">
                        <a:spcAft>
                          <a:spcPts val="0"/>
                        </a:spcAft>
                      </a:pPr>
                      <a:r>
                        <a:rPr lang="zh-TW" sz="1600" kern="100" dirty="0">
                          <a:effectLst/>
                        </a:rPr>
                        <a:t>傑出輔導人員獎</a:t>
                      </a:r>
                      <a:endParaRPr lang="zh-TW" sz="1600" kern="100" dirty="0">
                        <a:effectLst/>
                        <a:latin typeface="Calibri"/>
                        <a:ea typeface="新細明體"/>
                        <a:cs typeface="Times New Roman"/>
                      </a:endParaRPr>
                    </a:p>
                  </a:txBody>
                  <a:tcPr marL="68580" marR="68580" marT="0" marB="0" anchor="ctr"/>
                </a:tc>
                <a:tc>
                  <a:txBody>
                    <a:bodyPr/>
                    <a:lstStyle/>
                    <a:p>
                      <a:pPr>
                        <a:spcAft>
                          <a:spcPts val="0"/>
                        </a:spcAft>
                      </a:pPr>
                      <a:r>
                        <a:rPr lang="zh-TW" sz="1600" kern="100" dirty="0">
                          <a:effectLst/>
                        </a:rPr>
                        <a:t>從事輔導工作表現優異且足為楷模者。</a:t>
                      </a:r>
                      <a:r>
                        <a:rPr lang="en-US" sz="1600" kern="100" dirty="0">
                          <a:effectLst/>
                        </a:rPr>
                        <a:t>(</a:t>
                      </a:r>
                      <a:r>
                        <a:rPr lang="zh-TW" sz="1600" kern="100" dirty="0">
                          <a:effectLst/>
                        </a:rPr>
                        <a:t>組長、組員、幹事、專兼輔教師等</a:t>
                      </a:r>
                      <a:r>
                        <a:rPr lang="en-US" sz="1600" kern="100" dirty="0">
                          <a:effectLst/>
                        </a:rPr>
                        <a:t>)</a:t>
                      </a:r>
                      <a:endParaRPr lang="zh-TW" sz="1600" kern="100" dirty="0">
                        <a:effectLst/>
                        <a:latin typeface="Calibri"/>
                        <a:ea typeface="新細明體"/>
                        <a:cs typeface="Times New Roman"/>
                      </a:endParaRPr>
                    </a:p>
                  </a:txBody>
                  <a:tcPr marL="68580" marR="68580" marT="0" marB="0" anchor="ctr"/>
                </a:tc>
              </a:tr>
              <a:tr h="275030">
                <a:tc>
                  <a:txBody>
                    <a:bodyPr/>
                    <a:lstStyle/>
                    <a:p>
                      <a:pPr algn="dist">
                        <a:spcAft>
                          <a:spcPts val="0"/>
                        </a:spcAft>
                      </a:pPr>
                      <a:r>
                        <a:rPr lang="zh-TW" sz="1600" kern="100">
                          <a:effectLst/>
                        </a:rPr>
                        <a:t>傑出導師獎</a:t>
                      </a:r>
                      <a:endParaRPr lang="zh-TW" sz="1600" kern="100">
                        <a:effectLst/>
                        <a:latin typeface="Calibri"/>
                        <a:ea typeface="新細明體"/>
                        <a:cs typeface="Times New Roman"/>
                      </a:endParaRPr>
                    </a:p>
                  </a:txBody>
                  <a:tcPr marL="68580" marR="68580" marT="0" marB="0" anchor="ctr"/>
                </a:tc>
                <a:tc>
                  <a:txBody>
                    <a:bodyPr/>
                    <a:lstStyle/>
                    <a:p>
                      <a:pPr>
                        <a:spcAft>
                          <a:spcPts val="0"/>
                        </a:spcAft>
                      </a:pPr>
                      <a:r>
                        <a:rPr lang="zh-TW" sz="1600" kern="100" dirty="0">
                          <a:effectLst/>
                        </a:rPr>
                        <a:t>從事發展性輔導工作，表現優異且足為楷模者。</a:t>
                      </a:r>
                      <a:endParaRPr lang="zh-TW" sz="1600" kern="100" dirty="0">
                        <a:effectLst/>
                        <a:latin typeface="Calibri"/>
                        <a:ea typeface="新細明體"/>
                        <a:cs typeface="Times New Roman"/>
                      </a:endParaRPr>
                    </a:p>
                  </a:txBody>
                  <a:tcPr marL="68580" marR="68580" marT="0" marB="0" anchor="ctr"/>
                </a:tc>
              </a:tr>
              <a:tr h="550062">
                <a:tc>
                  <a:txBody>
                    <a:bodyPr/>
                    <a:lstStyle/>
                    <a:p>
                      <a:pPr algn="dist">
                        <a:spcAft>
                          <a:spcPts val="0"/>
                        </a:spcAft>
                      </a:pPr>
                      <a:r>
                        <a:rPr lang="zh-TW" sz="1600" kern="100">
                          <a:effectLst/>
                        </a:rPr>
                        <a:t>傑出行政人員獎</a:t>
                      </a:r>
                      <a:endParaRPr lang="zh-TW" sz="1600" kern="100">
                        <a:effectLst/>
                        <a:latin typeface="Calibri"/>
                        <a:ea typeface="新細明體"/>
                        <a:cs typeface="Times New Roman"/>
                      </a:endParaRPr>
                    </a:p>
                  </a:txBody>
                  <a:tcPr marL="68580" marR="68580" marT="0" marB="0" anchor="ctr"/>
                </a:tc>
                <a:tc>
                  <a:txBody>
                    <a:bodyPr/>
                    <a:lstStyle/>
                    <a:p>
                      <a:pPr>
                        <a:spcAft>
                          <a:spcPts val="0"/>
                        </a:spcAft>
                      </a:pPr>
                      <a:r>
                        <a:rPr lang="zh-TW" sz="1600" kern="100" dirty="0">
                          <a:effectLst/>
                        </a:rPr>
                        <a:t>對學輔政策方案規劃及執行有具體顯著或持續性貢獻之各級政府行政人員（包括各級政府設立之輔導諮商中心人員、主任及督導）。</a:t>
                      </a:r>
                      <a:endParaRPr lang="zh-TW" sz="1600" kern="100" dirty="0">
                        <a:effectLst/>
                        <a:latin typeface="Calibri"/>
                        <a:ea typeface="新細明體"/>
                        <a:cs typeface="Times New Roman"/>
                      </a:endParaRPr>
                    </a:p>
                  </a:txBody>
                  <a:tcPr marL="68580" marR="68580" marT="0" marB="0" anchor="ctr"/>
                </a:tc>
              </a:tr>
            </a:tbl>
          </a:graphicData>
        </a:graphic>
      </p:graphicFrame>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7967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612900"/>
            <a:ext cx="8229600" cy="464513"/>
          </a:xfrm>
        </p:spPr>
        <p:txBody>
          <a:bodyPr>
            <a:normAutofit lnSpcReduction="10000"/>
          </a:bodyPr>
          <a:lstStyle/>
          <a:p>
            <a:r>
              <a:rPr lang="en-US" altLang="zh-TW" b="1" dirty="0">
                <a:latin typeface="+mj-ea"/>
                <a:ea typeface="+mj-ea"/>
              </a:rPr>
              <a:t>109</a:t>
            </a:r>
            <a:r>
              <a:rPr lang="zh-TW" altLang="zh-TW" b="1" dirty="0">
                <a:latin typeface="+mj-ea"/>
                <a:ea typeface="+mj-ea"/>
              </a:rPr>
              <a:t>年度友善校園獎送件</a:t>
            </a:r>
            <a:endParaRPr lang="zh-TW" altLang="zh-TW" dirty="0">
              <a:latin typeface="+mj-ea"/>
              <a:ea typeface="+mj-ea"/>
            </a:endParaRPr>
          </a:p>
          <a:p>
            <a:pPr marL="0" indent="0">
              <a:buNone/>
            </a:pPr>
            <a:endParaRPr lang="zh-TW" altLang="en-US" dirty="0"/>
          </a:p>
        </p:txBody>
      </p:sp>
      <p:sp>
        <p:nvSpPr>
          <p:cNvPr id="4" name="標題 1"/>
          <p:cNvSpPr>
            <a:spLocks noGrp="1"/>
          </p:cNvSpPr>
          <p:nvPr>
            <p:ph type="title"/>
          </p:nvPr>
        </p:nvSpPr>
        <p:spPr/>
        <p:txBody>
          <a:bodyPr>
            <a:normAutofit/>
          </a:bodyPr>
          <a:lstStyle/>
          <a:p>
            <a:r>
              <a:rPr lang="zh-TW" altLang="zh-TW" b="1" dirty="0"/>
              <a:t>聯繫與宣導</a:t>
            </a:r>
            <a:r>
              <a:rPr lang="zh-TW" altLang="zh-TW" b="1" dirty="0" smtClean="0"/>
              <a:t>事項</a:t>
            </a:r>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1805448377"/>
              </p:ext>
            </p:extLst>
          </p:nvPr>
        </p:nvGraphicFramePr>
        <p:xfrm>
          <a:off x="179512" y="2077412"/>
          <a:ext cx="8856984" cy="3516392"/>
        </p:xfrm>
        <a:graphic>
          <a:graphicData uri="http://schemas.openxmlformats.org/drawingml/2006/table">
            <a:tbl>
              <a:tblPr firstRow="1" firstCol="1" bandRow="1">
                <a:tableStyleId>{5C22544A-7EE6-4342-B048-85BDC9FD1C3A}</a:tableStyleId>
              </a:tblPr>
              <a:tblGrid>
                <a:gridCol w="2019523"/>
                <a:gridCol w="6837461"/>
              </a:tblGrid>
              <a:tr h="293032">
                <a:tc>
                  <a:txBody>
                    <a:bodyPr/>
                    <a:lstStyle/>
                    <a:p>
                      <a:pPr algn="ctr">
                        <a:spcAft>
                          <a:spcPts val="0"/>
                        </a:spcAft>
                      </a:pPr>
                      <a:r>
                        <a:rPr lang="zh-TW" sz="1600" kern="100" dirty="0">
                          <a:effectLst/>
                          <a:latin typeface="+mj-ea"/>
                          <a:ea typeface="+mj-ea"/>
                        </a:rPr>
                        <a:t>薦送類別</a:t>
                      </a:r>
                      <a:endParaRPr lang="zh-TW" sz="1600" kern="100" dirty="0">
                        <a:effectLst/>
                        <a:latin typeface="+mj-ea"/>
                        <a:ea typeface="+mj-ea"/>
                        <a:cs typeface="Times New Roman"/>
                      </a:endParaRPr>
                    </a:p>
                  </a:txBody>
                  <a:tcPr marL="68580" marR="68580" marT="0" marB="0"/>
                </a:tc>
                <a:tc>
                  <a:txBody>
                    <a:bodyPr/>
                    <a:lstStyle/>
                    <a:p>
                      <a:pPr algn="ctr">
                        <a:spcAft>
                          <a:spcPts val="0"/>
                        </a:spcAft>
                      </a:pPr>
                      <a:r>
                        <a:rPr lang="zh-TW" sz="1600" kern="100" dirty="0">
                          <a:effectLst/>
                          <a:latin typeface="+mj-ea"/>
                          <a:ea typeface="+mj-ea"/>
                        </a:rPr>
                        <a:t>說明</a:t>
                      </a:r>
                      <a:endParaRPr lang="zh-TW" sz="1600" kern="100" dirty="0">
                        <a:effectLst/>
                        <a:latin typeface="+mj-ea"/>
                        <a:ea typeface="+mj-ea"/>
                        <a:cs typeface="Times New Roman"/>
                      </a:endParaRPr>
                    </a:p>
                  </a:txBody>
                  <a:tcPr marL="68580" marR="68580" marT="0" marB="0"/>
                </a:tc>
              </a:tr>
              <a:tr h="293032">
                <a:tc>
                  <a:txBody>
                    <a:bodyPr/>
                    <a:lstStyle/>
                    <a:p>
                      <a:pPr algn="dist">
                        <a:spcAft>
                          <a:spcPts val="0"/>
                        </a:spcAft>
                      </a:pPr>
                      <a:r>
                        <a:rPr lang="zh-TW" sz="1600" kern="100" dirty="0">
                          <a:effectLst/>
                          <a:latin typeface="+mj-ea"/>
                          <a:ea typeface="+mj-ea"/>
                        </a:rPr>
                        <a:t>卓越學校獎</a:t>
                      </a:r>
                      <a:endParaRPr lang="zh-TW" sz="1600" kern="100" dirty="0">
                        <a:effectLst/>
                        <a:latin typeface="+mj-ea"/>
                        <a:ea typeface="+mj-ea"/>
                        <a:cs typeface="Times New Roman"/>
                      </a:endParaRPr>
                    </a:p>
                  </a:txBody>
                  <a:tcPr marL="68580" marR="68580" marT="0" marB="0" anchor="ctr"/>
                </a:tc>
                <a:tc>
                  <a:txBody>
                    <a:bodyPr/>
                    <a:lstStyle/>
                    <a:p>
                      <a:pPr>
                        <a:spcAft>
                          <a:spcPts val="0"/>
                        </a:spcAft>
                      </a:pPr>
                      <a:r>
                        <a:rPr lang="zh-TW" sz="1600" kern="100">
                          <a:effectLst/>
                          <a:latin typeface="+mj-ea"/>
                          <a:ea typeface="+mj-ea"/>
                        </a:rPr>
                        <a:t>積極推動學輔工作成效卓著、具推動特色且足為楷模者。</a:t>
                      </a:r>
                      <a:endParaRPr lang="zh-TW" sz="1600" kern="100">
                        <a:effectLst/>
                        <a:latin typeface="+mj-ea"/>
                        <a:ea typeface="+mj-ea"/>
                        <a:cs typeface="Times New Roman"/>
                      </a:endParaRPr>
                    </a:p>
                  </a:txBody>
                  <a:tcPr marL="68580" marR="68580" marT="0" marB="0" anchor="ctr"/>
                </a:tc>
              </a:tr>
              <a:tr h="586066">
                <a:tc>
                  <a:txBody>
                    <a:bodyPr/>
                    <a:lstStyle/>
                    <a:p>
                      <a:pPr algn="dist">
                        <a:spcAft>
                          <a:spcPts val="0"/>
                        </a:spcAft>
                      </a:pPr>
                      <a:r>
                        <a:rPr lang="zh-TW" sz="1600" kern="100" dirty="0">
                          <a:effectLst/>
                          <a:latin typeface="+mj-ea"/>
                          <a:ea typeface="+mj-ea"/>
                        </a:rPr>
                        <a:t>特殊貢獻人員獎</a:t>
                      </a:r>
                      <a:endParaRPr lang="zh-TW" sz="1600" kern="100" dirty="0">
                        <a:effectLst/>
                        <a:latin typeface="+mj-ea"/>
                        <a:ea typeface="+mj-ea"/>
                        <a:cs typeface="Times New Roman"/>
                      </a:endParaRPr>
                    </a:p>
                  </a:txBody>
                  <a:tcPr marL="68580" marR="68580" marT="0" marB="0" anchor="ctr"/>
                </a:tc>
                <a:tc>
                  <a:txBody>
                    <a:bodyPr/>
                    <a:lstStyle/>
                    <a:p>
                      <a:pPr>
                        <a:spcAft>
                          <a:spcPts val="0"/>
                        </a:spcAft>
                      </a:pPr>
                      <a:r>
                        <a:rPr lang="zh-TW" sz="1600" kern="100" dirty="0">
                          <a:effectLst/>
                          <a:latin typeface="+mj-ea"/>
                          <a:ea typeface="+mj-ea"/>
                        </a:rPr>
                        <a:t>長期致力於學輔工作之推展，對學輔工作政策規劃、執行及推廣具重大貢獻且足為楷模者</a:t>
                      </a:r>
                      <a:r>
                        <a:rPr lang="en-US" sz="1600" kern="100" dirty="0">
                          <a:effectLst/>
                          <a:latin typeface="+mj-ea"/>
                          <a:ea typeface="+mj-ea"/>
                        </a:rPr>
                        <a:t>(</a:t>
                      </a:r>
                      <a:r>
                        <a:rPr lang="zh-TW" sz="1600" kern="100" dirty="0">
                          <a:effectLst/>
                          <a:latin typeface="+mj-ea"/>
                          <a:ea typeface="+mj-ea"/>
                        </a:rPr>
                        <a:t>含各校校長</a:t>
                      </a:r>
                      <a:r>
                        <a:rPr lang="en-US" sz="1600" kern="100" dirty="0">
                          <a:effectLst/>
                          <a:latin typeface="+mj-ea"/>
                          <a:ea typeface="+mj-ea"/>
                        </a:rPr>
                        <a:t>)</a:t>
                      </a:r>
                      <a:r>
                        <a:rPr lang="zh-TW" sz="1600" kern="100" dirty="0">
                          <a:effectLst/>
                          <a:latin typeface="+mj-ea"/>
                          <a:ea typeface="+mj-ea"/>
                        </a:rPr>
                        <a:t>。</a:t>
                      </a:r>
                      <a:endParaRPr lang="zh-TW" sz="1600" kern="100" dirty="0">
                        <a:effectLst/>
                        <a:latin typeface="+mj-ea"/>
                        <a:ea typeface="+mj-ea"/>
                        <a:cs typeface="Times New Roman"/>
                      </a:endParaRPr>
                    </a:p>
                  </a:txBody>
                  <a:tcPr marL="68580" marR="68580" marT="0" marB="0" anchor="ctr"/>
                </a:tc>
              </a:tr>
              <a:tr h="293032">
                <a:tc>
                  <a:txBody>
                    <a:bodyPr/>
                    <a:lstStyle/>
                    <a:p>
                      <a:pPr algn="dist">
                        <a:spcAft>
                          <a:spcPts val="0"/>
                        </a:spcAft>
                      </a:pPr>
                      <a:r>
                        <a:rPr lang="zh-TW" sz="1600" kern="100" dirty="0">
                          <a:effectLst/>
                          <a:latin typeface="+mj-ea"/>
                          <a:ea typeface="+mj-ea"/>
                        </a:rPr>
                        <a:t>傑出學輔主管獎</a:t>
                      </a:r>
                      <a:endParaRPr lang="zh-TW" sz="1600" kern="100" dirty="0">
                        <a:effectLst/>
                        <a:latin typeface="+mj-ea"/>
                        <a:ea typeface="+mj-ea"/>
                        <a:cs typeface="Times New Roman"/>
                      </a:endParaRPr>
                    </a:p>
                  </a:txBody>
                  <a:tcPr marL="68580" marR="68580" marT="0" marB="0" anchor="ctr"/>
                </a:tc>
                <a:tc>
                  <a:txBody>
                    <a:bodyPr/>
                    <a:lstStyle/>
                    <a:p>
                      <a:pPr>
                        <a:spcAft>
                          <a:spcPts val="0"/>
                        </a:spcAft>
                      </a:pPr>
                      <a:r>
                        <a:rPr lang="zh-TW" sz="1600" kern="100" dirty="0">
                          <a:effectLst/>
                          <a:latin typeface="+mj-ea"/>
                          <a:ea typeface="+mj-ea"/>
                        </a:rPr>
                        <a:t>從事學輔工作表現優異之學校行政單位各級主管</a:t>
                      </a:r>
                      <a:r>
                        <a:rPr lang="en-US" sz="1600" kern="100" dirty="0">
                          <a:effectLst/>
                          <a:latin typeface="+mj-ea"/>
                          <a:ea typeface="+mj-ea"/>
                        </a:rPr>
                        <a:t>(</a:t>
                      </a:r>
                      <a:r>
                        <a:rPr lang="zh-TW" sz="1600" kern="100" dirty="0">
                          <a:effectLst/>
                          <a:latin typeface="+mj-ea"/>
                          <a:ea typeface="+mj-ea"/>
                        </a:rPr>
                        <a:t>學校主任</a:t>
                      </a:r>
                      <a:r>
                        <a:rPr lang="en-US" sz="1600" kern="100" dirty="0">
                          <a:effectLst/>
                          <a:latin typeface="+mj-ea"/>
                          <a:ea typeface="+mj-ea"/>
                        </a:rPr>
                        <a:t>)</a:t>
                      </a:r>
                      <a:endParaRPr lang="zh-TW" sz="1600" kern="100" dirty="0">
                        <a:effectLst/>
                        <a:latin typeface="+mj-ea"/>
                        <a:ea typeface="+mj-ea"/>
                        <a:cs typeface="Times New Roman"/>
                      </a:endParaRPr>
                    </a:p>
                  </a:txBody>
                  <a:tcPr marL="68580" marR="68580" marT="0" marB="0" anchor="ctr"/>
                </a:tc>
              </a:tr>
              <a:tr h="586066">
                <a:tc>
                  <a:txBody>
                    <a:bodyPr/>
                    <a:lstStyle/>
                    <a:p>
                      <a:pPr algn="dist">
                        <a:spcAft>
                          <a:spcPts val="0"/>
                        </a:spcAft>
                      </a:pPr>
                      <a:r>
                        <a:rPr lang="zh-TW" sz="1600" kern="100" dirty="0">
                          <a:effectLst/>
                          <a:latin typeface="+mj-ea"/>
                          <a:ea typeface="+mj-ea"/>
                        </a:rPr>
                        <a:t>傑出學務人員獎</a:t>
                      </a:r>
                      <a:endParaRPr lang="zh-TW" sz="1600" kern="100" dirty="0">
                        <a:effectLst/>
                        <a:latin typeface="+mj-ea"/>
                        <a:ea typeface="+mj-ea"/>
                        <a:cs typeface="Times New Roman"/>
                      </a:endParaRPr>
                    </a:p>
                  </a:txBody>
                  <a:tcPr marL="68580" marR="68580" marT="0" marB="0" anchor="ctr"/>
                </a:tc>
                <a:tc>
                  <a:txBody>
                    <a:bodyPr/>
                    <a:lstStyle/>
                    <a:p>
                      <a:pPr>
                        <a:spcAft>
                          <a:spcPts val="0"/>
                        </a:spcAft>
                      </a:pPr>
                      <a:r>
                        <a:rPr lang="zh-TW" sz="1600" kern="100" dirty="0">
                          <a:effectLst/>
                          <a:latin typeface="+mj-ea"/>
                          <a:ea typeface="+mj-ea"/>
                        </a:rPr>
                        <a:t>從事學生事務工作表現優異且足為楷模者。</a:t>
                      </a:r>
                      <a:r>
                        <a:rPr lang="en-US" sz="1600" kern="100" dirty="0">
                          <a:effectLst/>
                          <a:latin typeface="+mj-ea"/>
                          <a:ea typeface="+mj-ea"/>
                        </a:rPr>
                        <a:t>(</a:t>
                      </a:r>
                      <a:r>
                        <a:rPr lang="zh-TW" sz="1600" kern="100" dirty="0">
                          <a:effectLst/>
                          <a:latin typeface="+mj-ea"/>
                          <a:ea typeface="+mj-ea"/>
                        </a:rPr>
                        <a:t>組長、組員、幹事、護理師…等</a:t>
                      </a:r>
                      <a:r>
                        <a:rPr lang="en-US" sz="1600" kern="100" dirty="0">
                          <a:effectLst/>
                          <a:latin typeface="+mj-ea"/>
                          <a:ea typeface="+mj-ea"/>
                        </a:rPr>
                        <a:t>)</a:t>
                      </a:r>
                      <a:endParaRPr lang="zh-TW" sz="1600" kern="100" dirty="0">
                        <a:effectLst/>
                        <a:latin typeface="+mj-ea"/>
                        <a:ea typeface="+mj-ea"/>
                        <a:cs typeface="Times New Roman"/>
                      </a:endParaRPr>
                    </a:p>
                  </a:txBody>
                  <a:tcPr marL="68580" marR="68580" marT="0" marB="0" anchor="ctr"/>
                </a:tc>
              </a:tr>
              <a:tr h="586066">
                <a:tc>
                  <a:txBody>
                    <a:bodyPr/>
                    <a:lstStyle/>
                    <a:p>
                      <a:pPr algn="dist">
                        <a:spcAft>
                          <a:spcPts val="0"/>
                        </a:spcAft>
                      </a:pPr>
                      <a:r>
                        <a:rPr lang="zh-TW" sz="1600" kern="100" dirty="0">
                          <a:effectLst/>
                          <a:latin typeface="+mj-ea"/>
                          <a:ea typeface="+mj-ea"/>
                        </a:rPr>
                        <a:t>傑出輔導人員獎</a:t>
                      </a:r>
                      <a:endParaRPr lang="zh-TW" sz="1600" kern="100" dirty="0">
                        <a:effectLst/>
                        <a:latin typeface="+mj-ea"/>
                        <a:ea typeface="+mj-ea"/>
                        <a:cs typeface="Times New Roman"/>
                      </a:endParaRPr>
                    </a:p>
                  </a:txBody>
                  <a:tcPr marL="68580" marR="68580" marT="0" marB="0" anchor="ctr"/>
                </a:tc>
                <a:tc>
                  <a:txBody>
                    <a:bodyPr/>
                    <a:lstStyle/>
                    <a:p>
                      <a:pPr>
                        <a:spcAft>
                          <a:spcPts val="0"/>
                        </a:spcAft>
                      </a:pPr>
                      <a:r>
                        <a:rPr lang="zh-TW" sz="1600" kern="100" dirty="0">
                          <a:effectLst/>
                          <a:latin typeface="+mj-ea"/>
                          <a:ea typeface="+mj-ea"/>
                        </a:rPr>
                        <a:t>從事輔導工作表現優異且足為楷模者。</a:t>
                      </a:r>
                      <a:r>
                        <a:rPr lang="en-US" sz="1600" kern="100" dirty="0">
                          <a:effectLst/>
                          <a:latin typeface="+mj-ea"/>
                          <a:ea typeface="+mj-ea"/>
                        </a:rPr>
                        <a:t>(</a:t>
                      </a:r>
                      <a:r>
                        <a:rPr lang="zh-TW" sz="1600" kern="100" dirty="0">
                          <a:effectLst/>
                          <a:latin typeface="+mj-ea"/>
                          <a:ea typeface="+mj-ea"/>
                        </a:rPr>
                        <a:t>組長、組員、幹事、專兼輔教師等</a:t>
                      </a:r>
                      <a:r>
                        <a:rPr lang="en-US" sz="1600" kern="100" dirty="0">
                          <a:effectLst/>
                          <a:latin typeface="+mj-ea"/>
                          <a:ea typeface="+mj-ea"/>
                        </a:rPr>
                        <a:t>)</a:t>
                      </a:r>
                      <a:endParaRPr lang="zh-TW" sz="1600" kern="100" dirty="0">
                        <a:effectLst/>
                        <a:latin typeface="+mj-ea"/>
                        <a:ea typeface="+mj-ea"/>
                        <a:cs typeface="Times New Roman"/>
                      </a:endParaRPr>
                    </a:p>
                  </a:txBody>
                  <a:tcPr marL="68580" marR="68580" marT="0" marB="0" anchor="ctr"/>
                </a:tc>
              </a:tr>
              <a:tr h="293032">
                <a:tc>
                  <a:txBody>
                    <a:bodyPr/>
                    <a:lstStyle/>
                    <a:p>
                      <a:pPr algn="dist">
                        <a:spcAft>
                          <a:spcPts val="0"/>
                        </a:spcAft>
                      </a:pPr>
                      <a:r>
                        <a:rPr lang="zh-TW" sz="1600" kern="100" dirty="0">
                          <a:effectLst/>
                          <a:latin typeface="+mj-ea"/>
                          <a:ea typeface="+mj-ea"/>
                        </a:rPr>
                        <a:t>傑出導師獎</a:t>
                      </a:r>
                      <a:endParaRPr lang="zh-TW" sz="1600" kern="100" dirty="0">
                        <a:effectLst/>
                        <a:latin typeface="+mj-ea"/>
                        <a:ea typeface="+mj-ea"/>
                        <a:cs typeface="Times New Roman"/>
                      </a:endParaRPr>
                    </a:p>
                  </a:txBody>
                  <a:tcPr marL="68580" marR="68580" marT="0" marB="0" anchor="ctr"/>
                </a:tc>
                <a:tc>
                  <a:txBody>
                    <a:bodyPr/>
                    <a:lstStyle/>
                    <a:p>
                      <a:pPr>
                        <a:spcAft>
                          <a:spcPts val="0"/>
                        </a:spcAft>
                      </a:pPr>
                      <a:r>
                        <a:rPr lang="zh-TW" sz="1600" kern="100" dirty="0">
                          <a:effectLst/>
                          <a:latin typeface="+mj-ea"/>
                          <a:ea typeface="+mj-ea"/>
                        </a:rPr>
                        <a:t>從事發展性輔導工作，表現優異且足為楷模者。</a:t>
                      </a:r>
                      <a:endParaRPr lang="zh-TW" sz="1600" kern="100" dirty="0">
                        <a:effectLst/>
                        <a:latin typeface="+mj-ea"/>
                        <a:ea typeface="+mj-ea"/>
                        <a:cs typeface="Times New Roman"/>
                      </a:endParaRPr>
                    </a:p>
                  </a:txBody>
                  <a:tcPr marL="68580" marR="68580" marT="0" marB="0" anchor="ctr"/>
                </a:tc>
              </a:tr>
              <a:tr h="586066">
                <a:tc>
                  <a:txBody>
                    <a:bodyPr/>
                    <a:lstStyle/>
                    <a:p>
                      <a:pPr algn="dist">
                        <a:spcAft>
                          <a:spcPts val="0"/>
                        </a:spcAft>
                      </a:pPr>
                      <a:r>
                        <a:rPr lang="zh-TW" sz="1600" kern="100" dirty="0">
                          <a:effectLst/>
                          <a:latin typeface="+mj-ea"/>
                          <a:ea typeface="+mj-ea"/>
                        </a:rPr>
                        <a:t>傑出行政人員獎</a:t>
                      </a:r>
                      <a:endParaRPr lang="zh-TW" sz="1600" kern="100" dirty="0">
                        <a:effectLst/>
                        <a:latin typeface="+mj-ea"/>
                        <a:ea typeface="+mj-ea"/>
                        <a:cs typeface="Times New Roman"/>
                      </a:endParaRPr>
                    </a:p>
                  </a:txBody>
                  <a:tcPr marL="68580" marR="68580" marT="0" marB="0" anchor="ctr"/>
                </a:tc>
                <a:tc>
                  <a:txBody>
                    <a:bodyPr/>
                    <a:lstStyle/>
                    <a:p>
                      <a:pPr>
                        <a:spcAft>
                          <a:spcPts val="0"/>
                        </a:spcAft>
                      </a:pPr>
                      <a:r>
                        <a:rPr lang="zh-TW" sz="1600" kern="100" dirty="0">
                          <a:effectLst/>
                          <a:latin typeface="+mj-ea"/>
                          <a:ea typeface="+mj-ea"/>
                        </a:rPr>
                        <a:t>對學輔政策方案規劃及執行有具體顯著或持續性貢獻之各級政府行政人員（包括各級政府設立之輔導諮商中心人員、主任及督導）。</a:t>
                      </a:r>
                      <a:endParaRPr lang="zh-TW" sz="1600" kern="100" dirty="0">
                        <a:effectLst/>
                        <a:latin typeface="+mj-ea"/>
                        <a:ea typeface="+mj-ea"/>
                        <a:cs typeface="Times New Roman"/>
                      </a:endParaRPr>
                    </a:p>
                  </a:txBody>
                  <a:tcPr marL="68580" marR="68580" marT="0" marB="0" anchor="ctr"/>
                </a:tc>
              </a:tr>
            </a:tbl>
          </a:graphicData>
        </a:graphic>
      </p:graphicFrame>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3080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8" name="內容版面配置區 7"/>
          <p:cNvSpPr>
            <a:spLocks noGrp="1"/>
          </p:cNvSpPr>
          <p:nvPr>
            <p:ph idx="1"/>
          </p:nvPr>
        </p:nvSpPr>
        <p:spPr>
          <a:xfrm>
            <a:off x="457200" y="1612900"/>
            <a:ext cx="8229600" cy="464513"/>
          </a:xfrm>
        </p:spPr>
        <p:txBody>
          <a:bodyPr>
            <a:normAutofit lnSpcReduction="10000"/>
          </a:bodyPr>
          <a:lstStyle/>
          <a:p>
            <a:r>
              <a:rPr lang="zh-TW" altLang="zh-TW" dirty="0">
                <a:latin typeface="+mj-ea"/>
                <a:ea typeface="+mj-ea"/>
              </a:rPr>
              <a:t>期程</a:t>
            </a:r>
            <a:endParaRPr lang="zh-TW" altLang="en-US" dirty="0">
              <a:latin typeface="+mj-ea"/>
              <a:ea typeface="+mj-ea"/>
            </a:endParaRPr>
          </a:p>
        </p:txBody>
      </p:sp>
      <p:graphicFrame>
        <p:nvGraphicFramePr>
          <p:cNvPr id="9" name="表格 8"/>
          <p:cNvGraphicFramePr>
            <a:graphicFrameLocks noGrp="1"/>
          </p:cNvGraphicFramePr>
          <p:nvPr>
            <p:extLst>
              <p:ext uri="{D42A27DB-BD31-4B8C-83A1-F6EECF244321}">
                <p14:modId xmlns:p14="http://schemas.microsoft.com/office/powerpoint/2010/main" val="3366451538"/>
              </p:ext>
            </p:extLst>
          </p:nvPr>
        </p:nvGraphicFramePr>
        <p:xfrm>
          <a:off x="683568" y="2017408"/>
          <a:ext cx="7992888" cy="3216356"/>
        </p:xfrm>
        <a:graphic>
          <a:graphicData uri="http://schemas.openxmlformats.org/drawingml/2006/table">
            <a:tbl>
              <a:tblPr firstRow="1" firstCol="1" bandRow="1">
                <a:tableStyleId>{5C22544A-7EE6-4342-B048-85BDC9FD1C3A}</a:tableStyleId>
              </a:tblPr>
              <a:tblGrid>
                <a:gridCol w="648072"/>
                <a:gridCol w="1174424"/>
                <a:gridCol w="4442200"/>
                <a:gridCol w="1728192"/>
              </a:tblGrid>
              <a:tr h="607447">
                <a:tc>
                  <a:txBody>
                    <a:bodyPr/>
                    <a:lstStyle/>
                    <a:p>
                      <a:pPr algn="ctr">
                        <a:spcAft>
                          <a:spcPts val="0"/>
                        </a:spcAft>
                      </a:pPr>
                      <a:r>
                        <a:rPr lang="zh-TW" sz="1600" kern="100" dirty="0">
                          <a:effectLst/>
                        </a:rPr>
                        <a:t>編號</a:t>
                      </a:r>
                      <a:endParaRPr lang="zh-TW" sz="1600" kern="100" dirty="0">
                        <a:effectLst/>
                        <a:latin typeface="Calibri"/>
                        <a:ea typeface="新細明體"/>
                        <a:cs typeface="Times New Roman"/>
                      </a:endParaRPr>
                    </a:p>
                  </a:txBody>
                  <a:tcPr marL="68580" marR="68580" marT="0" marB="0" anchor="ctr"/>
                </a:tc>
                <a:tc>
                  <a:txBody>
                    <a:bodyPr/>
                    <a:lstStyle/>
                    <a:p>
                      <a:pPr algn="ctr">
                        <a:spcAft>
                          <a:spcPts val="0"/>
                        </a:spcAft>
                      </a:pPr>
                      <a:r>
                        <a:rPr lang="zh-TW" sz="1600" kern="100" dirty="0">
                          <a:effectLst/>
                        </a:rPr>
                        <a:t>日期</a:t>
                      </a:r>
                      <a:endParaRPr lang="zh-TW" sz="1600" kern="100" dirty="0">
                        <a:effectLst/>
                        <a:latin typeface="Calibri"/>
                        <a:ea typeface="新細明體"/>
                        <a:cs typeface="Times New Roman"/>
                      </a:endParaRPr>
                    </a:p>
                  </a:txBody>
                  <a:tcPr marL="68580" marR="68580" marT="0" marB="0" anchor="ctr"/>
                </a:tc>
                <a:tc>
                  <a:txBody>
                    <a:bodyPr/>
                    <a:lstStyle/>
                    <a:p>
                      <a:pPr algn="ctr">
                        <a:spcAft>
                          <a:spcPts val="0"/>
                        </a:spcAft>
                      </a:pPr>
                      <a:r>
                        <a:rPr lang="zh-TW" sz="1600" kern="100" dirty="0">
                          <a:effectLst/>
                        </a:rPr>
                        <a:t>工作項目</a:t>
                      </a:r>
                      <a:endParaRPr lang="zh-TW" sz="1600" kern="100" dirty="0">
                        <a:effectLst/>
                        <a:latin typeface="Calibri"/>
                        <a:ea typeface="新細明體"/>
                        <a:cs typeface="Times New Roman"/>
                      </a:endParaRPr>
                    </a:p>
                  </a:txBody>
                  <a:tcPr marL="68580" marR="68580" marT="0" marB="0" anchor="ctr"/>
                </a:tc>
                <a:tc>
                  <a:txBody>
                    <a:bodyPr/>
                    <a:lstStyle/>
                    <a:p>
                      <a:pPr algn="ctr">
                        <a:spcAft>
                          <a:spcPts val="0"/>
                        </a:spcAft>
                      </a:pPr>
                      <a:r>
                        <a:rPr lang="zh-TW" sz="1600" kern="100" dirty="0">
                          <a:effectLst/>
                        </a:rPr>
                        <a:t>備註</a:t>
                      </a:r>
                      <a:endParaRPr lang="zh-TW" sz="1600" kern="100" dirty="0">
                        <a:effectLst/>
                        <a:latin typeface="Calibri"/>
                        <a:ea typeface="新細明體"/>
                        <a:cs typeface="Times New Roman"/>
                      </a:endParaRPr>
                    </a:p>
                  </a:txBody>
                  <a:tcPr marL="68580" marR="68580" marT="0" marB="0" anchor="ctr"/>
                </a:tc>
              </a:tr>
              <a:tr h="906548">
                <a:tc>
                  <a:txBody>
                    <a:bodyPr/>
                    <a:lstStyle/>
                    <a:p>
                      <a:pPr algn="ctr">
                        <a:spcAft>
                          <a:spcPts val="0"/>
                        </a:spcAft>
                      </a:pPr>
                      <a:r>
                        <a:rPr lang="en-US" sz="1800" kern="100" dirty="0">
                          <a:effectLst/>
                        </a:rPr>
                        <a:t>1</a:t>
                      </a:r>
                      <a:endParaRPr lang="zh-TW" sz="18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800" kern="100" dirty="0">
                          <a:effectLst/>
                          <a:latin typeface="+mj-ea"/>
                          <a:ea typeface="+mj-ea"/>
                        </a:rPr>
                        <a:t>4</a:t>
                      </a:r>
                      <a:r>
                        <a:rPr lang="zh-TW" sz="1800" kern="100" dirty="0">
                          <a:effectLst/>
                          <a:latin typeface="+mj-ea"/>
                          <a:ea typeface="+mj-ea"/>
                        </a:rPr>
                        <a:t>月</a:t>
                      </a:r>
                      <a:r>
                        <a:rPr lang="en-US" sz="1800" kern="100" dirty="0">
                          <a:effectLst/>
                          <a:latin typeface="+mj-ea"/>
                          <a:ea typeface="+mj-ea"/>
                        </a:rPr>
                        <a:t>30</a:t>
                      </a:r>
                      <a:r>
                        <a:rPr lang="zh-TW" sz="1800" kern="100" dirty="0">
                          <a:effectLst/>
                          <a:latin typeface="+mj-ea"/>
                          <a:ea typeface="+mj-ea"/>
                        </a:rPr>
                        <a:t>日</a:t>
                      </a:r>
                      <a:endParaRPr lang="zh-TW" sz="1800" kern="100" dirty="0">
                        <a:effectLst/>
                        <a:latin typeface="+mj-ea"/>
                        <a:ea typeface="+mj-ea"/>
                        <a:cs typeface="Times New Roman"/>
                      </a:endParaRPr>
                    </a:p>
                  </a:txBody>
                  <a:tcPr marL="68580" marR="68580" marT="0" marB="0" anchor="ctr"/>
                </a:tc>
                <a:tc>
                  <a:txBody>
                    <a:bodyPr/>
                    <a:lstStyle/>
                    <a:p>
                      <a:pPr>
                        <a:spcAft>
                          <a:spcPts val="0"/>
                        </a:spcAft>
                      </a:pPr>
                      <a:r>
                        <a:rPr lang="zh-TW" sz="1800" kern="100" dirty="0">
                          <a:effectLst/>
                          <a:latin typeface="+mj-ea"/>
                          <a:ea typeface="+mj-ea"/>
                        </a:rPr>
                        <a:t>高級中等學校以下各級學校分別函報「</a:t>
                      </a:r>
                      <a:r>
                        <a:rPr lang="en-US" sz="1800" kern="100" dirty="0">
                          <a:effectLst/>
                          <a:latin typeface="+mj-ea"/>
                          <a:ea typeface="+mj-ea"/>
                        </a:rPr>
                        <a:t>109 </a:t>
                      </a:r>
                      <a:r>
                        <a:rPr lang="zh-TW" sz="1800" kern="100" dirty="0">
                          <a:effectLst/>
                          <a:latin typeface="+mj-ea"/>
                          <a:ea typeface="+mj-ea"/>
                        </a:rPr>
                        <a:t>年友善校園獎」薦送資料予各縣市政府、直轄市政府教育局、國教署進行初選</a:t>
                      </a:r>
                      <a:endParaRPr lang="zh-TW" sz="1800" kern="100" dirty="0">
                        <a:effectLst/>
                        <a:latin typeface="+mj-ea"/>
                        <a:ea typeface="+mj-ea"/>
                        <a:cs typeface="Times New Roman"/>
                      </a:endParaRPr>
                    </a:p>
                  </a:txBody>
                  <a:tcPr marL="68580" marR="68580" marT="0" marB="0"/>
                </a:tc>
                <a:tc>
                  <a:txBody>
                    <a:bodyPr/>
                    <a:lstStyle/>
                    <a:p>
                      <a:pPr>
                        <a:spcAft>
                          <a:spcPts val="0"/>
                        </a:spcAft>
                      </a:pPr>
                      <a:r>
                        <a:rPr lang="en-US" sz="1800" kern="100">
                          <a:effectLst/>
                          <a:latin typeface="+mj-ea"/>
                          <a:ea typeface="+mj-ea"/>
                        </a:rPr>
                        <a:t> </a:t>
                      </a:r>
                      <a:endParaRPr lang="zh-TW" sz="1800" kern="100">
                        <a:effectLst/>
                        <a:latin typeface="+mj-ea"/>
                        <a:ea typeface="+mj-ea"/>
                        <a:cs typeface="Times New Roman"/>
                      </a:endParaRPr>
                    </a:p>
                  </a:txBody>
                  <a:tcPr marL="68580" marR="68580" marT="0" marB="0"/>
                </a:tc>
              </a:tr>
              <a:tr h="708688">
                <a:tc>
                  <a:txBody>
                    <a:bodyPr/>
                    <a:lstStyle/>
                    <a:p>
                      <a:pPr algn="ctr">
                        <a:spcAft>
                          <a:spcPts val="0"/>
                        </a:spcAft>
                      </a:pPr>
                      <a:r>
                        <a:rPr lang="en-US" sz="1800" kern="100" dirty="0">
                          <a:effectLst/>
                        </a:rPr>
                        <a:t>2</a:t>
                      </a:r>
                      <a:endParaRPr lang="zh-TW" sz="18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800" kern="100" dirty="0">
                          <a:effectLst/>
                          <a:latin typeface="+mj-ea"/>
                          <a:ea typeface="+mj-ea"/>
                        </a:rPr>
                        <a:t>6</a:t>
                      </a:r>
                      <a:r>
                        <a:rPr lang="zh-TW" sz="1800" kern="100" dirty="0">
                          <a:effectLst/>
                          <a:latin typeface="+mj-ea"/>
                          <a:ea typeface="+mj-ea"/>
                        </a:rPr>
                        <a:t>月</a:t>
                      </a:r>
                      <a:r>
                        <a:rPr lang="en-US" sz="1800" kern="100" dirty="0">
                          <a:effectLst/>
                          <a:latin typeface="+mj-ea"/>
                          <a:ea typeface="+mj-ea"/>
                        </a:rPr>
                        <a:t>30</a:t>
                      </a:r>
                      <a:r>
                        <a:rPr lang="zh-TW" sz="1800" kern="100" dirty="0">
                          <a:effectLst/>
                          <a:latin typeface="+mj-ea"/>
                          <a:ea typeface="+mj-ea"/>
                        </a:rPr>
                        <a:t>日</a:t>
                      </a:r>
                      <a:endParaRPr lang="zh-TW" sz="1800" kern="100" dirty="0">
                        <a:effectLst/>
                        <a:latin typeface="+mj-ea"/>
                        <a:ea typeface="+mj-ea"/>
                        <a:cs typeface="Times New Roman"/>
                      </a:endParaRPr>
                    </a:p>
                  </a:txBody>
                  <a:tcPr marL="68580" marR="68580" marT="0" marB="0" anchor="ctr"/>
                </a:tc>
                <a:tc>
                  <a:txBody>
                    <a:bodyPr/>
                    <a:lstStyle/>
                    <a:p>
                      <a:pPr>
                        <a:spcAft>
                          <a:spcPts val="0"/>
                        </a:spcAft>
                      </a:pPr>
                      <a:r>
                        <a:rPr lang="zh-TW" sz="1800" kern="100" dirty="0">
                          <a:effectLst/>
                          <a:latin typeface="+mj-ea"/>
                          <a:ea typeface="+mj-ea"/>
                        </a:rPr>
                        <a:t>各縣市政府、直轄市政府教育局、國教署函報薦送人員</a:t>
                      </a:r>
                      <a:r>
                        <a:rPr lang="en-US" sz="1800" kern="100" dirty="0">
                          <a:effectLst/>
                          <a:latin typeface="+mj-ea"/>
                          <a:ea typeface="+mj-ea"/>
                        </a:rPr>
                        <a:t>/</a:t>
                      </a:r>
                      <a:r>
                        <a:rPr lang="zh-TW" sz="1800" kern="100" dirty="0">
                          <a:effectLst/>
                          <a:latin typeface="+mj-ea"/>
                          <a:ea typeface="+mj-ea"/>
                        </a:rPr>
                        <a:t>學校資料到部進行複選</a:t>
                      </a:r>
                      <a:endParaRPr lang="zh-TW" sz="1800" kern="100" dirty="0">
                        <a:effectLst/>
                        <a:latin typeface="+mj-ea"/>
                        <a:ea typeface="+mj-ea"/>
                        <a:cs typeface="Times New Roman"/>
                      </a:endParaRPr>
                    </a:p>
                  </a:txBody>
                  <a:tcPr marL="68580" marR="68580" marT="0" marB="0"/>
                </a:tc>
                <a:tc>
                  <a:txBody>
                    <a:bodyPr/>
                    <a:lstStyle/>
                    <a:p>
                      <a:pPr>
                        <a:spcAft>
                          <a:spcPts val="0"/>
                        </a:spcAft>
                      </a:pPr>
                      <a:r>
                        <a:rPr lang="en-US" sz="1800" kern="100">
                          <a:effectLst/>
                          <a:latin typeface="+mj-ea"/>
                          <a:ea typeface="+mj-ea"/>
                        </a:rPr>
                        <a:t> </a:t>
                      </a:r>
                      <a:endParaRPr lang="zh-TW" sz="1800" kern="100">
                        <a:effectLst/>
                        <a:latin typeface="+mj-ea"/>
                        <a:ea typeface="+mj-ea"/>
                        <a:cs typeface="Times New Roman"/>
                      </a:endParaRPr>
                    </a:p>
                  </a:txBody>
                  <a:tcPr marL="68580" marR="68580" marT="0" marB="0"/>
                </a:tc>
              </a:tr>
              <a:tr h="393717">
                <a:tc>
                  <a:txBody>
                    <a:bodyPr/>
                    <a:lstStyle/>
                    <a:p>
                      <a:pPr algn="ctr">
                        <a:spcAft>
                          <a:spcPts val="0"/>
                        </a:spcAft>
                      </a:pPr>
                      <a:r>
                        <a:rPr lang="en-US" sz="1800" kern="100" dirty="0">
                          <a:effectLst/>
                        </a:rPr>
                        <a:t>3</a:t>
                      </a:r>
                      <a:endParaRPr lang="zh-TW" sz="18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800" kern="100">
                          <a:effectLst/>
                          <a:latin typeface="+mj-ea"/>
                          <a:ea typeface="+mj-ea"/>
                        </a:rPr>
                        <a:t>8</a:t>
                      </a:r>
                      <a:r>
                        <a:rPr lang="zh-TW" sz="1800" kern="100">
                          <a:effectLst/>
                          <a:latin typeface="+mj-ea"/>
                          <a:ea typeface="+mj-ea"/>
                        </a:rPr>
                        <a:t>月</a:t>
                      </a:r>
                      <a:r>
                        <a:rPr lang="en-US" sz="1800" kern="100">
                          <a:effectLst/>
                          <a:latin typeface="+mj-ea"/>
                          <a:ea typeface="+mj-ea"/>
                        </a:rPr>
                        <a:t>31</a:t>
                      </a:r>
                      <a:r>
                        <a:rPr lang="zh-TW" sz="1800" kern="100">
                          <a:effectLst/>
                          <a:latin typeface="+mj-ea"/>
                          <a:ea typeface="+mj-ea"/>
                        </a:rPr>
                        <a:t>日</a:t>
                      </a:r>
                      <a:endParaRPr lang="zh-TW" sz="1800" kern="100">
                        <a:effectLst/>
                        <a:latin typeface="+mj-ea"/>
                        <a:ea typeface="+mj-ea"/>
                        <a:cs typeface="Times New Roman"/>
                      </a:endParaRPr>
                    </a:p>
                  </a:txBody>
                  <a:tcPr marL="68580" marR="68580" marT="0" marB="0" anchor="ctr"/>
                </a:tc>
                <a:tc>
                  <a:txBody>
                    <a:bodyPr/>
                    <a:lstStyle/>
                    <a:p>
                      <a:pPr>
                        <a:spcAft>
                          <a:spcPts val="0"/>
                        </a:spcAft>
                      </a:pPr>
                      <a:r>
                        <a:rPr lang="zh-TW" sz="1800" kern="100" dirty="0">
                          <a:effectLst/>
                          <a:latin typeface="+mj-ea"/>
                          <a:ea typeface="+mj-ea"/>
                        </a:rPr>
                        <a:t>公告「</a:t>
                      </a:r>
                      <a:r>
                        <a:rPr lang="en-US" sz="1800" kern="100" dirty="0">
                          <a:effectLst/>
                          <a:latin typeface="+mj-ea"/>
                          <a:ea typeface="+mj-ea"/>
                        </a:rPr>
                        <a:t>109 </a:t>
                      </a:r>
                      <a:r>
                        <a:rPr lang="zh-TW" sz="1800" kern="100" dirty="0">
                          <a:effectLst/>
                          <a:latin typeface="+mj-ea"/>
                          <a:ea typeface="+mj-ea"/>
                        </a:rPr>
                        <a:t>年友善校園獎」表揚名單</a:t>
                      </a:r>
                      <a:endParaRPr lang="zh-TW" sz="1800" kern="100" dirty="0">
                        <a:effectLst/>
                        <a:latin typeface="+mj-ea"/>
                        <a:ea typeface="+mj-ea"/>
                        <a:cs typeface="Times New Roman"/>
                      </a:endParaRPr>
                    </a:p>
                  </a:txBody>
                  <a:tcPr marL="68580" marR="68580" marT="0" marB="0"/>
                </a:tc>
                <a:tc>
                  <a:txBody>
                    <a:bodyPr/>
                    <a:lstStyle/>
                    <a:p>
                      <a:pPr>
                        <a:spcAft>
                          <a:spcPts val="0"/>
                        </a:spcAft>
                      </a:pPr>
                      <a:r>
                        <a:rPr lang="en-US" sz="1800" kern="100" dirty="0">
                          <a:effectLst/>
                          <a:latin typeface="+mj-ea"/>
                          <a:ea typeface="+mj-ea"/>
                        </a:rPr>
                        <a:t> </a:t>
                      </a:r>
                      <a:endParaRPr lang="zh-TW" sz="1800" kern="100" dirty="0">
                        <a:effectLst/>
                        <a:latin typeface="+mj-ea"/>
                        <a:ea typeface="+mj-ea"/>
                        <a:cs typeface="Times New Roman"/>
                      </a:endParaRPr>
                    </a:p>
                  </a:txBody>
                  <a:tcPr marL="68580" marR="68580" marT="0" marB="0"/>
                </a:tc>
              </a:tr>
              <a:tr h="599956">
                <a:tc>
                  <a:txBody>
                    <a:bodyPr/>
                    <a:lstStyle/>
                    <a:p>
                      <a:pPr algn="ctr">
                        <a:spcAft>
                          <a:spcPts val="0"/>
                        </a:spcAft>
                      </a:pPr>
                      <a:r>
                        <a:rPr lang="en-US" sz="1800" kern="100" dirty="0">
                          <a:effectLst/>
                        </a:rPr>
                        <a:t>4</a:t>
                      </a:r>
                      <a:endParaRPr lang="zh-TW" sz="18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800" kern="100">
                          <a:effectLst/>
                          <a:latin typeface="+mj-ea"/>
                          <a:ea typeface="+mj-ea"/>
                        </a:rPr>
                        <a:t>9</a:t>
                      </a:r>
                      <a:r>
                        <a:rPr lang="zh-TW" sz="1800" kern="100">
                          <a:effectLst/>
                          <a:latin typeface="+mj-ea"/>
                          <a:ea typeface="+mj-ea"/>
                        </a:rPr>
                        <a:t>月上旬</a:t>
                      </a:r>
                      <a:endParaRPr lang="zh-TW" sz="1800" kern="100">
                        <a:effectLst/>
                        <a:latin typeface="+mj-ea"/>
                        <a:ea typeface="+mj-ea"/>
                        <a:cs typeface="Times New Roman"/>
                      </a:endParaRPr>
                    </a:p>
                  </a:txBody>
                  <a:tcPr marL="68580" marR="68580" marT="0" marB="0" anchor="ctr"/>
                </a:tc>
                <a:tc>
                  <a:txBody>
                    <a:bodyPr/>
                    <a:lstStyle/>
                    <a:p>
                      <a:pPr>
                        <a:spcAft>
                          <a:spcPts val="0"/>
                        </a:spcAft>
                      </a:pPr>
                      <a:r>
                        <a:rPr lang="zh-TW" sz="1800" kern="100" dirty="0">
                          <a:effectLst/>
                          <a:latin typeface="+mj-ea"/>
                          <a:ea typeface="+mj-ea"/>
                        </a:rPr>
                        <a:t>辦理「</a:t>
                      </a:r>
                      <a:r>
                        <a:rPr lang="en-US" sz="1800" kern="100" dirty="0">
                          <a:effectLst/>
                          <a:latin typeface="+mj-ea"/>
                          <a:ea typeface="+mj-ea"/>
                        </a:rPr>
                        <a:t>109 </a:t>
                      </a:r>
                      <a:r>
                        <a:rPr lang="zh-TW" sz="1800" kern="100" dirty="0">
                          <a:effectLst/>
                          <a:latin typeface="+mj-ea"/>
                          <a:ea typeface="+mj-ea"/>
                        </a:rPr>
                        <a:t>年教育部友善校園獎頒獎典禮」</a:t>
                      </a:r>
                      <a:endParaRPr lang="zh-TW" sz="1800" kern="100" dirty="0">
                        <a:effectLst/>
                        <a:latin typeface="+mj-ea"/>
                        <a:ea typeface="+mj-ea"/>
                        <a:cs typeface="Times New Roman"/>
                      </a:endParaRPr>
                    </a:p>
                  </a:txBody>
                  <a:tcPr marL="68580" marR="68580" marT="0" marB="0"/>
                </a:tc>
                <a:tc>
                  <a:txBody>
                    <a:bodyPr/>
                    <a:lstStyle/>
                    <a:p>
                      <a:pPr>
                        <a:spcAft>
                          <a:spcPts val="0"/>
                        </a:spcAft>
                      </a:pPr>
                      <a:r>
                        <a:rPr lang="zh-TW" sz="1800" kern="100" dirty="0">
                          <a:effectLst/>
                          <a:latin typeface="+mj-ea"/>
                          <a:ea typeface="+mj-ea"/>
                        </a:rPr>
                        <a:t>教育部將另函通知</a:t>
                      </a:r>
                      <a:endParaRPr lang="zh-TW" sz="1800" kern="100" dirty="0">
                        <a:effectLst/>
                        <a:latin typeface="+mj-ea"/>
                        <a:ea typeface="+mj-ea"/>
                        <a:cs typeface="Times New Roman"/>
                      </a:endParaRPr>
                    </a:p>
                  </a:txBody>
                  <a:tcPr marL="68580" marR="68580" marT="0" marB="0"/>
                </a:tc>
              </a:tr>
            </a:tbl>
          </a:graphicData>
        </a:graphic>
      </p:graphicFrame>
      <p:pic>
        <p:nvPicPr>
          <p:cNvPr id="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3421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聯繫與宣導事項</a:t>
            </a:r>
            <a:endParaRPr lang="zh-TW" altLang="en-US" dirty="0"/>
          </a:p>
        </p:txBody>
      </p:sp>
      <p:sp>
        <p:nvSpPr>
          <p:cNvPr id="3" name="內容版面配置區 2"/>
          <p:cNvSpPr>
            <a:spLocks noGrp="1"/>
          </p:cNvSpPr>
          <p:nvPr>
            <p:ph idx="1"/>
          </p:nvPr>
        </p:nvSpPr>
        <p:spPr/>
        <p:txBody>
          <a:bodyPr>
            <a:normAutofit/>
          </a:bodyPr>
          <a:lstStyle/>
          <a:p>
            <a:r>
              <a:rPr lang="zh-TW" altLang="zh-TW" sz="2800" b="1" dirty="0">
                <a:latin typeface="+mj-ea"/>
                <a:ea typeface="+mj-ea"/>
              </a:rPr>
              <a:t>正向</a:t>
            </a:r>
            <a:r>
              <a:rPr lang="zh-TW" altLang="zh-TW" sz="2800" b="1" dirty="0" smtClean="0">
                <a:latin typeface="+mj-ea"/>
                <a:ea typeface="+mj-ea"/>
              </a:rPr>
              <a:t>管教</a:t>
            </a:r>
            <a:endParaRPr lang="en-US" altLang="zh-TW" sz="2800" b="1" dirty="0">
              <a:latin typeface="+mj-ea"/>
              <a:ea typeface="+mj-ea"/>
            </a:endParaRPr>
          </a:p>
          <a:p>
            <a:pPr lvl="1"/>
            <a:r>
              <a:rPr lang="zh-TW" altLang="zh-TW" dirty="0">
                <a:latin typeface="+mj-ea"/>
                <a:ea typeface="+mj-ea"/>
              </a:rPr>
              <a:t>請善加利用各校</a:t>
            </a:r>
            <a:r>
              <a:rPr lang="zh-TW" altLang="zh-TW" dirty="0">
                <a:solidFill>
                  <a:srgbClr val="FF0000"/>
                </a:solidFill>
                <a:latin typeface="+mj-ea"/>
                <a:ea typeface="+mj-ea"/>
              </a:rPr>
              <a:t>教師輔導與管教辦法</a:t>
            </a:r>
            <a:r>
              <a:rPr lang="zh-TW" altLang="zh-TW" dirty="0" smtClean="0">
                <a:latin typeface="+mj-ea"/>
                <a:ea typeface="+mj-ea"/>
              </a:rPr>
              <a:t>、</a:t>
            </a:r>
            <a:r>
              <a:rPr lang="zh-TW" altLang="en-US" dirty="0" smtClean="0">
                <a:latin typeface="+mj-ea"/>
                <a:ea typeface="+mj-ea"/>
              </a:rPr>
              <a:t> 「</a:t>
            </a:r>
            <a:r>
              <a:rPr lang="zh-TW" altLang="zh-TW" dirty="0" smtClean="0">
                <a:solidFill>
                  <a:srgbClr val="FF0000"/>
                </a:solidFill>
                <a:latin typeface="+mj-ea"/>
                <a:ea typeface="+mj-ea"/>
              </a:rPr>
              <a:t>學校</a:t>
            </a:r>
            <a:r>
              <a:rPr lang="zh-TW" altLang="zh-TW" dirty="0">
                <a:solidFill>
                  <a:srgbClr val="FF0000"/>
                </a:solidFill>
                <a:latin typeface="+mj-ea"/>
                <a:ea typeface="+mj-ea"/>
              </a:rPr>
              <a:t>訂定教師輔導與管教學生辦法注意事項</a:t>
            </a:r>
            <a:r>
              <a:rPr lang="zh-TW" altLang="zh-TW" dirty="0" smtClean="0">
                <a:solidFill>
                  <a:srgbClr val="FF0000"/>
                </a:solidFill>
                <a:latin typeface="+mj-ea"/>
                <a:ea typeface="+mj-ea"/>
              </a:rPr>
              <a:t>」附表</a:t>
            </a:r>
            <a:r>
              <a:rPr lang="zh-TW" altLang="zh-TW" dirty="0">
                <a:solidFill>
                  <a:srgbClr val="FF0000"/>
                </a:solidFill>
                <a:latin typeface="+mj-ea"/>
                <a:ea typeface="+mj-ea"/>
              </a:rPr>
              <a:t>一教師違法處罰措施參考</a:t>
            </a:r>
            <a:r>
              <a:rPr lang="zh-TW" altLang="zh-TW" dirty="0" smtClean="0">
                <a:solidFill>
                  <a:srgbClr val="FF0000"/>
                </a:solidFill>
                <a:latin typeface="+mj-ea"/>
                <a:ea typeface="+mj-ea"/>
              </a:rPr>
              <a:t>表</a:t>
            </a:r>
            <a:r>
              <a:rPr lang="zh-TW" altLang="en-US" dirty="0">
                <a:latin typeface="+mj-ea"/>
                <a:ea typeface="+mj-ea"/>
              </a:rPr>
              <a:t>、</a:t>
            </a:r>
            <a:r>
              <a:rPr lang="zh-TW" altLang="zh-TW" dirty="0" smtClean="0">
                <a:solidFill>
                  <a:srgbClr val="FF0000"/>
                </a:solidFill>
                <a:latin typeface="+mj-ea"/>
                <a:ea typeface="+mj-ea"/>
              </a:rPr>
              <a:t>附表</a:t>
            </a:r>
            <a:r>
              <a:rPr lang="zh-TW" altLang="zh-TW" dirty="0">
                <a:solidFill>
                  <a:srgbClr val="FF0000"/>
                </a:solidFill>
                <a:latin typeface="+mj-ea"/>
                <a:ea typeface="+mj-ea"/>
              </a:rPr>
              <a:t>二適當之正向管教措施</a:t>
            </a:r>
            <a:r>
              <a:rPr lang="zh-TW" altLang="zh-TW" dirty="0">
                <a:latin typeface="+mj-ea"/>
                <a:ea typeface="+mj-ea"/>
              </a:rPr>
              <a:t>，於相關會議、研習、座談會中實施宣導，落實零體罰政策</a:t>
            </a:r>
            <a:r>
              <a:rPr lang="zh-TW" altLang="zh-TW" dirty="0" smtClean="0">
                <a:latin typeface="+mj-ea"/>
                <a:ea typeface="+mj-ea"/>
              </a:rPr>
              <a:t>。</a:t>
            </a:r>
            <a:endParaRPr lang="en-US" altLang="zh-TW" dirty="0" smtClean="0">
              <a:latin typeface="+mj-ea"/>
              <a:ea typeface="+mj-ea"/>
            </a:endParaRPr>
          </a:p>
          <a:p>
            <a:pPr lvl="1"/>
            <a:r>
              <a:rPr lang="en-US" altLang="zh-TW" dirty="0">
                <a:latin typeface="+mj-ea"/>
                <a:ea typeface="+mj-ea"/>
              </a:rPr>
              <a:t>108</a:t>
            </a:r>
            <a:r>
              <a:rPr lang="zh-TW" altLang="zh-TW" dirty="0">
                <a:latin typeface="+mj-ea"/>
                <a:ea typeface="+mj-ea"/>
              </a:rPr>
              <a:t>學年度第二學期體罰問卷抽測，五月函請受測學校進行。</a:t>
            </a:r>
            <a:endParaRPr lang="zh-TW" altLang="en-US" dirty="0">
              <a:latin typeface="+mj-ea"/>
              <a:ea typeface="+mj-ea"/>
            </a:endParaRPr>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5035" y="0"/>
            <a:ext cx="1698965" cy="13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8080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697260"/>
            <a:ext cx="8229600" cy="480053"/>
          </a:xfrm>
        </p:spPr>
        <p:txBody>
          <a:bodyPr>
            <a:normAutofit lnSpcReduction="10000"/>
          </a:bodyPr>
          <a:lstStyle/>
          <a:p>
            <a:r>
              <a:rPr lang="zh-TW" altLang="zh-TW" dirty="0">
                <a:latin typeface="+mj-ea"/>
                <a:ea typeface="+mj-ea"/>
              </a:rPr>
              <a:t>正向管教幸福巡迴列車</a:t>
            </a:r>
            <a:endParaRPr lang="zh-TW" altLang="en-US" dirty="0">
              <a:latin typeface="+mj-ea"/>
              <a:ea typeface="+mj-ea"/>
            </a:endParaRPr>
          </a:p>
        </p:txBody>
      </p:sp>
      <p:sp>
        <p:nvSpPr>
          <p:cNvPr id="4" name="標題 3"/>
          <p:cNvSpPr>
            <a:spLocks noGrp="1"/>
          </p:cNvSpPr>
          <p:nvPr>
            <p:ph type="title"/>
          </p:nvPr>
        </p:nvSpPr>
        <p:spPr>
          <a:xfrm>
            <a:off x="755576" y="97195"/>
            <a:ext cx="6480720" cy="482212"/>
          </a:xfrm>
        </p:spPr>
        <p:txBody>
          <a:bodyPr>
            <a:normAutofit fontScale="90000"/>
          </a:bodyPr>
          <a:lstStyle/>
          <a:p>
            <a:endParaRPr lang="zh-TW" altLang="en-US" dirty="0"/>
          </a:p>
        </p:txBody>
      </p:sp>
      <p:graphicFrame>
        <p:nvGraphicFramePr>
          <p:cNvPr id="6" name="表格 5"/>
          <p:cNvGraphicFramePr>
            <a:graphicFrameLocks noGrp="1"/>
          </p:cNvGraphicFramePr>
          <p:nvPr>
            <p:extLst>
              <p:ext uri="{D42A27DB-BD31-4B8C-83A1-F6EECF244321}">
                <p14:modId xmlns:p14="http://schemas.microsoft.com/office/powerpoint/2010/main" val="3828575389"/>
              </p:ext>
            </p:extLst>
          </p:nvPr>
        </p:nvGraphicFramePr>
        <p:xfrm>
          <a:off x="323530" y="1117307"/>
          <a:ext cx="8568953" cy="4555078"/>
        </p:xfrm>
        <a:graphic>
          <a:graphicData uri="http://schemas.openxmlformats.org/drawingml/2006/table">
            <a:tbl>
              <a:tblPr firstRow="1" firstCol="1" bandRow="1">
                <a:tableStyleId>{5C22544A-7EE6-4342-B048-85BDC9FD1C3A}</a:tableStyleId>
              </a:tblPr>
              <a:tblGrid>
                <a:gridCol w="621142"/>
                <a:gridCol w="2187170"/>
                <a:gridCol w="4464496"/>
                <a:gridCol w="1296145"/>
              </a:tblGrid>
              <a:tr h="203200">
                <a:tc>
                  <a:txBody>
                    <a:bodyPr/>
                    <a:lstStyle/>
                    <a:p>
                      <a:pPr algn="ctr">
                        <a:spcAft>
                          <a:spcPts val="0"/>
                        </a:spcAft>
                      </a:pPr>
                      <a:r>
                        <a:rPr lang="zh-TW" sz="1600" kern="100" dirty="0">
                          <a:effectLst/>
                        </a:rPr>
                        <a:t>項次</a:t>
                      </a:r>
                      <a:endParaRPr lang="zh-TW" sz="1600" kern="100" dirty="0">
                        <a:effectLst/>
                        <a:latin typeface="Calibri"/>
                        <a:ea typeface="新細明體"/>
                        <a:cs typeface="Times New Roman"/>
                      </a:endParaRPr>
                    </a:p>
                  </a:txBody>
                  <a:tcPr marL="47539" marR="47539" marT="0" marB="0" anchor="ctr"/>
                </a:tc>
                <a:tc>
                  <a:txBody>
                    <a:bodyPr/>
                    <a:lstStyle/>
                    <a:p>
                      <a:pPr algn="ctr">
                        <a:spcAft>
                          <a:spcPts val="0"/>
                        </a:spcAft>
                      </a:pPr>
                      <a:r>
                        <a:rPr lang="zh-TW" sz="1400" kern="100" dirty="0">
                          <a:effectLst/>
                        </a:rPr>
                        <a:t>日期時間</a:t>
                      </a:r>
                      <a:endParaRPr lang="zh-TW" sz="1400" kern="100" dirty="0">
                        <a:effectLst/>
                        <a:latin typeface="Calibri"/>
                        <a:ea typeface="新細明體"/>
                        <a:cs typeface="Times New Roman"/>
                      </a:endParaRPr>
                    </a:p>
                  </a:txBody>
                  <a:tcPr marL="47539" marR="47539" marT="0" marB="0" anchor="ctr"/>
                </a:tc>
                <a:tc>
                  <a:txBody>
                    <a:bodyPr/>
                    <a:lstStyle/>
                    <a:p>
                      <a:pPr algn="ctr">
                        <a:spcAft>
                          <a:spcPts val="0"/>
                        </a:spcAft>
                      </a:pPr>
                      <a:r>
                        <a:rPr lang="zh-TW" sz="1400" kern="100" dirty="0">
                          <a:effectLst/>
                        </a:rPr>
                        <a:t>各辦理場次學校</a:t>
                      </a:r>
                      <a:endParaRPr lang="zh-TW" sz="1400" kern="100" dirty="0">
                        <a:effectLst/>
                        <a:latin typeface="Calibri"/>
                        <a:ea typeface="新細明體"/>
                        <a:cs typeface="Times New Roman"/>
                      </a:endParaRPr>
                    </a:p>
                  </a:txBody>
                  <a:tcPr marL="47539" marR="47539" marT="0" marB="0" anchor="ctr"/>
                </a:tc>
                <a:tc>
                  <a:txBody>
                    <a:bodyPr/>
                    <a:lstStyle/>
                    <a:p>
                      <a:pPr algn="ctr">
                        <a:spcAft>
                          <a:spcPts val="0"/>
                        </a:spcAft>
                      </a:pPr>
                      <a:r>
                        <a:rPr lang="zh-TW" sz="1400" kern="100" dirty="0">
                          <a:effectLst/>
                        </a:rPr>
                        <a:t>研習序號</a:t>
                      </a:r>
                      <a:endParaRPr lang="zh-TW" sz="1400" kern="100" dirty="0">
                        <a:effectLst/>
                        <a:latin typeface="Calibri"/>
                        <a:ea typeface="新細明體"/>
                        <a:cs typeface="Times New Roman"/>
                      </a:endParaRPr>
                    </a:p>
                  </a:txBody>
                  <a:tcPr marL="47539" marR="47539" marT="0" marB="0" anchor="ctr"/>
                </a:tc>
              </a:tr>
              <a:tr h="384068">
                <a:tc>
                  <a:txBody>
                    <a:bodyPr/>
                    <a:lstStyle/>
                    <a:p>
                      <a:pPr algn="ctr">
                        <a:spcAft>
                          <a:spcPts val="0"/>
                        </a:spcAft>
                      </a:pPr>
                      <a:r>
                        <a:rPr lang="en-US" sz="1600" kern="100" dirty="0">
                          <a:effectLst/>
                        </a:rPr>
                        <a:t>1</a:t>
                      </a:r>
                      <a:endParaRPr lang="zh-TW" sz="1600" kern="100" dirty="0">
                        <a:effectLst/>
                        <a:latin typeface="Calibri"/>
                        <a:ea typeface="新細明體"/>
                        <a:cs typeface="Times New Roman"/>
                      </a:endParaRPr>
                    </a:p>
                  </a:txBody>
                  <a:tcPr marL="47539" marR="47539" marT="0" marB="0" anchor="ctr"/>
                </a:tc>
                <a:tc>
                  <a:txBody>
                    <a:bodyPr/>
                    <a:lstStyle/>
                    <a:p>
                      <a:pPr algn="ctr">
                        <a:spcAft>
                          <a:spcPts val="0"/>
                        </a:spcAft>
                      </a:pPr>
                      <a:r>
                        <a:rPr lang="en-US" sz="1800" kern="0" dirty="0">
                          <a:effectLst/>
                          <a:latin typeface="+mj-ea"/>
                          <a:ea typeface="+mj-ea"/>
                        </a:rPr>
                        <a:t>3</a:t>
                      </a:r>
                      <a:r>
                        <a:rPr lang="zh-TW" sz="1800" kern="0" dirty="0">
                          <a:effectLst/>
                          <a:latin typeface="+mj-ea"/>
                          <a:ea typeface="+mj-ea"/>
                        </a:rPr>
                        <a:t>月</a:t>
                      </a:r>
                      <a:r>
                        <a:rPr lang="en-US" sz="1800" kern="0" dirty="0">
                          <a:effectLst/>
                          <a:latin typeface="+mj-ea"/>
                          <a:ea typeface="+mj-ea"/>
                        </a:rPr>
                        <a:t>25</a:t>
                      </a:r>
                      <a:r>
                        <a:rPr lang="zh-TW" sz="1800" kern="0" dirty="0">
                          <a:effectLst/>
                          <a:latin typeface="+mj-ea"/>
                          <a:ea typeface="+mj-ea"/>
                        </a:rPr>
                        <a:t>日</a:t>
                      </a:r>
                      <a:r>
                        <a:rPr lang="en-US" sz="1800" kern="0" dirty="0">
                          <a:effectLst/>
                          <a:latin typeface="+mj-ea"/>
                          <a:ea typeface="+mj-ea"/>
                        </a:rPr>
                        <a:t>13:30-16:00</a:t>
                      </a:r>
                      <a:endParaRPr lang="zh-TW" sz="1800" kern="100" dirty="0">
                        <a:effectLst/>
                        <a:latin typeface="+mj-ea"/>
                        <a:ea typeface="+mj-ea"/>
                        <a:cs typeface="Times New Roman"/>
                      </a:endParaRPr>
                    </a:p>
                  </a:txBody>
                  <a:tcPr marL="47539" marR="47539" marT="0" marB="0" anchor="ctr"/>
                </a:tc>
                <a:tc>
                  <a:txBody>
                    <a:bodyPr/>
                    <a:lstStyle/>
                    <a:p>
                      <a:pPr algn="ctr">
                        <a:lnSpc>
                          <a:spcPts val="1400"/>
                        </a:lnSpc>
                        <a:spcAft>
                          <a:spcPts val="0"/>
                        </a:spcAft>
                      </a:pPr>
                      <a:r>
                        <a:rPr lang="zh-TW" sz="1600" kern="0" dirty="0">
                          <a:effectLst/>
                          <a:latin typeface="+mj-ea"/>
                          <a:ea typeface="+mj-ea"/>
                        </a:rPr>
                        <a:t>武崙國小</a:t>
                      </a:r>
                      <a:endParaRPr lang="zh-TW" sz="1600" kern="100" dirty="0">
                        <a:effectLst/>
                        <a:latin typeface="+mj-ea"/>
                        <a:ea typeface="+mj-ea"/>
                        <a:cs typeface="Times New Roman"/>
                      </a:endParaRPr>
                    </a:p>
                  </a:txBody>
                  <a:tcPr marL="47539" marR="47539" marT="0" marB="0" anchor="ctr"/>
                </a:tc>
                <a:tc>
                  <a:txBody>
                    <a:bodyPr/>
                    <a:lstStyle/>
                    <a:p>
                      <a:pPr algn="ctr">
                        <a:spcAft>
                          <a:spcPts val="0"/>
                        </a:spcAft>
                      </a:pPr>
                      <a:r>
                        <a:rPr lang="en-US" sz="1800" kern="100" dirty="0">
                          <a:effectLst/>
                          <a:latin typeface="+mj-ea"/>
                          <a:ea typeface="+mj-ea"/>
                        </a:rPr>
                        <a:t>2790646</a:t>
                      </a:r>
                      <a:endParaRPr lang="zh-TW" sz="1800" kern="100" dirty="0">
                        <a:effectLst/>
                        <a:latin typeface="+mj-ea"/>
                        <a:ea typeface="+mj-ea"/>
                        <a:cs typeface="Times New Roman"/>
                      </a:endParaRPr>
                    </a:p>
                  </a:txBody>
                  <a:tcPr marL="47539" marR="47539" marT="0" marB="0" anchor="ctr"/>
                </a:tc>
              </a:tr>
              <a:tr h="384068">
                <a:tc>
                  <a:txBody>
                    <a:bodyPr/>
                    <a:lstStyle/>
                    <a:p>
                      <a:pPr algn="ctr">
                        <a:spcAft>
                          <a:spcPts val="0"/>
                        </a:spcAft>
                      </a:pPr>
                      <a:r>
                        <a:rPr lang="en-US" sz="1600" kern="100" dirty="0">
                          <a:effectLst/>
                        </a:rPr>
                        <a:t>2</a:t>
                      </a:r>
                      <a:endParaRPr lang="zh-TW" sz="1600" kern="100" dirty="0">
                        <a:effectLst/>
                        <a:latin typeface="Calibri"/>
                        <a:ea typeface="新細明體"/>
                        <a:cs typeface="Times New Roman"/>
                      </a:endParaRPr>
                    </a:p>
                  </a:txBody>
                  <a:tcPr marL="47539" marR="47539" marT="0" marB="0" anchor="ctr"/>
                </a:tc>
                <a:tc>
                  <a:txBody>
                    <a:bodyPr/>
                    <a:lstStyle/>
                    <a:p>
                      <a:pPr algn="ctr">
                        <a:spcAft>
                          <a:spcPts val="0"/>
                        </a:spcAft>
                      </a:pPr>
                      <a:r>
                        <a:rPr lang="en-US" sz="1800" kern="0" dirty="0">
                          <a:effectLst/>
                          <a:latin typeface="+mj-ea"/>
                          <a:ea typeface="+mj-ea"/>
                        </a:rPr>
                        <a:t>3</a:t>
                      </a:r>
                      <a:r>
                        <a:rPr lang="zh-TW" sz="1800" kern="0" dirty="0">
                          <a:effectLst/>
                          <a:latin typeface="+mj-ea"/>
                          <a:ea typeface="+mj-ea"/>
                        </a:rPr>
                        <a:t>月</a:t>
                      </a:r>
                      <a:r>
                        <a:rPr lang="en-US" sz="1800" kern="0" dirty="0">
                          <a:effectLst/>
                          <a:latin typeface="+mj-ea"/>
                          <a:ea typeface="+mj-ea"/>
                        </a:rPr>
                        <a:t>25</a:t>
                      </a:r>
                      <a:r>
                        <a:rPr lang="zh-TW" sz="1800" kern="0" dirty="0">
                          <a:effectLst/>
                          <a:latin typeface="+mj-ea"/>
                          <a:ea typeface="+mj-ea"/>
                        </a:rPr>
                        <a:t>日</a:t>
                      </a:r>
                      <a:r>
                        <a:rPr lang="en-US" sz="1800" kern="0" dirty="0">
                          <a:effectLst/>
                          <a:latin typeface="+mj-ea"/>
                          <a:ea typeface="+mj-ea"/>
                        </a:rPr>
                        <a:t>13:30-16:00</a:t>
                      </a:r>
                      <a:endParaRPr lang="zh-TW" sz="1800" kern="100" dirty="0">
                        <a:effectLst/>
                        <a:latin typeface="+mj-ea"/>
                        <a:ea typeface="+mj-ea"/>
                        <a:cs typeface="Times New Roman"/>
                      </a:endParaRPr>
                    </a:p>
                  </a:txBody>
                  <a:tcPr marL="47539" marR="47539" marT="0" marB="0" anchor="ctr"/>
                </a:tc>
                <a:tc>
                  <a:txBody>
                    <a:bodyPr/>
                    <a:lstStyle/>
                    <a:p>
                      <a:pPr algn="ctr">
                        <a:lnSpc>
                          <a:spcPts val="1400"/>
                        </a:lnSpc>
                        <a:spcAft>
                          <a:spcPts val="0"/>
                        </a:spcAft>
                      </a:pPr>
                      <a:r>
                        <a:rPr lang="zh-TW" sz="1600" kern="0" dirty="0">
                          <a:effectLst/>
                          <a:latin typeface="+mj-ea"/>
                          <a:ea typeface="+mj-ea"/>
                        </a:rPr>
                        <a:t>五堵</a:t>
                      </a:r>
                      <a:r>
                        <a:rPr lang="zh-TW" sz="1600" kern="0" dirty="0" smtClean="0">
                          <a:effectLst/>
                          <a:latin typeface="+mj-ea"/>
                          <a:ea typeface="+mj-ea"/>
                        </a:rPr>
                        <a:t>國小</a:t>
                      </a:r>
                      <a:r>
                        <a:rPr lang="en-US" sz="1600" kern="0" dirty="0" smtClean="0">
                          <a:effectLst/>
                          <a:latin typeface="+mj-ea"/>
                          <a:ea typeface="+mj-ea"/>
                        </a:rPr>
                        <a:t>(</a:t>
                      </a:r>
                      <a:r>
                        <a:rPr lang="zh-TW" sz="1600" kern="0" dirty="0">
                          <a:effectLst/>
                          <a:latin typeface="+mj-ea"/>
                          <a:ea typeface="+mj-ea"/>
                        </a:rPr>
                        <a:t>含堵南國小</a:t>
                      </a:r>
                      <a:r>
                        <a:rPr lang="en-US" sz="1600" kern="0" dirty="0">
                          <a:effectLst/>
                          <a:latin typeface="+mj-ea"/>
                          <a:ea typeface="+mj-ea"/>
                        </a:rPr>
                        <a:t>)</a:t>
                      </a:r>
                      <a:endParaRPr lang="zh-TW" sz="1600" kern="100" dirty="0">
                        <a:effectLst/>
                        <a:latin typeface="+mj-ea"/>
                        <a:ea typeface="+mj-ea"/>
                        <a:cs typeface="Times New Roman"/>
                      </a:endParaRPr>
                    </a:p>
                  </a:txBody>
                  <a:tcPr marL="47539" marR="47539" marT="0" marB="0" anchor="ctr"/>
                </a:tc>
                <a:tc>
                  <a:txBody>
                    <a:bodyPr/>
                    <a:lstStyle/>
                    <a:p>
                      <a:pPr algn="ctr">
                        <a:spcAft>
                          <a:spcPts val="0"/>
                        </a:spcAft>
                      </a:pPr>
                      <a:r>
                        <a:rPr lang="en-US" sz="1800" kern="100" dirty="0">
                          <a:effectLst/>
                          <a:latin typeface="+mj-ea"/>
                          <a:ea typeface="+mj-ea"/>
                        </a:rPr>
                        <a:t>2790609</a:t>
                      </a:r>
                      <a:endParaRPr lang="zh-TW" sz="1800" kern="100" dirty="0">
                        <a:effectLst/>
                        <a:latin typeface="+mj-ea"/>
                        <a:ea typeface="+mj-ea"/>
                        <a:cs typeface="Times New Roman"/>
                      </a:endParaRPr>
                    </a:p>
                  </a:txBody>
                  <a:tcPr marL="47539" marR="47539" marT="0" marB="0" anchor="ctr"/>
                </a:tc>
              </a:tr>
              <a:tr h="384068">
                <a:tc>
                  <a:txBody>
                    <a:bodyPr/>
                    <a:lstStyle/>
                    <a:p>
                      <a:pPr algn="ctr">
                        <a:spcAft>
                          <a:spcPts val="0"/>
                        </a:spcAft>
                      </a:pPr>
                      <a:r>
                        <a:rPr lang="en-US" sz="1600" kern="100" dirty="0">
                          <a:effectLst/>
                        </a:rPr>
                        <a:t>3</a:t>
                      </a:r>
                      <a:endParaRPr lang="zh-TW" sz="1600" kern="100" dirty="0">
                        <a:effectLst/>
                        <a:latin typeface="Calibri"/>
                        <a:ea typeface="新細明體"/>
                        <a:cs typeface="Times New Roman"/>
                      </a:endParaRPr>
                    </a:p>
                  </a:txBody>
                  <a:tcPr marL="47539" marR="47539" marT="0" marB="0" anchor="ctr"/>
                </a:tc>
                <a:tc>
                  <a:txBody>
                    <a:bodyPr/>
                    <a:lstStyle/>
                    <a:p>
                      <a:pPr algn="ctr">
                        <a:spcAft>
                          <a:spcPts val="0"/>
                        </a:spcAft>
                      </a:pPr>
                      <a:r>
                        <a:rPr lang="en-US" sz="1800" kern="0" dirty="0">
                          <a:effectLst/>
                          <a:latin typeface="+mj-ea"/>
                          <a:ea typeface="+mj-ea"/>
                        </a:rPr>
                        <a:t>3</a:t>
                      </a:r>
                      <a:r>
                        <a:rPr lang="zh-TW" sz="1800" kern="0" dirty="0">
                          <a:effectLst/>
                          <a:latin typeface="+mj-ea"/>
                          <a:ea typeface="+mj-ea"/>
                        </a:rPr>
                        <a:t>月</a:t>
                      </a:r>
                      <a:r>
                        <a:rPr lang="en-US" sz="1800" kern="0" dirty="0">
                          <a:effectLst/>
                          <a:latin typeface="+mj-ea"/>
                          <a:ea typeface="+mj-ea"/>
                        </a:rPr>
                        <a:t>25</a:t>
                      </a:r>
                      <a:r>
                        <a:rPr lang="zh-TW" sz="1800" kern="0" dirty="0">
                          <a:effectLst/>
                          <a:latin typeface="+mj-ea"/>
                          <a:ea typeface="+mj-ea"/>
                        </a:rPr>
                        <a:t>日</a:t>
                      </a:r>
                      <a:r>
                        <a:rPr lang="en-US" sz="1800" kern="0" dirty="0">
                          <a:effectLst/>
                          <a:latin typeface="+mj-ea"/>
                          <a:ea typeface="+mj-ea"/>
                        </a:rPr>
                        <a:t>13:30-16:00</a:t>
                      </a:r>
                      <a:endParaRPr lang="zh-TW" sz="1800" kern="100" dirty="0">
                        <a:effectLst/>
                        <a:latin typeface="+mj-ea"/>
                        <a:ea typeface="+mj-ea"/>
                        <a:cs typeface="Times New Roman"/>
                      </a:endParaRPr>
                    </a:p>
                  </a:txBody>
                  <a:tcPr marL="47539" marR="47539" marT="0" marB="0" anchor="ctr"/>
                </a:tc>
                <a:tc>
                  <a:txBody>
                    <a:bodyPr/>
                    <a:lstStyle/>
                    <a:p>
                      <a:pPr algn="ctr">
                        <a:lnSpc>
                          <a:spcPts val="1400"/>
                        </a:lnSpc>
                        <a:spcAft>
                          <a:spcPts val="0"/>
                        </a:spcAft>
                      </a:pPr>
                      <a:r>
                        <a:rPr lang="zh-TW" sz="1600" kern="0" dirty="0">
                          <a:effectLst/>
                          <a:latin typeface="+mj-ea"/>
                          <a:ea typeface="+mj-ea"/>
                        </a:rPr>
                        <a:t>西定</a:t>
                      </a:r>
                      <a:r>
                        <a:rPr lang="zh-TW" sz="1600" kern="0" dirty="0" smtClean="0">
                          <a:effectLst/>
                          <a:latin typeface="+mj-ea"/>
                          <a:ea typeface="+mj-ea"/>
                        </a:rPr>
                        <a:t>國小</a:t>
                      </a:r>
                      <a:r>
                        <a:rPr lang="en-US" sz="1600" kern="0" dirty="0" smtClean="0">
                          <a:effectLst/>
                          <a:latin typeface="+mj-ea"/>
                          <a:ea typeface="+mj-ea"/>
                        </a:rPr>
                        <a:t>(</a:t>
                      </a:r>
                      <a:r>
                        <a:rPr lang="zh-TW" sz="1600" kern="0" dirty="0">
                          <a:effectLst/>
                          <a:latin typeface="+mj-ea"/>
                          <a:ea typeface="+mj-ea"/>
                        </a:rPr>
                        <a:t>含安樂國小</a:t>
                      </a:r>
                      <a:r>
                        <a:rPr lang="en-US" sz="1600" kern="0" dirty="0">
                          <a:effectLst/>
                          <a:latin typeface="+mj-ea"/>
                          <a:ea typeface="+mj-ea"/>
                        </a:rPr>
                        <a:t>)</a:t>
                      </a:r>
                      <a:endParaRPr lang="zh-TW" sz="1600" kern="100" dirty="0">
                        <a:effectLst/>
                        <a:latin typeface="+mj-ea"/>
                        <a:ea typeface="+mj-ea"/>
                        <a:cs typeface="Times New Roman"/>
                      </a:endParaRPr>
                    </a:p>
                  </a:txBody>
                  <a:tcPr marL="47539" marR="47539" marT="0" marB="0" anchor="ctr"/>
                </a:tc>
                <a:tc>
                  <a:txBody>
                    <a:bodyPr/>
                    <a:lstStyle/>
                    <a:p>
                      <a:pPr algn="ctr">
                        <a:spcAft>
                          <a:spcPts val="0"/>
                        </a:spcAft>
                      </a:pPr>
                      <a:r>
                        <a:rPr lang="en-US" sz="1800" kern="100" dirty="0">
                          <a:effectLst/>
                          <a:latin typeface="+mj-ea"/>
                          <a:ea typeface="+mj-ea"/>
                        </a:rPr>
                        <a:t>2790640</a:t>
                      </a:r>
                      <a:endParaRPr lang="zh-TW" sz="1800" kern="100" dirty="0">
                        <a:effectLst/>
                        <a:latin typeface="+mj-ea"/>
                        <a:ea typeface="+mj-ea"/>
                        <a:cs typeface="Times New Roman"/>
                      </a:endParaRPr>
                    </a:p>
                  </a:txBody>
                  <a:tcPr marL="47539" marR="47539" marT="0" marB="0" anchor="ctr"/>
                </a:tc>
              </a:tr>
              <a:tr h="324784">
                <a:tc>
                  <a:txBody>
                    <a:bodyPr/>
                    <a:lstStyle/>
                    <a:p>
                      <a:pPr algn="ctr">
                        <a:spcAft>
                          <a:spcPts val="0"/>
                        </a:spcAft>
                      </a:pPr>
                      <a:r>
                        <a:rPr lang="en-US" sz="1600" kern="100" dirty="0">
                          <a:effectLst/>
                        </a:rPr>
                        <a:t>4</a:t>
                      </a:r>
                      <a:endParaRPr lang="zh-TW" sz="1600" kern="100" dirty="0">
                        <a:effectLst/>
                        <a:latin typeface="Calibri"/>
                        <a:ea typeface="新細明體"/>
                        <a:cs typeface="Times New Roman"/>
                      </a:endParaRPr>
                    </a:p>
                  </a:txBody>
                  <a:tcPr marL="47539" marR="47539" marT="0" marB="0" anchor="ctr"/>
                </a:tc>
                <a:tc>
                  <a:txBody>
                    <a:bodyPr/>
                    <a:lstStyle/>
                    <a:p>
                      <a:pPr algn="ctr">
                        <a:spcAft>
                          <a:spcPts val="0"/>
                        </a:spcAft>
                      </a:pPr>
                      <a:r>
                        <a:rPr lang="en-US" sz="1800" kern="0" dirty="0">
                          <a:effectLst/>
                          <a:latin typeface="+mj-ea"/>
                          <a:ea typeface="+mj-ea"/>
                        </a:rPr>
                        <a:t>4</a:t>
                      </a:r>
                      <a:r>
                        <a:rPr lang="zh-TW" sz="1800" kern="0" dirty="0">
                          <a:effectLst/>
                          <a:latin typeface="+mj-ea"/>
                          <a:ea typeface="+mj-ea"/>
                        </a:rPr>
                        <a:t>月</a:t>
                      </a:r>
                      <a:r>
                        <a:rPr lang="en-US" sz="1800" kern="0" dirty="0">
                          <a:effectLst/>
                          <a:latin typeface="+mj-ea"/>
                          <a:ea typeface="+mj-ea"/>
                        </a:rPr>
                        <a:t>22</a:t>
                      </a:r>
                      <a:r>
                        <a:rPr lang="zh-TW" sz="1800" kern="0" dirty="0">
                          <a:effectLst/>
                          <a:latin typeface="+mj-ea"/>
                          <a:ea typeface="+mj-ea"/>
                        </a:rPr>
                        <a:t>日</a:t>
                      </a:r>
                      <a:r>
                        <a:rPr lang="en-US" sz="1800" kern="0" dirty="0">
                          <a:effectLst/>
                          <a:latin typeface="+mj-ea"/>
                          <a:ea typeface="+mj-ea"/>
                        </a:rPr>
                        <a:t>13:30-16:00</a:t>
                      </a:r>
                      <a:endParaRPr lang="zh-TW" sz="1800" kern="100" dirty="0">
                        <a:effectLst/>
                        <a:latin typeface="+mj-ea"/>
                        <a:ea typeface="+mj-ea"/>
                        <a:cs typeface="Times New Roman"/>
                      </a:endParaRPr>
                    </a:p>
                  </a:txBody>
                  <a:tcPr marL="47539" marR="47539" marT="0" marB="0" anchor="ctr"/>
                </a:tc>
                <a:tc>
                  <a:txBody>
                    <a:bodyPr/>
                    <a:lstStyle/>
                    <a:p>
                      <a:pPr algn="ctr">
                        <a:lnSpc>
                          <a:spcPts val="1400"/>
                        </a:lnSpc>
                        <a:spcAft>
                          <a:spcPts val="0"/>
                        </a:spcAft>
                      </a:pPr>
                      <a:r>
                        <a:rPr lang="zh-TW" sz="1600" kern="0" dirty="0">
                          <a:effectLst/>
                          <a:latin typeface="+mj-ea"/>
                          <a:ea typeface="+mj-ea"/>
                        </a:rPr>
                        <a:t>深美國小</a:t>
                      </a:r>
                      <a:endParaRPr lang="zh-TW" sz="1600" kern="100" dirty="0">
                        <a:effectLst/>
                        <a:latin typeface="+mj-ea"/>
                        <a:ea typeface="+mj-ea"/>
                        <a:cs typeface="Times New Roman"/>
                      </a:endParaRPr>
                    </a:p>
                  </a:txBody>
                  <a:tcPr marL="47539" marR="47539" marT="0" marB="0" anchor="ctr"/>
                </a:tc>
                <a:tc>
                  <a:txBody>
                    <a:bodyPr/>
                    <a:lstStyle/>
                    <a:p>
                      <a:pPr algn="ctr">
                        <a:spcAft>
                          <a:spcPts val="0"/>
                        </a:spcAft>
                      </a:pPr>
                      <a:r>
                        <a:rPr lang="en-US" sz="1800" kern="100" dirty="0">
                          <a:effectLst/>
                          <a:latin typeface="+mj-ea"/>
                          <a:ea typeface="+mj-ea"/>
                        </a:rPr>
                        <a:t>2790649</a:t>
                      </a:r>
                      <a:endParaRPr lang="zh-TW" sz="1800" kern="100" dirty="0">
                        <a:effectLst/>
                        <a:latin typeface="+mj-ea"/>
                        <a:ea typeface="+mj-ea"/>
                        <a:cs typeface="Times New Roman"/>
                      </a:endParaRPr>
                    </a:p>
                  </a:txBody>
                  <a:tcPr marL="47539" marR="47539" marT="0" marB="0" anchor="ctr"/>
                </a:tc>
              </a:tr>
              <a:tr h="384068">
                <a:tc>
                  <a:txBody>
                    <a:bodyPr/>
                    <a:lstStyle/>
                    <a:p>
                      <a:pPr algn="ctr">
                        <a:spcAft>
                          <a:spcPts val="0"/>
                        </a:spcAft>
                      </a:pPr>
                      <a:r>
                        <a:rPr lang="en-US" sz="1600" kern="100" dirty="0">
                          <a:effectLst/>
                        </a:rPr>
                        <a:t>5</a:t>
                      </a:r>
                      <a:endParaRPr lang="zh-TW" sz="1600" kern="100" dirty="0">
                        <a:effectLst/>
                        <a:latin typeface="Calibri"/>
                        <a:ea typeface="新細明體"/>
                        <a:cs typeface="Times New Roman"/>
                      </a:endParaRPr>
                    </a:p>
                  </a:txBody>
                  <a:tcPr marL="47539" marR="47539" marT="0" marB="0" anchor="ctr"/>
                </a:tc>
                <a:tc>
                  <a:txBody>
                    <a:bodyPr/>
                    <a:lstStyle/>
                    <a:p>
                      <a:pPr algn="ctr">
                        <a:spcAft>
                          <a:spcPts val="0"/>
                        </a:spcAft>
                      </a:pPr>
                      <a:r>
                        <a:rPr lang="en-US" sz="1800" kern="0" dirty="0">
                          <a:effectLst/>
                          <a:latin typeface="+mj-ea"/>
                          <a:ea typeface="+mj-ea"/>
                        </a:rPr>
                        <a:t>4</a:t>
                      </a:r>
                      <a:r>
                        <a:rPr lang="zh-TW" sz="1800" kern="0" dirty="0">
                          <a:effectLst/>
                          <a:latin typeface="+mj-ea"/>
                          <a:ea typeface="+mj-ea"/>
                        </a:rPr>
                        <a:t>月</a:t>
                      </a:r>
                      <a:r>
                        <a:rPr lang="en-US" sz="1800" kern="0" dirty="0">
                          <a:effectLst/>
                          <a:latin typeface="+mj-ea"/>
                          <a:ea typeface="+mj-ea"/>
                        </a:rPr>
                        <a:t>22</a:t>
                      </a:r>
                      <a:r>
                        <a:rPr lang="zh-TW" sz="1800" kern="0" dirty="0">
                          <a:effectLst/>
                          <a:latin typeface="+mj-ea"/>
                          <a:ea typeface="+mj-ea"/>
                        </a:rPr>
                        <a:t>日</a:t>
                      </a:r>
                      <a:r>
                        <a:rPr lang="en-US" sz="1800" kern="0" dirty="0">
                          <a:effectLst/>
                          <a:latin typeface="+mj-ea"/>
                          <a:ea typeface="+mj-ea"/>
                        </a:rPr>
                        <a:t>13:30-16:00</a:t>
                      </a:r>
                      <a:endParaRPr lang="zh-TW" sz="1800" kern="100" dirty="0">
                        <a:effectLst/>
                        <a:latin typeface="+mj-ea"/>
                        <a:ea typeface="+mj-ea"/>
                        <a:cs typeface="Times New Roman"/>
                      </a:endParaRPr>
                    </a:p>
                  </a:txBody>
                  <a:tcPr marL="47539" marR="47539" marT="0" marB="0" anchor="ctr"/>
                </a:tc>
                <a:tc>
                  <a:txBody>
                    <a:bodyPr/>
                    <a:lstStyle/>
                    <a:p>
                      <a:pPr algn="ctr">
                        <a:lnSpc>
                          <a:spcPts val="1400"/>
                        </a:lnSpc>
                        <a:spcAft>
                          <a:spcPts val="0"/>
                        </a:spcAft>
                      </a:pPr>
                      <a:r>
                        <a:rPr lang="zh-TW" sz="1600" kern="0" dirty="0">
                          <a:effectLst/>
                          <a:latin typeface="+mj-ea"/>
                          <a:ea typeface="+mj-ea"/>
                        </a:rPr>
                        <a:t>仁愛</a:t>
                      </a:r>
                      <a:r>
                        <a:rPr lang="zh-TW" sz="1600" kern="0" dirty="0" smtClean="0">
                          <a:effectLst/>
                          <a:latin typeface="+mj-ea"/>
                          <a:ea typeface="+mj-ea"/>
                        </a:rPr>
                        <a:t>國小</a:t>
                      </a:r>
                      <a:r>
                        <a:rPr lang="en-US" sz="1600" kern="0" dirty="0" smtClean="0">
                          <a:effectLst/>
                          <a:latin typeface="+mj-ea"/>
                          <a:ea typeface="+mj-ea"/>
                        </a:rPr>
                        <a:t>(</a:t>
                      </a:r>
                      <a:r>
                        <a:rPr lang="zh-TW" sz="1600" kern="0" dirty="0">
                          <a:effectLst/>
                          <a:latin typeface="+mj-ea"/>
                          <a:ea typeface="+mj-ea"/>
                        </a:rPr>
                        <a:t>含南榮、成功、尚智等國小</a:t>
                      </a:r>
                      <a:r>
                        <a:rPr lang="en-US" sz="1600" kern="0" dirty="0">
                          <a:effectLst/>
                          <a:latin typeface="+mj-ea"/>
                          <a:ea typeface="+mj-ea"/>
                        </a:rPr>
                        <a:t>)</a:t>
                      </a:r>
                      <a:endParaRPr lang="zh-TW" sz="1600" kern="100" dirty="0">
                        <a:effectLst/>
                        <a:latin typeface="+mj-ea"/>
                        <a:ea typeface="+mj-ea"/>
                        <a:cs typeface="Times New Roman"/>
                      </a:endParaRPr>
                    </a:p>
                  </a:txBody>
                  <a:tcPr marL="47539" marR="47539" marT="0" marB="0" anchor="ctr"/>
                </a:tc>
                <a:tc>
                  <a:txBody>
                    <a:bodyPr/>
                    <a:lstStyle/>
                    <a:p>
                      <a:pPr algn="ctr">
                        <a:spcAft>
                          <a:spcPts val="0"/>
                        </a:spcAft>
                      </a:pPr>
                      <a:r>
                        <a:rPr lang="en-US" sz="1800" kern="100" dirty="0">
                          <a:effectLst/>
                          <a:latin typeface="+mj-ea"/>
                          <a:ea typeface="+mj-ea"/>
                        </a:rPr>
                        <a:t>2790652</a:t>
                      </a:r>
                      <a:endParaRPr lang="zh-TW" sz="1800" kern="100" dirty="0">
                        <a:effectLst/>
                        <a:latin typeface="+mj-ea"/>
                        <a:ea typeface="+mj-ea"/>
                        <a:cs typeface="Times New Roman"/>
                      </a:endParaRPr>
                    </a:p>
                  </a:txBody>
                  <a:tcPr marL="47539" marR="47539" marT="0" marB="0" anchor="ctr"/>
                </a:tc>
              </a:tr>
              <a:tr h="384068">
                <a:tc>
                  <a:txBody>
                    <a:bodyPr/>
                    <a:lstStyle/>
                    <a:p>
                      <a:pPr algn="ctr">
                        <a:spcAft>
                          <a:spcPts val="0"/>
                        </a:spcAft>
                      </a:pPr>
                      <a:r>
                        <a:rPr lang="en-US" sz="1600" kern="100" dirty="0">
                          <a:effectLst/>
                        </a:rPr>
                        <a:t>6</a:t>
                      </a:r>
                      <a:endParaRPr lang="zh-TW" sz="1600" kern="100" dirty="0">
                        <a:effectLst/>
                        <a:latin typeface="Calibri"/>
                        <a:ea typeface="新細明體"/>
                        <a:cs typeface="Times New Roman"/>
                      </a:endParaRPr>
                    </a:p>
                  </a:txBody>
                  <a:tcPr marL="47539" marR="47539" marT="0" marB="0" anchor="ctr"/>
                </a:tc>
                <a:tc>
                  <a:txBody>
                    <a:bodyPr/>
                    <a:lstStyle/>
                    <a:p>
                      <a:pPr algn="ctr">
                        <a:spcAft>
                          <a:spcPts val="0"/>
                        </a:spcAft>
                      </a:pPr>
                      <a:r>
                        <a:rPr lang="en-US" sz="1800" kern="0" dirty="0">
                          <a:effectLst/>
                          <a:latin typeface="+mj-ea"/>
                          <a:ea typeface="+mj-ea"/>
                        </a:rPr>
                        <a:t>4</a:t>
                      </a:r>
                      <a:r>
                        <a:rPr lang="zh-TW" sz="1800" kern="0" dirty="0">
                          <a:effectLst/>
                          <a:latin typeface="+mj-ea"/>
                          <a:ea typeface="+mj-ea"/>
                        </a:rPr>
                        <a:t>月</a:t>
                      </a:r>
                      <a:r>
                        <a:rPr lang="en-US" sz="1800" kern="0" dirty="0">
                          <a:effectLst/>
                          <a:latin typeface="+mj-ea"/>
                          <a:ea typeface="+mj-ea"/>
                        </a:rPr>
                        <a:t>22</a:t>
                      </a:r>
                      <a:r>
                        <a:rPr lang="zh-TW" sz="1800" kern="0" dirty="0">
                          <a:effectLst/>
                          <a:latin typeface="+mj-ea"/>
                          <a:ea typeface="+mj-ea"/>
                        </a:rPr>
                        <a:t>日</a:t>
                      </a:r>
                      <a:r>
                        <a:rPr lang="en-US" sz="1800" kern="0" dirty="0">
                          <a:effectLst/>
                          <a:latin typeface="+mj-ea"/>
                          <a:ea typeface="+mj-ea"/>
                        </a:rPr>
                        <a:t>13:30-16:00</a:t>
                      </a:r>
                      <a:endParaRPr lang="zh-TW" sz="1800" kern="100" dirty="0">
                        <a:effectLst/>
                        <a:latin typeface="+mj-ea"/>
                        <a:ea typeface="+mj-ea"/>
                        <a:cs typeface="Times New Roman"/>
                      </a:endParaRPr>
                    </a:p>
                  </a:txBody>
                  <a:tcPr marL="47539" marR="47539" marT="0" marB="0" anchor="ctr"/>
                </a:tc>
                <a:tc>
                  <a:txBody>
                    <a:bodyPr/>
                    <a:lstStyle/>
                    <a:p>
                      <a:pPr algn="ctr">
                        <a:lnSpc>
                          <a:spcPts val="1400"/>
                        </a:lnSpc>
                        <a:spcAft>
                          <a:spcPts val="0"/>
                        </a:spcAft>
                      </a:pPr>
                      <a:r>
                        <a:rPr lang="zh-TW" sz="1600" kern="0" dirty="0">
                          <a:effectLst/>
                          <a:latin typeface="+mj-ea"/>
                          <a:ea typeface="+mj-ea"/>
                        </a:rPr>
                        <a:t>中山</a:t>
                      </a:r>
                      <a:r>
                        <a:rPr lang="zh-TW" sz="1600" kern="0" dirty="0" smtClean="0">
                          <a:effectLst/>
                          <a:latin typeface="+mj-ea"/>
                          <a:ea typeface="+mj-ea"/>
                        </a:rPr>
                        <a:t>國小</a:t>
                      </a:r>
                      <a:r>
                        <a:rPr lang="en-US" sz="1600" kern="0" dirty="0" smtClean="0">
                          <a:effectLst/>
                          <a:latin typeface="+mj-ea"/>
                          <a:ea typeface="+mj-ea"/>
                        </a:rPr>
                        <a:t>(</a:t>
                      </a:r>
                      <a:r>
                        <a:rPr lang="zh-TW" sz="1600" kern="0" dirty="0">
                          <a:effectLst/>
                          <a:latin typeface="+mj-ea"/>
                          <a:ea typeface="+mj-ea"/>
                        </a:rPr>
                        <a:t>含港西、中華、仙洞等國小</a:t>
                      </a:r>
                      <a:r>
                        <a:rPr lang="en-US" sz="1600" kern="0" dirty="0">
                          <a:effectLst/>
                          <a:latin typeface="+mj-ea"/>
                          <a:ea typeface="+mj-ea"/>
                        </a:rPr>
                        <a:t>)</a:t>
                      </a:r>
                      <a:endParaRPr lang="zh-TW" sz="1600" kern="100" dirty="0">
                        <a:effectLst/>
                        <a:latin typeface="+mj-ea"/>
                        <a:ea typeface="+mj-ea"/>
                        <a:cs typeface="Times New Roman"/>
                      </a:endParaRPr>
                    </a:p>
                  </a:txBody>
                  <a:tcPr marL="47539" marR="47539" marT="0" marB="0" anchor="ctr"/>
                </a:tc>
                <a:tc>
                  <a:txBody>
                    <a:bodyPr/>
                    <a:lstStyle/>
                    <a:p>
                      <a:pPr algn="ctr">
                        <a:spcAft>
                          <a:spcPts val="0"/>
                        </a:spcAft>
                      </a:pPr>
                      <a:r>
                        <a:rPr lang="en-US" sz="1800" kern="100" dirty="0">
                          <a:effectLst/>
                          <a:latin typeface="+mj-ea"/>
                          <a:ea typeface="+mj-ea"/>
                        </a:rPr>
                        <a:t>2790660</a:t>
                      </a:r>
                      <a:endParaRPr lang="zh-TW" sz="1800" kern="100" dirty="0">
                        <a:effectLst/>
                        <a:latin typeface="+mj-ea"/>
                        <a:ea typeface="+mj-ea"/>
                        <a:cs typeface="Times New Roman"/>
                      </a:endParaRPr>
                    </a:p>
                  </a:txBody>
                  <a:tcPr marL="47539" marR="47539" marT="0" marB="0" anchor="ctr"/>
                </a:tc>
              </a:tr>
              <a:tr h="384068">
                <a:tc>
                  <a:txBody>
                    <a:bodyPr/>
                    <a:lstStyle/>
                    <a:p>
                      <a:pPr algn="ctr">
                        <a:spcAft>
                          <a:spcPts val="0"/>
                        </a:spcAft>
                      </a:pPr>
                      <a:r>
                        <a:rPr lang="en-US" sz="1600" kern="100" dirty="0">
                          <a:effectLst/>
                        </a:rPr>
                        <a:t>7</a:t>
                      </a:r>
                      <a:endParaRPr lang="zh-TW" sz="1600" kern="100" dirty="0">
                        <a:effectLst/>
                        <a:latin typeface="Calibri"/>
                        <a:ea typeface="新細明體"/>
                        <a:cs typeface="Times New Roman"/>
                      </a:endParaRPr>
                    </a:p>
                  </a:txBody>
                  <a:tcPr marL="47539" marR="47539" marT="0" marB="0" anchor="ctr"/>
                </a:tc>
                <a:tc>
                  <a:txBody>
                    <a:bodyPr/>
                    <a:lstStyle/>
                    <a:p>
                      <a:pPr algn="ctr">
                        <a:spcAft>
                          <a:spcPts val="0"/>
                        </a:spcAft>
                      </a:pPr>
                      <a:r>
                        <a:rPr lang="en-US" sz="1800" kern="0" dirty="0">
                          <a:effectLst/>
                          <a:latin typeface="+mj-ea"/>
                          <a:ea typeface="+mj-ea"/>
                        </a:rPr>
                        <a:t>5</a:t>
                      </a:r>
                      <a:r>
                        <a:rPr lang="zh-TW" sz="1800" kern="0" dirty="0">
                          <a:effectLst/>
                          <a:latin typeface="+mj-ea"/>
                          <a:ea typeface="+mj-ea"/>
                        </a:rPr>
                        <a:t>月</a:t>
                      </a:r>
                      <a:r>
                        <a:rPr lang="en-US" sz="1800" kern="0" dirty="0">
                          <a:effectLst/>
                          <a:latin typeface="+mj-ea"/>
                          <a:ea typeface="+mj-ea"/>
                        </a:rPr>
                        <a:t>20</a:t>
                      </a:r>
                      <a:r>
                        <a:rPr lang="zh-TW" sz="1800" kern="0" dirty="0">
                          <a:effectLst/>
                          <a:latin typeface="+mj-ea"/>
                          <a:ea typeface="+mj-ea"/>
                        </a:rPr>
                        <a:t>日</a:t>
                      </a:r>
                      <a:r>
                        <a:rPr lang="en-US" sz="1800" kern="0" dirty="0">
                          <a:effectLst/>
                          <a:latin typeface="+mj-ea"/>
                          <a:ea typeface="+mj-ea"/>
                        </a:rPr>
                        <a:t>13:30-16:00</a:t>
                      </a:r>
                      <a:endParaRPr lang="zh-TW" sz="1800" kern="100" dirty="0">
                        <a:effectLst/>
                        <a:latin typeface="+mj-ea"/>
                        <a:ea typeface="+mj-ea"/>
                        <a:cs typeface="Times New Roman"/>
                      </a:endParaRPr>
                    </a:p>
                  </a:txBody>
                  <a:tcPr marL="47539" marR="47539" marT="0" marB="0" anchor="ctr"/>
                </a:tc>
                <a:tc>
                  <a:txBody>
                    <a:bodyPr/>
                    <a:lstStyle/>
                    <a:p>
                      <a:pPr algn="ctr">
                        <a:lnSpc>
                          <a:spcPts val="1400"/>
                        </a:lnSpc>
                        <a:spcAft>
                          <a:spcPts val="0"/>
                        </a:spcAft>
                      </a:pPr>
                      <a:r>
                        <a:rPr lang="zh-TW" sz="1600" kern="0" dirty="0">
                          <a:effectLst/>
                          <a:latin typeface="+mj-ea"/>
                          <a:ea typeface="+mj-ea"/>
                        </a:rPr>
                        <a:t>長興</a:t>
                      </a:r>
                      <a:r>
                        <a:rPr lang="zh-TW" sz="1600" kern="0" dirty="0" smtClean="0">
                          <a:effectLst/>
                          <a:latin typeface="+mj-ea"/>
                          <a:ea typeface="+mj-ea"/>
                        </a:rPr>
                        <a:t>國小</a:t>
                      </a:r>
                      <a:r>
                        <a:rPr lang="en-US" sz="1600" kern="0" dirty="0" smtClean="0">
                          <a:effectLst/>
                          <a:latin typeface="+mj-ea"/>
                          <a:ea typeface="+mj-ea"/>
                        </a:rPr>
                        <a:t>(</a:t>
                      </a:r>
                      <a:r>
                        <a:rPr lang="zh-TW" sz="1600" kern="0" dirty="0">
                          <a:effectLst/>
                          <a:latin typeface="+mj-ea"/>
                          <a:ea typeface="+mj-ea"/>
                        </a:rPr>
                        <a:t>含華興、復興、瑪陵、尚仁等國小</a:t>
                      </a:r>
                      <a:r>
                        <a:rPr lang="en-US" sz="1600" kern="0" dirty="0">
                          <a:effectLst/>
                          <a:latin typeface="+mj-ea"/>
                          <a:ea typeface="+mj-ea"/>
                        </a:rPr>
                        <a:t>)</a:t>
                      </a:r>
                      <a:endParaRPr lang="zh-TW" sz="1600" kern="100" dirty="0">
                        <a:effectLst/>
                        <a:latin typeface="+mj-ea"/>
                        <a:ea typeface="+mj-ea"/>
                        <a:cs typeface="Times New Roman"/>
                      </a:endParaRPr>
                    </a:p>
                  </a:txBody>
                  <a:tcPr marL="47539" marR="47539" marT="0" marB="0" anchor="ctr"/>
                </a:tc>
                <a:tc>
                  <a:txBody>
                    <a:bodyPr/>
                    <a:lstStyle/>
                    <a:p>
                      <a:pPr algn="ctr">
                        <a:spcAft>
                          <a:spcPts val="0"/>
                        </a:spcAft>
                      </a:pPr>
                      <a:r>
                        <a:rPr lang="en-US" sz="1800" kern="100" dirty="0">
                          <a:effectLst/>
                          <a:latin typeface="+mj-ea"/>
                          <a:ea typeface="+mj-ea"/>
                        </a:rPr>
                        <a:t>2790664</a:t>
                      </a:r>
                      <a:endParaRPr lang="zh-TW" sz="1800" kern="100" dirty="0">
                        <a:effectLst/>
                        <a:latin typeface="+mj-ea"/>
                        <a:ea typeface="+mj-ea"/>
                        <a:cs typeface="Times New Roman"/>
                      </a:endParaRPr>
                    </a:p>
                  </a:txBody>
                  <a:tcPr marL="47539" marR="47539" marT="0" marB="0" anchor="ctr"/>
                </a:tc>
              </a:tr>
              <a:tr h="384068">
                <a:tc>
                  <a:txBody>
                    <a:bodyPr/>
                    <a:lstStyle/>
                    <a:p>
                      <a:pPr algn="ctr">
                        <a:spcAft>
                          <a:spcPts val="0"/>
                        </a:spcAft>
                      </a:pPr>
                      <a:r>
                        <a:rPr lang="en-US" sz="1600" kern="100" dirty="0">
                          <a:effectLst/>
                        </a:rPr>
                        <a:t>8</a:t>
                      </a:r>
                      <a:endParaRPr lang="zh-TW" sz="1600" kern="100" dirty="0">
                        <a:effectLst/>
                        <a:latin typeface="Calibri"/>
                        <a:ea typeface="新細明體"/>
                        <a:cs typeface="Times New Roman"/>
                      </a:endParaRPr>
                    </a:p>
                  </a:txBody>
                  <a:tcPr marL="47539" marR="47539" marT="0" marB="0" anchor="ctr"/>
                </a:tc>
                <a:tc>
                  <a:txBody>
                    <a:bodyPr/>
                    <a:lstStyle/>
                    <a:p>
                      <a:pPr algn="ctr">
                        <a:spcAft>
                          <a:spcPts val="0"/>
                        </a:spcAft>
                      </a:pPr>
                      <a:r>
                        <a:rPr lang="en-US" sz="1800" kern="0" dirty="0">
                          <a:effectLst/>
                          <a:latin typeface="+mj-ea"/>
                          <a:ea typeface="+mj-ea"/>
                        </a:rPr>
                        <a:t>5</a:t>
                      </a:r>
                      <a:r>
                        <a:rPr lang="zh-TW" sz="1800" kern="0" dirty="0">
                          <a:effectLst/>
                          <a:latin typeface="+mj-ea"/>
                          <a:ea typeface="+mj-ea"/>
                        </a:rPr>
                        <a:t>月</a:t>
                      </a:r>
                      <a:r>
                        <a:rPr lang="en-US" sz="1800" kern="0" dirty="0">
                          <a:effectLst/>
                          <a:latin typeface="+mj-ea"/>
                          <a:ea typeface="+mj-ea"/>
                        </a:rPr>
                        <a:t>20</a:t>
                      </a:r>
                      <a:r>
                        <a:rPr lang="zh-TW" sz="1800" kern="0" dirty="0">
                          <a:effectLst/>
                          <a:latin typeface="+mj-ea"/>
                          <a:ea typeface="+mj-ea"/>
                        </a:rPr>
                        <a:t>日</a:t>
                      </a:r>
                      <a:r>
                        <a:rPr lang="en-US" sz="1800" kern="0" dirty="0">
                          <a:effectLst/>
                          <a:latin typeface="+mj-ea"/>
                          <a:ea typeface="+mj-ea"/>
                        </a:rPr>
                        <a:t>13:30-16:00</a:t>
                      </a:r>
                      <a:endParaRPr lang="zh-TW" sz="1800" kern="100" dirty="0">
                        <a:effectLst/>
                        <a:latin typeface="+mj-ea"/>
                        <a:ea typeface="+mj-ea"/>
                        <a:cs typeface="Times New Roman"/>
                      </a:endParaRPr>
                    </a:p>
                  </a:txBody>
                  <a:tcPr marL="47539" marR="47539" marT="0" marB="0" anchor="ctr"/>
                </a:tc>
                <a:tc>
                  <a:txBody>
                    <a:bodyPr/>
                    <a:lstStyle/>
                    <a:p>
                      <a:pPr algn="ctr">
                        <a:lnSpc>
                          <a:spcPts val="1400"/>
                        </a:lnSpc>
                        <a:spcAft>
                          <a:spcPts val="0"/>
                        </a:spcAft>
                      </a:pPr>
                      <a:r>
                        <a:rPr lang="zh-TW" sz="1600" kern="0" dirty="0">
                          <a:effectLst/>
                          <a:latin typeface="+mj-ea"/>
                          <a:ea typeface="+mj-ea"/>
                        </a:rPr>
                        <a:t>長樂</a:t>
                      </a:r>
                      <a:r>
                        <a:rPr lang="zh-TW" sz="1600" kern="0" dirty="0" smtClean="0">
                          <a:effectLst/>
                          <a:latin typeface="+mj-ea"/>
                          <a:ea typeface="+mj-ea"/>
                        </a:rPr>
                        <a:t>國小</a:t>
                      </a:r>
                      <a:r>
                        <a:rPr lang="en-US" sz="1600" kern="0" dirty="0" smtClean="0">
                          <a:effectLst/>
                          <a:latin typeface="+mj-ea"/>
                          <a:ea typeface="+mj-ea"/>
                        </a:rPr>
                        <a:t>(</a:t>
                      </a:r>
                      <a:r>
                        <a:rPr lang="zh-TW" sz="1600" kern="0" dirty="0">
                          <a:effectLst/>
                          <a:latin typeface="+mj-ea"/>
                          <a:ea typeface="+mj-ea"/>
                        </a:rPr>
                        <a:t>含隆聖國小</a:t>
                      </a:r>
                      <a:r>
                        <a:rPr lang="en-US" sz="1600" kern="0" dirty="0">
                          <a:effectLst/>
                          <a:latin typeface="+mj-ea"/>
                          <a:ea typeface="+mj-ea"/>
                        </a:rPr>
                        <a:t>)</a:t>
                      </a:r>
                      <a:endParaRPr lang="zh-TW" sz="1600" kern="100" dirty="0">
                        <a:effectLst/>
                        <a:latin typeface="+mj-ea"/>
                        <a:ea typeface="+mj-ea"/>
                        <a:cs typeface="Times New Roman"/>
                      </a:endParaRPr>
                    </a:p>
                  </a:txBody>
                  <a:tcPr marL="47539" marR="47539" marT="0" marB="0" anchor="ctr"/>
                </a:tc>
                <a:tc>
                  <a:txBody>
                    <a:bodyPr/>
                    <a:lstStyle/>
                    <a:p>
                      <a:pPr algn="ctr">
                        <a:spcAft>
                          <a:spcPts val="0"/>
                        </a:spcAft>
                      </a:pPr>
                      <a:r>
                        <a:rPr lang="en-US" sz="1800" kern="100" dirty="0">
                          <a:effectLst/>
                          <a:latin typeface="+mj-ea"/>
                          <a:ea typeface="+mj-ea"/>
                        </a:rPr>
                        <a:t>2790666</a:t>
                      </a:r>
                      <a:endParaRPr lang="zh-TW" sz="1800" kern="100" dirty="0">
                        <a:effectLst/>
                        <a:latin typeface="+mj-ea"/>
                        <a:ea typeface="+mj-ea"/>
                        <a:cs typeface="Times New Roman"/>
                      </a:endParaRPr>
                    </a:p>
                  </a:txBody>
                  <a:tcPr marL="47539" marR="47539" marT="0" marB="0" anchor="ctr"/>
                </a:tc>
              </a:tr>
              <a:tr h="384068">
                <a:tc>
                  <a:txBody>
                    <a:bodyPr/>
                    <a:lstStyle/>
                    <a:p>
                      <a:pPr algn="ctr">
                        <a:spcAft>
                          <a:spcPts val="0"/>
                        </a:spcAft>
                      </a:pPr>
                      <a:r>
                        <a:rPr lang="en-US" sz="1600" kern="100" dirty="0">
                          <a:effectLst/>
                        </a:rPr>
                        <a:t>9</a:t>
                      </a:r>
                      <a:endParaRPr lang="zh-TW" sz="1600" kern="100" dirty="0">
                        <a:effectLst/>
                        <a:latin typeface="Calibri"/>
                        <a:ea typeface="新細明體"/>
                        <a:cs typeface="Times New Roman"/>
                      </a:endParaRPr>
                    </a:p>
                  </a:txBody>
                  <a:tcPr marL="47539" marR="47539" marT="0" marB="0" anchor="ctr"/>
                </a:tc>
                <a:tc>
                  <a:txBody>
                    <a:bodyPr/>
                    <a:lstStyle/>
                    <a:p>
                      <a:pPr algn="ctr">
                        <a:spcAft>
                          <a:spcPts val="0"/>
                        </a:spcAft>
                      </a:pPr>
                      <a:r>
                        <a:rPr lang="en-US" sz="1800" kern="0" dirty="0">
                          <a:effectLst/>
                          <a:latin typeface="+mj-ea"/>
                          <a:ea typeface="+mj-ea"/>
                        </a:rPr>
                        <a:t>5</a:t>
                      </a:r>
                      <a:r>
                        <a:rPr lang="zh-TW" sz="1800" kern="0" dirty="0">
                          <a:effectLst/>
                          <a:latin typeface="+mj-ea"/>
                          <a:ea typeface="+mj-ea"/>
                        </a:rPr>
                        <a:t>月</a:t>
                      </a:r>
                      <a:r>
                        <a:rPr lang="en-US" sz="1800" kern="0" dirty="0">
                          <a:effectLst/>
                          <a:latin typeface="+mj-ea"/>
                          <a:ea typeface="+mj-ea"/>
                        </a:rPr>
                        <a:t>20</a:t>
                      </a:r>
                      <a:r>
                        <a:rPr lang="zh-TW" sz="1800" kern="0" dirty="0">
                          <a:effectLst/>
                          <a:latin typeface="+mj-ea"/>
                          <a:ea typeface="+mj-ea"/>
                        </a:rPr>
                        <a:t>日</a:t>
                      </a:r>
                      <a:r>
                        <a:rPr lang="en-US" sz="1800" kern="0" dirty="0">
                          <a:effectLst/>
                          <a:latin typeface="+mj-ea"/>
                          <a:ea typeface="+mj-ea"/>
                        </a:rPr>
                        <a:t>13:30-16:00</a:t>
                      </a:r>
                      <a:endParaRPr lang="zh-TW" sz="1800" kern="100" dirty="0">
                        <a:effectLst/>
                        <a:latin typeface="+mj-ea"/>
                        <a:ea typeface="+mj-ea"/>
                        <a:cs typeface="Times New Roman"/>
                      </a:endParaRPr>
                    </a:p>
                  </a:txBody>
                  <a:tcPr marL="47539" marR="47539" marT="0" marB="0" anchor="ctr"/>
                </a:tc>
                <a:tc>
                  <a:txBody>
                    <a:bodyPr/>
                    <a:lstStyle/>
                    <a:p>
                      <a:pPr algn="ctr">
                        <a:lnSpc>
                          <a:spcPts val="1400"/>
                        </a:lnSpc>
                        <a:spcAft>
                          <a:spcPts val="0"/>
                        </a:spcAft>
                      </a:pPr>
                      <a:r>
                        <a:rPr lang="zh-TW" sz="1600" kern="0" dirty="0">
                          <a:effectLst/>
                          <a:latin typeface="+mj-ea"/>
                          <a:ea typeface="+mj-ea"/>
                        </a:rPr>
                        <a:t>德和</a:t>
                      </a:r>
                      <a:r>
                        <a:rPr lang="zh-TW" sz="1600" kern="0" dirty="0" smtClean="0">
                          <a:effectLst/>
                          <a:latin typeface="+mj-ea"/>
                          <a:ea typeface="+mj-ea"/>
                        </a:rPr>
                        <a:t>國小</a:t>
                      </a:r>
                      <a:r>
                        <a:rPr lang="en-US" sz="1600" kern="0" dirty="0" smtClean="0">
                          <a:effectLst/>
                          <a:latin typeface="+mj-ea"/>
                          <a:ea typeface="+mj-ea"/>
                        </a:rPr>
                        <a:t>(</a:t>
                      </a:r>
                      <a:r>
                        <a:rPr lang="zh-TW" sz="1600" kern="0" dirty="0">
                          <a:effectLst/>
                          <a:latin typeface="+mj-ea"/>
                          <a:ea typeface="+mj-ea"/>
                        </a:rPr>
                        <a:t>含中和國小</a:t>
                      </a:r>
                      <a:r>
                        <a:rPr lang="en-US" sz="1600" kern="0" dirty="0">
                          <a:effectLst/>
                          <a:latin typeface="+mj-ea"/>
                          <a:ea typeface="+mj-ea"/>
                        </a:rPr>
                        <a:t>)</a:t>
                      </a:r>
                      <a:endParaRPr lang="zh-TW" sz="1600" kern="100" dirty="0">
                        <a:effectLst/>
                        <a:latin typeface="+mj-ea"/>
                        <a:ea typeface="+mj-ea"/>
                        <a:cs typeface="Times New Roman"/>
                      </a:endParaRPr>
                    </a:p>
                  </a:txBody>
                  <a:tcPr marL="47539" marR="47539" marT="0" marB="0" anchor="ctr"/>
                </a:tc>
                <a:tc>
                  <a:txBody>
                    <a:bodyPr/>
                    <a:lstStyle/>
                    <a:p>
                      <a:pPr algn="ctr">
                        <a:spcAft>
                          <a:spcPts val="0"/>
                        </a:spcAft>
                      </a:pPr>
                      <a:r>
                        <a:rPr lang="en-US" sz="1800" kern="100" dirty="0">
                          <a:effectLst/>
                          <a:latin typeface="+mj-ea"/>
                          <a:ea typeface="+mj-ea"/>
                        </a:rPr>
                        <a:t>2790674</a:t>
                      </a:r>
                      <a:endParaRPr lang="zh-TW" sz="1800" kern="100" dirty="0">
                        <a:effectLst/>
                        <a:latin typeface="+mj-ea"/>
                        <a:ea typeface="+mj-ea"/>
                        <a:cs typeface="Times New Roman"/>
                      </a:endParaRPr>
                    </a:p>
                  </a:txBody>
                  <a:tcPr marL="47539" marR="47539" marT="0" marB="0" anchor="ctr"/>
                </a:tc>
              </a:tr>
              <a:tr h="384068">
                <a:tc>
                  <a:txBody>
                    <a:bodyPr/>
                    <a:lstStyle/>
                    <a:p>
                      <a:pPr algn="ctr">
                        <a:spcAft>
                          <a:spcPts val="0"/>
                        </a:spcAft>
                      </a:pPr>
                      <a:r>
                        <a:rPr lang="en-US" sz="1600" kern="100" dirty="0">
                          <a:effectLst/>
                        </a:rPr>
                        <a:t>10</a:t>
                      </a:r>
                      <a:endParaRPr lang="zh-TW" sz="1600" kern="100" dirty="0">
                        <a:effectLst/>
                        <a:latin typeface="Calibri"/>
                        <a:ea typeface="新細明體"/>
                        <a:cs typeface="Times New Roman"/>
                      </a:endParaRPr>
                    </a:p>
                  </a:txBody>
                  <a:tcPr marL="47539" marR="47539" marT="0" marB="0" anchor="ctr"/>
                </a:tc>
                <a:tc>
                  <a:txBody>
                    <a:bodyPr/>
                    <a:lstStyle/>
                    <a:p>
                      <a:pPr algn="ctr">
                        <a:spcAft>
                          <a:spcPts val="0"/>
                        </a:spcAft>
                      </a:pPr>
                      <a:r>
                        <a:rPr lang="en-US" sz="1800" kern="100" dirty="0">
                          <a:effectLst/>
                          <a:latin typeface="+mj-ea"/>
                          <a:ea typeface="+mj-ea"/>
                        </a:rPr>
                        <a:t>4</a:t>
                      </a:r>
                      <a:r>
                        <a:rPr lang="zh-TW" sz="1800" kern="100" dirty="0">
                          <a:effectLst/>
                          <a:latin typeface="+mj-ea"/>
                          <a:ea typeface="+mj-ea"/>
                        </a:rPr>
                        <a:t>月</a:t>
                      </a:r>
                      <a:r>
                        <a:rPr lang="en-US" sz="1800" kern="100" dirty="0">
                          <a:effectLst/>
                          <a:latin typeface="+mj-ea"/>
                          <a:ea typeface="+mj-ea"/>
                        </a:rPr>
                        <a:t>16</a:t>
                      </a:r>
                      <a:r>
                        <a:rPr lang="zh-TW" sz="1800" kern="100" dirty="0">
                          <a:effectLst/>
                          <a:latin typeface="+mj-ea"/>
                          <a:ea typeface="+mj-ea"/>
                        </a:rPr>
                        <a:t>日</a:t>
                      </a:r>
                      <a:r>
                        <a:rPr lang="en-US" sz="1800" kern="0" dirty="0">
                          <a:effectLst/>
                          <a:latin typeface="+mj-ea"/>
                          <a:ea typeface="+mj-ea"/>
                        </a:rPr>
                        <a:t>13:30-16:00</a:t>
                      </a:r>
                      <a:endParaRPr lang="zh-TW" sz="1800" kern="100" dirty="0">
                        <a:effectLst/>
                        <a:latin typeface="+mj-ea"/>
                        <a:ea typeface="+mj-ea"/>
                        <a:cs typeface="Times New Roman"/>
                      </a:endParaRPr>
                    </a:p>
                  </a:txBody>
                  <a:tcPr marL="47539" marR="47539" marT="0" marB="0" anchor="ctr"/>
                </a:tc>
                <a:tc>
                  <a:txBody>
                    <a:bodyPr/>
                    <a:lstStyle/>
                    <a:p>
                      <a:pPr algn="ctr">
                        <a:spcAft>
                          <a:spcPts val="0"/>
                        </a:spcAft>
                      </a:pPr>
                      <a:r>
                        <a:rPr lang="zh-TW" sz="1600" kern="100" dirty="0">
                          <a:effectLst/>
                          <a:latin typeface="+mj-ea"/>
                          <a:ea typeface="+mj-ea"/>
                        </a:rPr>
                        <a:t>武崙</a:t>
                      </a:r>
                      <a:r>
                        <a:rPr lang="zh-TW" sz="1600" kern="100" dirty="0" smtClean="0">
                          <a:effectLst/>
                          <a:latin typeface="+mj-ea"/>
                          <a:ea typeface="+mj-ea"/>
                        </a:rPr>
                        <a:t>國中</a:t>
                      </a:r>
                      <a:r>
                        <a:rPr lang="en-US" sz="1600" kern="100" dirty="0" smtClean="0">
                          <a:effectLst/>
                          <a:latin typeface="+mj-ea"/>
                          <a:ea typeface="+mj-ea"/>
                        </a:rPr>
                        <a:t>(</a:t>
                      </a:r>
                      <a:r>
                        <a:rPr lang="zh-TW" sz="1600" kern="100" dirty="0">
                          <a:effectLst/>
                          <a:latin typeface="+mj-ea"/>
                          <a:ea typeface="+mj-ea"/>
                        </a:rPr>
                        <a:t>結合領域共同時間</a:t>
                      </a:r>
                      <a:r>
                        <a:rPr lang="en-US" sz="1600" kern="100" dirty="0">
                          <a:effectLst/>
                          <a:latin typeface="+mj-ea"/>
                          <a:ea typeface="+mj-ea"/>
                        </a:rPr>
                        <a:t>:</a:t>
                      </a:r>
                      <a:r>
                        <a:rPr lang="zh-TW" sz="1600" kern="100" dirty="0">
                          <a:effectLst/>
                          <a:latin typeface="+mj-ea"/>
                          <a:ea typeface="+mj-ea"/>
                        </a:rPr>
                        <a:t>語文領域</a:t>
                      </a:r>
                      <a:r>
                        <a:rPr lang="en-US" sz="1600" kern="100" dirty="0">
                          <a:effectLst/>
                          <a:latin typeface="+mj-ea"/>
                          <a:ea typeface="+mj-ea"/>
                        </a:rPr>
                        <a:t>)</a:t>
                      </a:r>
                      <a:endParaRPr lang="zh-TW" sz="1600" kern="100" dirty="0">
                        <a:effectLst/>
                        <a:latin typeface="+mj-ea"/>
                        <a:ea typeface="+mj-ea"/>
                        <a:cs typeface="Times New Roman"/>
                      </a:endParaRPr>
                    </a:p>
                  </a:txBody>
                  <a:tcPr marL="47539" marR="47539" marT="0" marB="0" anchor="ctr"/>
                </a:tc>
                <a:tc>
                  <a:txBody>
                    <a:bodyPr/>
                    <a:lstStyle/>
                    <a:p>
                      <a:pPr algn="ctr">
                        <a:spcAft>
                          <a:spcPts val="0"/>
                        </a:spcAft>
                      </a:pPr>
                      <a:r>
                        <a:rPr lang="en-US" sz="1800" kern="100" dirty="0">
                          <a:effectLst/>
                          <a:latin typeface="+mj-ea"/>
                          <a:ea typeface="+mj-ea"/>
                        </a:rPr>
                        <a:t>2790682</a:t>
                      </a:r>
                      <a:endParaRPr lang="zh-TW" sz="1800" kern="100" dirty="0">
                        <a:effectLst/>
                        <a:latin typeface="+mj-ea"/>
                        <a:ea typeface="+mj-ea"/>
                        <a:cs typeface="Times New Roman"/>
                      </a:endParaRPr>
                    </a:p>
                  </a:txBody>
                  <a:tcPr marL="47539" marR="47539" marT="0" marB="0" anchor="ctr"/>
                </a:tc>
              </a:tr>
              <a:tr h="529842">
                <a:tc>
                  <a:txBody>
                    <a:bodyPr/>
                    <a:lstStyle/>
                    <a:p>
                      <a:pPr algn="ctr">
                        <a:spcAft>
                          <a:spcPts val="0"/>
                        </a:spcAft>
                      </a:pPr>
                      <a:r>
                        <a:rPr lang="en-US" sz="1600" kern="100" dirty="0">
                          <a:effectLst/>
                        </a:rPr>
                        <a:t>11</a:t>
                      </a:r>
                      <a:endParaRPr lang="zh-TW" sz="1600" kern="100" dirty="0">
                        <a:effectLst/>
                        <a:latin typeface="Calibri"/>
                        <a:ea typeface="新細明體"/>
                        <a:cs typeface="Times New Roman"/>
                      </a:endParaRPr>
                    </a:p>
                  </a:txBody>
                  <a:tcPr marL="47539" marR="47539" marT="0" marB="0" anchor="ctr"/>
                </a:tc>
                <a:tc>
                  <a:txBody>
                    <a:bodyPr/>
                    <a:lstStyle/>
                    <a:p>
                      <a:pPr algn="ctr">
                        <a:spcAft>
                          <a:spcPts val="0"/>
                        </a:spcAft>
                      </a:pPr>
                      <a:r>
                        <a:rPr lang="en-US" sz="1800" kern="100" dirty="0">
                          <a:effectLst/>
                          <a:latin typeface="+mj-ea"/>
                          <a:ea typeface="+mj-ea"/>
                        </a:rPr>
                        <a:t>5</a:t>
                      </a:r>
                      <a:r>
                        <a:rPr lang="zh-TW" sz="1800" kern="100" dirty="0">
                          <a:effectLst/>
                          <a:latin typeface="+mj-ea"/>
                          <a:ea typeface="+mj-ea"/>
                        </a:rPr>
                        <a:t>月</a:t>
                      </a:r>
                      <a:r>
                        <a:rPr lang="en-US" sz="1800" kern="100" dirty="0">
                          <a:effectLst/>
                          <a:latin typeface="+mj-ea"/>
                          <a:ea typeface="+mj-ea"/>
                        </a:rPr>
                        <a:t>14</a:t>
                      </a:r>
                      <a:r>
                        <a:rPr lang="zh-TW" sz="1800" kern="100" dirty="0">
                          <a:effectLst/>
                          <a:latin typeface="+mj-ea"/>
                          <a:ea typeface="+mj-ea"/>
                        </a:rPr>
                        <a:t>日</a:t>
                      </a:r>
                      <a:r>
                        <a:rPr lang="en-US" sz="1800" kern="0" dirty="0">
                          <a:effectLst/>
                          <a:latin typeface="+mj-ea"/>
                          <a:ea typeface="+mj-ea"/>
                        </a:rPr>
                        <a:t>13:30-16:00</a:t>
                      </a:r>
                      <a:endParaRPr lang="zh-TW" sz="1800" kern="100" dirty="0">
                        <a:effectLst/>
                        <a:latin typeface="+mj-ea"/>
                        <a:ea typeface="+mj-ea"/>
                        <a:cs typeface="Times New Roman"/>
                      </a:endParaRPr>
                    </a:p>
                  </a:txBody>
                  <a:tcPr marL="47539" marR="47539" marT="0" marB="0" anchor="ctr"/>
                </a:tc>
                <a:tc>
                  <a:txBody>
                    <a:bodyPr/>
                    <a:lstStyle/>
                    <a:p>
                      <a:pPr algn="ctr">
                        <a:spcAft>
                          <a:spcPts val="0"/>
                        </a:spcAft>
                      </a:pPr>
                      <a:r>
                        <a:rPr lang="zh-TW" sz="1600" kern="100" dirty="0">
                          <a:effectLst/>
                          <a:latin typeface="+mj-ea"/>
                          <a:ea typeface="+mj-ea"/>
                        </a:rPr>
                        <a:t>八斗</a:t>
                      </a:r>
                      <a:r>
                        <a:rPr lang="zh-TW" sz="1600" kern="100" dirty="0" smtClean="0">
                          <a:effectLst/>
                          <a:latin typeface="+mj-ea"/>
                          <a:ea typeface="+mj-ea"/>
                        </a:rPr>
                        <a:t>高中</a:t>
                      </a:r>
                      <a:r>
                        <a:rPr lang="en-US" altLang="zh-TW" sz="1600" kern="100" dirty="0" smtClean="0">
                          <a:effectLst/>
                          <a:latin typeface="+mj-ea"/>
                          <a:ea typeface="+mj-ea"/>
                        </a:rPr>
                        <a:t>(</a:t>
                      </a:r>
                      <a:r>
                        <a:rPr lang="zh-TW" altLang="zh-TW" sz="1600" kern="100" dirty="0" smtClean="0">
                          <a:effectLst/>
                          <a:latin typeface="+mj-ea"/>
                          <a:ea typeface="+mj-ea"/>
                        </a:rPr>
                        <a:t>結合領域共同時間</a:t>
                      </a:r>
                      <a:r>
                        <a:rPr lang="en-US" altLang="zh-TW" sz="1600" kern="100" dirty="0" smtClean="0">
                          <a:effectLst/>
                          <a:latin typeface="+mj-ea"/>
                          <a:ea typeface="+mj-ea"/>
                        </a:rPr>
                        <a:t>:</a:t>
                      </a:r>
                      <a:r>
                        <a:rPr lang="zh-TW" altLang="zh-TW" sz="1600" kern="100" dirty="0" smtClean="0">
                          <a:effectLst/>
                          <a:latin typeface="+mj-ea"/>
                          <a:ea typeface="+mj-ea"/>
                        </a:rPr>
                        <a:t>語文領域</a:t>
                      </a:r>
                      <a:r>
                        <a:rPr lang="en-US" altLang="zh-TW" sz="1600" kern="100" dirty="0" smtClean="0">
                          <a:effectLst/>
                          <a:latin typeface="+mj-ea"/>
                          <a:ea typeface="+mj-ea"/>
                        </a:rPr>
                        <a:t>)</a:t>
                      </a:r>
                      <a:endParaRPr lang="zh-TW" altLang="zh-TW" sz="1600" kern="100" dirty="0">
                        <a:effectLst/>
                        <a:latin typeface="+mj-ea"/>
                        <a:ea typeface="+mj-ea"/>
                        <a:cs typeface="Times New Roman"/>
                      </a:endParaRPr>
                    </a:p>
                  </a:txBody>
                  <a:tcPr marL="47539" marR="47539" marT="0" marB="0" anchor="ctr"/>
                </a:tc>
                <a:tc>
                  <a:txBody>
                    <a:bodyPr/>
                    <a:lstStyle/>
                    <a:p>
                      <a:pPr algn="ctr">
                        <a:spcAft>
                          <a:spcPts val="0"/>
                        </a:spcAft>
                      </a:pPr>
                      <a:r>
                        <a:rPr lang="en-US" sz="1800" kern="100" dirty="0">
                          <a:effectLst/>
                          <a:latin typeface="+mj-ea"/>
                          <a:ea typeface="+mj-ea"/>
                        </a:rPr>
                        <a:t>2790689</a:t>
                      </a:r>
                      <a:endParaRPr lang="zh-TW" sz="1800" kern="100" dirty="0">
                        <a:effectLst/>
                        <a:latin typeface="+mj-ea"/>
                        <a:ea typeface="+mj-ea"/>
                        <a:cs typeface="Times New Roman"/>
                      </a:endParaRPr>
                    </a:p>
                  </a:txBody>
                  <a:tcPr marL="47539" marR="47539" marT="0" marB="0" anchor="ctr"/>
                </a:tc>
              </a:tr>
            </a:tbl>
          </a:graphicData>
        </a:graphic>
      </p:graphicFrame>
      <p:pic>
        <p:nvPicPr>
          <p:cNvPr id="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8363" y="0"/>
            <a:ext cx="1365637" cy="10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24664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313</TotalTime>
  <Words>1817</Words>
  <Application>Microsoft Office PowerPoint</Application>
  <PresentationFormat>如螢幕大小 (16:10)</PresentationFormat>
  <Paragraphs>200</Paragraphs>
  <Slides>22</Slides>
  <Notes>0</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流線</vt:lpstr>
      <vt:lpstr> 基隆市108學年度第二學期 學務人員工作聯繫會議 暨 校安通報教育訓練</vt:lpstr>
      <vt:lpstr>以【多元深化護兒權·有品修復創友善】為主軸</vt:lpstr>
      <vt:lpstr>會議程序</vt:lpstr>
      <vt:lpstr>聯繫與宣導事項</vt:lpstr>
      <vt:lpstr>聯繫與宣導事項</vt:lpstr>
      <vt:lpstr>聯繫與宣導事項</vt:lpstr>
      <vt:lpstr>PowerPoint 簡報</vt:lpstr>
      <vt:lpstr>聯繫與宣導事項</vt:lpstr>
      <vt:lpstr>PowerPoint 簡報</vt:lpstr>
      <vt:lpstr>聯繫與宣導事項</vt:lpstr>
      <vt:lpstr>聯繫與宣導事項</vt:lpstr>
      <vt:lpstr>聯繫與宣導事項</vt:lpstr>
      <vt:lpstr>PowerPoint 簡報</vt:lpstr>
      <vt:lpstr>聯繫與宣導事項</vt:lpstr>
      <vt:lpstr>聯繫與宣導事項</vt:lpstr>
      <vt:lpstr>聯繫與宣導事項</vt:lpstr>
      <vt:lpstr>聯繫與宣導事項</vt:lpstr>
      <vt:lpstr>聯繫與宣導事項</vt:lpstr>
      <vt:lpstr>聯繫與宣導事項</vt:lpstr>
      <vt:lpstr>聯繫與宣導事項</vt:lpstr>
      <vt:lpstr>聯繫與宣導事項</vt:lpstr>
      <vt:lpstr>報告結束  感謝聆聽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張兆文</dc:creator>
  <cp:lastModifiedBy>張兆文</cp:lastModifiedBy>
  <cp:revision>24</cp:revision>
  <dcterms:created xsi:type="dcterms:W3CDTF">2020-03-10T01:54:36Z</dcterms:created>
  <dcterms:modified xsi:type="dcterms:W3CDTF">2020-03-11T09:11:02Z</dcterms:modified>
</cp:coreProperties>
</file>