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6" r:id="rId4"/>
    <p:sldId id="260" r:id="rId5"/>
    <p:sldId id="261" r:id="rId6"/>
    <p:sldId id="259" r:id="rId7"/>
    <p:sldId id="258" r:id="rId8"/>
    <p:sldId id="257" r:id="rId9"/>
    <p:sldId id="264" r:id="rId10"/>
    <p:sldId id="263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06" autoAdjust="0"/>
  </p:normalViewPr>
  <p:slideViewPr>
    <p:cSldViewPr snapToGrid="0">
      <p:cViewPr varScale="1">
        <p:scale>
          <a:sx n="60" d="100"/>
          <a:sy n="60" d="100"/>
        </p:scale>
        <p:origin x="96" y="11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84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08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79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389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0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938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3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804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4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75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4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63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70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88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71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82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06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74558-40D7-4F0F-AB01-05CCED97E3DB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556919-15DF-451A-A911-C11C01B2EB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1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src.edu.tw/bully/rule_view.asp?Sno=155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28401" y="1380069"/>
            <a:ext cx="8574622" cy="167595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基隆市政府教育處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49235" y="3201615"/>
            <a:ext cx="9070109" cy="2885149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特教科報告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防制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校園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霸凌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處理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流程說明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報告人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林志為科員</a:t>
            </a:r>
          </a:p>
        </p:txBody>
      </p:sp>
    </p:spTree>
    <p:extLst>
      <p:ext uri="{BB962C8B-B14F-4D97-AF65-F5344CB8AC3E}">
        <p14:creationId xmlns:p14="http://schemas.microsoft.com/office/powerpoint/2010/main" val="94232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915819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東西有點多，記不起來嗎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3A4BE41-7BEE-495B-B8FA-230893A2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青春專案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5B15FD7-3107-4480-A91E-6450C3F93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248" y="2604855"/>
            <a:ext cx="11014752" cy="3124201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zh-TW" altLang="en-US" sz="3000" dirty="0">
                <a:latin typeface="+mn-ea"/>
              </a:rPr>
              <a:t>每年</a:t>
            </a:r>
            <a:r>
              <a:rPr lang="en-US" altLang="zh-TW" sz="3000" dirty="0">
                <a:latin typeface="+mn-ea"/>
              </a:rPr>
              <a:t>6/1-8/31</a:t>
            </a:r>
            <a:r>
              <a:rPr lang="zh-TW" altLang="en-US" sz="3000" dirty="0">
                <a:latin typeface="+mn-ea"/>
              </a:rPr>
              <a:t>，各校須舉辦以下類型活動：</a:t>
            </a:r>
            <a:endParaRPr lang="en-US" altLang="zh-TW" sz="3000" dirty="0">
              <a:latin typeface="+mn-e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/>
              <a:t>【</a:t>
            </a:r>
            <a:r>
              <a:rPr lang="zh-TW" altLang="en-US" dirty="0"/>
              <a:t>親職教育或生命教育</a:t>
            </a:r>
            <a:r>
              <a:rPr lang="en-US" altLang="zh-TW" dirty="0"/>
              <a:t>】</a:t>
            </a:r>
            <a:r>
              <a:rPr lang="zh-TW" altLang="en-US" dirty="0"/>
              <a:t>活動，至少１場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/>
              <a:t>【</a:t>
            </a:r>
            <a:r>
              <a:rPr lang="zh-TW" altLang="en-US" dirty="0"/>
              <a:t>暑期少年休閒育樂活動</a:t>
            </a:r>
            <a:r>
              <a:rPr lang="en-US" altLang="zh-TW" dirty="0"/>
              <a:t>(</a:t>
            </a:r>
            <a:r>
              <a:rPr lang="zh-TW" altLang="en-US" dirty="0"/>
              <a:t>各校獨自辦理，未結合民間團體</a:t>
            </a:r>
            <a:r>
              <a:rPr lang="en-US" altLang="zh-TW" dirty="0"/>
              <a:t>)】</a:t>
            </a:r>
            <a:r>
              <a:rPr lang="zh-TW" altLang="en-US" dirty="0"/>
              <a:t>活動，至少１場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dirty="0"/>
              <a:t>【</a:t>
            </a:r>
            <a:r>
              <a:rPr lang="zh-TW" altLang="en-US" dirty="0"/>
              <a:t>結合民間團體辦理暑期少年休閒育樂活動</a:t>
            </a:r>
            <a:r>
              <a:rPr lang="en-US" altLang="zh-TW" dirty="0"/>
              <a:t>】</a:t>
            </a:r>
            <a:r>
              <a:rPr lang="zh-TW" altLang="en-US" dirty="0"/>
              <a:t>活動，至少１場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sz="3000" dirty="0">
              <a:latin typeface="+mn-ea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="" xmlns:a16="http://schemas.microsoft.com/office/drawing/2014/main" id="{BA6361AF-C2C2-4E4D-95EF-6C4DCFA22392}"/>
              </a:ext>
            </a:extLst>
          </p:cNvPr>
          <p:cNvSpPr txBox="1">
            <a:spLocks/>
          </p:cNvSpPr>
          <p:nvPr/>
        </p:nvSpPr>
        <p:spPr>
          <a:xfrm>
            <a:off x="6493667" y="5266678"/>
            <a:ext cx="5555682" cy="8633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>
                <a:latin typeface="+mn-ea"/>
                <a:ea typeface="+mn-ea"/>
              </a:rPr>
              <a:t>非填報上述期間者，請</a:t>
            </a:r>
            <a:r>
              <a:rPr lang="en-US" altLang="zh-TW" sz="2000" b="1" dirty="0">
                <a:latin typeface="+mn-ea"/>
                <a:ea typeface="+mn-ea"/>
              </a:rPr>
              <a:t>8/16</a:t>
            </a:r>
            <a:r>
              <a:rPr lang="zh-TW" altLang="en-US" sz="2000" b="1" dirty="0">
                <a:latin typeface="+mn-ea"/>
                <a:ea typeface="+mn-ea"/>
              </a:rPr>
              <a:t>前重新填報（</a:t>
            </a:r>
            <a:r>
              <a:rPr lang="en-US" altLang="zh-TW" sz="2000" b="1" dirty="0">
                <a:latin typeface="+mn-ea"/>
                <a:ea typeface="+mn-ea"/>
              </a:rPr>
              <a:t>7621</a:t>
            </a:r>
            <a:r>
              <a:rPr lang="zh-TW" altLang="en-US" sz="2000" b="1" dirty="0">
                <a:latin typeface="+mn-ea"/>
                <a:ea typeface="+mn-ea"/>
              </a:rPr>
              <a:t>）</a:t>
            </a:r>
            <a:endParaRPr lang="en-US" altLang="zh-TW" sz="2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64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6184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24958" y="1457856"/>
            <a:ext cx="7897426" cy="3389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有任何問題，歡迎來電討論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24301505-509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林志為科員</a:t>
            </a:r>
          </a:p>
        </p:txBody>
      </p:sp>
    </p:spTree>
    <p:extLst>
      <p:ext uri="{BB962C8B-B14F-4D97-AF65-F5344CB8AC3E}">
        <p14:creationId xmlns:p14="http://schemas.microsoft.com/office/powerpoint/2010/main" val="423133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4140860-A79C-4686-ABF0-A84BA344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重要業務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450A5AB-D7A1-4080-A2ED-71DB3045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  <a:cs typeface="Kalinga" panose="020B0502040204020203" pitchFamily="34" charset="0"/>
              </a:rPr>
              <a:t>校園生活問卷</a:t>
            </a:r>
            <a:r>
              <a:rPr lang="en-US" altLang="zh-TW" sz="2600" b="1" dirty="0">
                <a:latin typeface="KaiTi" panose="02010609060101010101" pitchFamily="49" charset="-122"/>
                <a:ea typeface="KaiTi" panose="02010609060101010101" pitchFamily="49" charset="-122"/>
                <a:cs typeface="Kalinga" panose="020B0502040204020203" pitchFamily="34" charset="0"/>
              </a:rPr>
              <a:t>(4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  <a:cs typeface="Kalinga" panose="020B0502040204020203" pitchFamily="34" charset="0"/>
              </a:rPr>
              <a:t>月</a:t>
            </a:r>
            <a:r>
              <a:rPr lang="en-US" altLang="zh-TW" sz="2600" b="1" dirty="0">
                <a:latin typeface="KaiTi" panose="02010609060101010101" pitchFamily="49" charset="-122"/>
                <a:ea typeface="KaiTi" panose="02010609060101010101" pitchFamily="49" charset="-122"/>
                <a:cs typeface="Kalinga" panose="020B0502040204020203" pitchFamily="34" charset="0"/>
              </a:rPr>
              <a:t>/10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  <a:cs typeface="Kalinga" panose="020B0502040204020203" pitchFamily="34" charset="0"/>
              </a:rPr>
              <a:t>月</a:t>
            </a:r>
            <a:r>
              <a:rPr lang="en-US" altLang="zh-TW" sz="2600" b="1" dirty="0">
                <a:latin typeface="KaiTi" panose="02010609060101010101" pitchFamily="49" charset="-122"/>
                <a:ea typeface="KaiTi" panose="02010609060101010101" pitchFamily="49" charset="-122"/>
                <a:cs typeface="Kalinga" panose="020B0502040204020203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  <a:cs typeface="Kalinga" panose="020B0502040204020203" pitchFamily="34" charset="0"/>
              </a:rPr>
              <a:t>校園霸凌事件</a:t>
            </a:r>
            <a:endParaRPr lang="en-US" altLang="zh-TW" sz="2600" b="1" dirty="0">
              <a:latin typeface="KaiTi" panose="02010609060101010101" pitchFamily="49" charset="-122"/>
              <a:ea typeface="KaiTi" panose="02010609060101010101" pitchFamily="49" charset="-122"/>
              <a:cs typeface="Kalinga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  <a:cs typeface="Kalinga" panose="020B0502040204020203" pitchFamily="34" charset="0"/>
              </a:rPr>
              <a:t>青春專案</a:t>
            </a:r>
            <a:r>
              <a:rPr lang="en-US" altLang="zh-TW" sz="2600" b="1" dirty="0">
                <a:latin typeface="KaiTi" panose="02010609060101010101" pitchFamily="49" charset="-122"/>
                <a:ea typeface="KaiTi" panose="02010609060101010101" pitchFamily="49" charset="-122"/>
                <a:cs typeface="Kalinga" panose="020B0502040204020203" pitchFamily="34" charset="0"/>
              </a:rPr>
              <a:t>-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  <a:cs typeface="Kalinga" panose="020B0502040204020203" pitchFamily="34" charset="0"/>
              </a:rPr>
              <a:t>學校暑期活動調查</a:t>
            </a:r>
          </a:p>
        </p:txBody>
      </p:sp>
    </p:spTree>
    <p:extLst>
      <p:ext uri="{BB962C8B-B14F-4D97-AF65-F5344CB8AC3E}">
        <p14:creationId xmlns:p14="http://schemas.microsoft.com/office/powerpoint/2010/main" val="35984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438F5D0-AA87-479B-A7FB-31FBD327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2692153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有關校園霸凌事件</a:t>
            </a:r>
            <a:r>
              <a:rPr lang="en-US" altLang="zh-TW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br>
              <a:rPr lang="en-US" altLang="zh-TW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en-US" altLang="zh-TW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zh-TW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zh-TW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有</a:t>
            </a:r>
            <a:r>
              <a:rPr lang="zh-TW" altLang="en-US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哪</a:t>
            </a:r>
            <a:r>
              <a:rPr lang="zh-TW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些規定要注意</a:t>
            </a:r>
            <a:r>
              <a:rPr lang="en-US" altLang="zh-TW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?</a:t>
            </a:r>
            <a:endParaRPr lang="zh-TW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2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基隆市防制校園霸凌事件的相關規定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校園霸凌防制準則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基隆市各級學校防制校園霸凌執行計畫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基隆市防制校園霸凌處理程序自主檢核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日基府教特參字第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1080259626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號函諒達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="" xmlns:a16="http://schemas.microsoft.com/office/drawing/2014/main" id="{ABA75E73-6E6A-483A-9831-191FA67DEA3C}"/>
              </a:ext>
            </a:extLst>
          </p:cNvPr>
          <p:cNvSpPr/>
          <p:nvPr/>
        </p:nvSpPr>
        <p:spPr>
          <a:xfrm>
            <a:off x="1545270" y="4795114"/>
            <a:ext cx="6158694" cy="4865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8322789E-C760-4500-A05A-3F239F75ED77}"/>
              </a:ext>
            </a:extLst>
          </p:cNvPr>
          <p:cNvGrpSpPr/>
          <p:nvPr/>
        </p:nvGrpSpPr>
        <p:grpSpPr>
          <a:xfrm>
            <a:off x="4796111" y="2888231"/>
            <a:ext cx="4939665" cy="486561"/>
            <a:chOff x="4537493" y="1945330"/>
            <a:chExt cx="4939665" cy="486561"/>
          </a:xfrm>
        </p:grpSpPr>
        <p:sp>
          <p:nvSpPr>
            <p:cNvPr id="5" name="矩形: 圓角 4">
              <a:extLst>
                <a:ext uri="{FF2B5EF4-FFF2-40B4-BE49-F238E27FC236}">
                  <a16:creationId xmlns="" xmlns:a16="http://schemas.microsoft.com/office/drawing/2014/main" id="{45C80DAE-7BF2-49CE-AB6B-592E5BA4E7A5}"/>
                </a:ext>
              </a:extLst>
            </p:cNvPr>
            <p:cNvSpPr/>
            <p:nvPr/>
          </p:nvSpPr>
          <p:spPr>
            <a:xfrm>
              <a:off x="4537493" y="1945330"/>
              <a:ext cx="4939665" cy="486561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u="sng" dirty="0">
                  <a:hlinkClick r:id="rId2"/>
                </a:rPr>
                <a:t>校園霸凌防制準則</a:t>
              </a:r>
              <a:r>
                <a:rPr lang="en-US" altLang="zh-TW" u="sng" dirty="0">
                  <a:hlinkClick r:id="rId2"/>
                </a:rPr>
                <a:t>Q</a:t>
              </a:r>
              <a:r>
                <a:rPr lang="zh-TW" altLang="en-US" u="sng" dirty="0">
                  <a:hlinkClick r:id="rId2"/>
                </a:rPr>
                <a:t>＆</a:t>
              </a:r>
              <a:r>
                <a:rPr lang="en-US" altLang="zh-TW" u="sng" dirty="0">
                  <a:hlinkClick r:id="rId2"/>
                </a:rPr>
                <a:t>A</a:t>
              </a:r>
            </a:p>
            <a:p>
              <a:pPr algn="ctr"/>
              <a:endParaRPr lang="zh-TW" altLang="en-US" dirty="0"/>
            </a:p>
          </p:txBody>
        </p:sp>
        <p:sp>
          <p:nvSpPr>
            <p:cNvPr id="6" name="箭號: 向右 5">
              <a:extLst>
                <a:ext uri="{FF2B5EF4-FFF2-40B4-BE49-F238E27FC236}">
                  <a16:creationId xmlns="" xmlns:a16="http://schemas.microsoft.com/office/drawing/2014/main" id="{13696006-58E1-46E4-9CF2-ACD19DE87368}"/>
                </a:ext>
              </a:extLst>
            </p:cNvPr>
            <p:cNvSpPr/>
            <p:nvPr/>
          </p:nvSpPr>
          <p:spPr>
            <a:xfrm>
              <a:off x="5149969" y="1945330"/>
              <a:ext cx="448573" cy="2544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37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什麼是霸凌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?(§3)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4600" y="1889783"/>
            <a:ext cx="101506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zh-TW" sz="2500" kern="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霸凌：</a:t>
            </a:r>
            <a:endParaRPr lang="en-US" altLang="zh-TW" sz="2500" kern="0" dirty="0">
              <a:solidFill>
                <a:srgbClr val="40404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44600" y="4206877"/>
            <a:ext cx="101506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zh-TW" sz="2500" kern="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校園霸凌：</a:t>
            </a:r>
            <a:endParaRPr lang="en-US" altLang="zh-TW" sz="2500" kern="0" dirty="0">
              <a:solidFill>
                <a:srgbClr val="40404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E9F01359-206C-4FAF-993A-056A6BE5BAF8}"/>
              </a:ext>
            </a:extLst>
          </p:cNvPr>
          <p:cNvSpPr/>
          <p:nvPr/>
        </p:nvSpPr>
        <p:spPr>
          <a:xfrm>
            <a:off x="1244600" y="2438399"/>
            <a:ext cx="101506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500" kern="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指個人或集體</a:t>
            </a:r>
            <a:r>
              <a:rPr lang="zh-TW" altLang="zh-TW" sz="2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持續</a:t>
            </a:r>
            <a:r>
              <a:rPr lang="zh-TW" altLang="zh-TW" sz="2500" kern="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以言語、文字、圖畫、符號、肢體動作或其他方式，</a:t>
            </a:r>
            <a:r>
              <a:rPr lang="zh-TW" altLang="zh-TW" sz="2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直接或間接</a:t>
            </a:r>
            <a:r>
              <a:rPr lang="zh-TW" altLang="zh-TW" sz="2500" kern="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對他人為貶抑、排擠、欺負、騷擾或戲弄等行為，使他人處於</a:t>
            </a:r>
            <a:r>
              <a:rPr lang="zh-TW" altLang="zh-TW" sz="2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具有敵意或不友善之校園學習環境</a:t>
            </a:r>
            <a:r>
              <a:rPr lang="zh-TW" altLang="zh-TW" sz="2500" kern="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，或難以抗拒，產生精神上、生理上或財產上之</a:t>
            </a:r>
            <a:r>
              <a:rPr lang="zh-TW" altLang="zh-TW" sz="2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損害</a:t>
            </a:r>
            <a:r>
              <a:rPr lang="zh-TW" altLang="zh-TW" sz="2500" kern="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，或</a:t>
            </a:r>
            <a:r>
              <a:rPr lang="zh-TW" altLang="zh-TW" sz="2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影響</a:t>
            </a:r>
            <a:r>
              <a:rPr lang="zh-TW" altLang="zh-TW" sz="2500" kern="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正常</a:t>
            </a:r>
            <a:r>
              <a:rPr lang="zh-TW" altLang="zh-TW" sz="2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學習</a:t>
            </a:r>
            <a:r>
              <a:rPr lang="zh-TW" altLang="zh-TW" sz="2500" kern="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活動之進行。</a:t>
            </a:r>
            <a:endParaRPr lang="zh-TW" altLang="en-US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2015F21-A8B3-4F19-AE13-C281BEBD8DFC}"/>
              </a:ext>
            </a:extLst>
          </p:cNvPr>
          <p:cNvSpPr/>
          <p:nvPr/>
        </p:nvSpPr>
        <p:spPr>
          <a:xfrm>
            <a:off x="1244600" y="4821193"/>
            <a:ext cx="101506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500" kern="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指相同或不同學校</a:t>
            </a:r>
            <a:r>
              <a:rPr lang="zh-TW" altLang="zh-TW" sz="2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學生與學生間</a:t>
            </a:r>
            <a:r>
              <a:rPr lang="zh-TW" altLang="zh-TW" sz="2500" kern="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，於校園內、外所發生之霸凌行為。</a:t>
            </a:r>
            <a:endParaRPr lang="zh-TW" altLang="en-US" sz="2500" kern="0" dirty="0">
              <a:solidFill>
                <a:srgbClr val="40404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8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遇到學校</a:t>
            </a:r>
            <a:r>
              <a:rPr lang="en-US" altLang="zh-TW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zh-TW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疑似</a:t>
            </a:r>
            <a:r>
              <a:rPr lang="en-US" altLang="zh-TW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  <a:r>
              <a:rPr lang="zh-TW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霸凌事件</a:t>
            </a:r>
            <a:r>
              <a:rPr lang="en-US" altLang="zh-TW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zh-TW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zh-TW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要怎麼處理</a:t>
            </a:r>
            <a:r>
              <a:rPr lang="en-US" altLang="zh-TW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?</a:t>
            </a:r>
            <a:endParaRPr lang="zh-TW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什麼時候啟動程序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要進行哪些程序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要注意哪些辦理時效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52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" y="0"/>
            <a:ext cx="12320337" cy="685800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368968" y="112295"/>
            <a:ext cx="11662610" cy="2280012"/>
            <a:chOff x="368968" y="112295"/>
            <a:chExt cx="11662610" cy="2280012"/>
          </a:xfrm>
        </p:grpSpPr>
        <p:sp>
          <p:nvSpPr>
            <p:cNvPr id="6" name="矩形 5"/>
            <p:cNvSpPr/>
            <p:nvPr/>
          </p:nvSpPr>
          <p:spPr>
            <a:xfrm>
              <a:off x="6416841" y="112295"/>
              <a:ext cx="5614737" cy="157212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68968" y="1684421"/>
              <a:ext cx="5791200" cy="70788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3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§11:</a:t>
              </a:r>
              <a:r>
                <a:rPr lang="zh-TW" altLang="en-US" sz="4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知悉</a:t>
              </a:r>
              <a:r>
                <a:rPr lang="zh-TW" altLang="en-US" sz="3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、經檢舉或通知、申請</a:t>
              </a:r>
              <a:endPara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 flipH="1">
              <a:off x="5935579" y="1684421"/>
              <a:ext cx="481262" cy="27699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>
            <a:off x="1074820" y="609601"/>
            <a:ext cx="5101390" cy="1782706"/>
            <a:chOff x="1074820" y="609601"/>
            <a:chExt cx="5101390" cy="1782706"/>
          </a:xfrm>
        </p:grpSpPr>
        <p:sp>
          <p:nvSpPr>
            <p:cNvPr id="12" name="橢圓 11"/>
            <p:cNvSpPr/>
            <p:nvPr/>
          </p:nvSpPr>
          <p:spPr>
            <a:xfrm>
              <a:off x="1074820" y="1684421"/>
              <a:ext cx="1302620" cy="70788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單箭頭接點 13"/>
            <p:cNvCxnSpPr>
              <a:stCxn id="12" idx="7"/>
            </p:cNvCxnSpPr>
            <p:nvPr/>
          </p:nvCxnSpPr>
          <p:spPr>
            <a:xfrm flipV="1">
              <a:off x="2186676" y="609601"/>
              <a:ext cx="3989534" cy="11784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群組 28">
            <a:extLst>
              <a:ext uri="{FF2B5EF4-FFF2-40B4-BE49-F238E27FC236}">
                <a16:creationId xmlns="" xmlns:a16="http://schemas.microsoft.com/office/drawing/2014/main" id="{C23BB53E-9EFB-47FD-9C86-D33B926418F5}"/>
              </a:ext>
            </a:extLst>
          </p:cNvPr>
          <p:cNvGrpSpPr/>
          <p:nvPr/>
        </p:nvGrpSpPr>
        <p:grpSpPr>
          <a:xfrm>
            <a:off x="385010" y="2244847"/>
            <a:ext cx="6192251" cy="1854289"/>
            <a:chOff x="385010" y="2244847"/>
            <a:chExt cx="6192251" cy="1854289"/>
          </a:xfrm>
        </p:grpSpPr>
        <p:cxnSp>
          <p:nvCxnSpPr>
            <p:cNvPr id="18" name="直線單箭頭接點 17"/>
            <p:cNvCxnSpPr>
              <a:cxnSpLocks/>
            </p:cNvCxnSpPr>
            <p:nvPr/>
          </p:nvCxnSpPr>
          <p:spPr>
            <a:xfrm flipH="1">
              <a:off x="1961147" y="2392307"/>
              <a:ext cx="148388" cy="103669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cxnSpLocks/>
            </p:cNvCxnSpPr>
            <p:nvPr/>
          </p:nvCxnSpPr>
          <p:spPr>
            <a:xfrm flipH="1" flipV="1">
              <a:off x="2485748" y="2244847"/>
              <a:ext cx="4091513" cy="129444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385010" y="3545138"/>
              <a:ext cx="2951748" cy="5539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3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初步瞭解與釐清</a:t>
              </a:r>
              <a:endPara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8" name="圓角矩形 27"/>
          <p:cNvSpPr/>
          <p:nvPr/>
        </p:nvSpPr>
        <p:spPr>
          <a:xfrm>
            <a:off x="6577261" y="5053262"/>
            <a:ext cx="5277852" cy="62564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學生輔導諮商中心專輔人員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0D366E48-DDA7-4C11-B379-C51CC6F7528E}"/>
              </a:ext>
            </a:extLst>
          </p:cNvPr>
          <p:cNvGrpSpPr/>
          <p:nvPr/>
        </p:nvGrpSpPr>
        <p:grpSpPr>
          <a:xfrm>
            <a:off x="2485748" y="3826338"/>
            <a:ext cx="3610252" cy="2032924"/>
            <a:chOff x="2485748" y="3826338"/>
            <a:chExt cx="3610252" cy="2032924"/>
          </a:xfrm>
        </p:grpSpPr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305286EA-7C57-4BEA-9274-AB02CC678619}"/>
                </a:ext>
              </a:extLst>
            </p:cNvPr>
            <p:cNvSpPr/>
            <p:nvPr/>
          </p:nvSpPr>
          <p:spPr>
            <a:xfrm>
              <a:off x="2485748" y="4740676"/>
              <a:ext cx="2077374" cy="111858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" name="直線單箭頭接點 3">
              <a:extLst>
                <a:ext uri="{FF2B5EF4-FFF2-40B4-BE49-F238E27FC236}">
                  <a16:creationId xmlns="" xmlns:a16="http://schemas.microsoft.com/office/drawing/2014/main" id="{0F2B7E07-C6DC-4E53-BA19-C05376808977}"/>
                </a:ext>
              </a:extLst>
            </p:cNvPr>
            <p:cNvCxnSpPr/>
            <p:nvPr/>
          </p:nvCxnSpPr>
          <p:spPr>
            <a:xfrm flipV="1">
              <a:off x="4563122" y="4394447"/>
              <a:ext cx="381740" cy="34622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05D82319-15B1-48A5-A1C9-FE96AF8C3601}"/>
                </a:ext>
              </a:extLst>
            </p:cNvPr>
            <p:cNvSpPr/>
            <p:nvPr/>
          </p:nvSpPr>
          <p:spPr>
            <a:xfrm>
              <a:off x="4895178" y="3826338"/>
              <a:ext cx="1200822" cy="54147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rgbClr val="FF0000"/>
                  </a:solidFill>
                  <a:latin typeface="+mn-ea"/>
                </a:rPr>
                <a:t>3</a:t>
              </a:r>
              <a:r>
                <a:rPr lang="zh-TW" altLang="en-US" b="1" dirty="0">
                  <a:solidFill>
                    <a:srgbClr val="FF0000"/>
                  </a:solidFill>
                  <a:latin typeface="+mn-ea"/>
                </a:rPr>
                <a:t>日內</a:t>
              </a: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="" xmlns:a16="http://schemas.microsoft.com/office/drawing/2014/main" id="{9A239455-B6BF-4DE1-A3AA-B858CA1E58FF}"/>
              </a:ext>
            </a:extLst>
          </p:cNvPr>
          <p:cNvGrpSpPr/>
          <p:nvPr/>
        </p:nvGrpSpPr>
        <p:grpSpPr>
          <a:xfrm>
            <a:off x="1063200" y="4139853"/>
            <a:ext cx="1200822" cy="2379430"/>
            <a:chOff x="1063200" y="4139853"/>
            <a:chExt cx="1200822" cy="2379430"/>
          </a:xfrm>
        </p:grpSpPr>
        <p:cxnSp>
          <p:nvCxnSpPr>
            <p:cNvPr id="24" name="直線單箭頭接點 23">
              <a:extLst>
                <a:ext uri="{FF2B5EF4-FFF2-40B4-BE49-F238E27FC236}">
                  <a16:creationId xmlns="" xmlns:a16="http://schemas.microsoft.com/office/drawing/2014/main" id="{C00A34F2-1D69-4A53-B533-E4C674C6E8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3612" y="4139853"/>
              <a:ext cx="101018" cy="15103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0D415032-40CE-4366-8356-B9B370B73BFB}"/>
                </a:ext>
              </a:extLst>
            </p:cNvPr>
            <p:cNvSpPr/>
            <p:nvPr/>
          </p:nvSpPr>
          <p:spPr>
            <a:xfrm>
              <a:off x="1063200" y="5668518"/>
              <a:ext cx="1200822" cy="85076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rgbClr val="FF0000"/>
                  </a:solidFill>
                  <a:latin typeface="+mn-ea"/>
                </a:rPr>
                <a:t>24</a:t>
              </a:r>
              <a:r>
                <a:rPr lang="zh-TW" altLang="en-US" b="1" dirty="0">
                  <a:solidFill>
                    <a:srgbClr val="FF0000"/>
                  </a:solidFill>
                  <a:latin typeface="+mn-ea"/>
                </a:rPr>
                <a:t>小時內校安通報</a:t>
              </a:r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/>
          <a:srcRect l="4543" t="43881" r="41194" b="29142"/>
          <a:stretch/>
        </p:blipFill>
        <p:spPr>
          <a:xfrm>
            <a:off x="3585555" y="1885765"/>
            <a:ext cx="8410249" cy="48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76463" y="1387642"/>
            <a:ext cx="11871158" cy="2558716"/>
            <a:chOff x="176463" y="1387642"/>
            <a:chExt cx="11871158" cy="2558716"/>
          </a:xfrm>
        </p:grpSpPr>
        <p:sp>
          <p:nvSpPr>
            <p:cNvPr id="6" name="矩形 5"/>
            <p:cNvSpPr/>
            <p:nvPr/>
          </p:nvSpPr>
          <p:spPr>
            <a:xfrm>
              <a:off x="176463" y="1524000"/>
              <a:ext cx="2358190" cy="242235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622631" y="1387642"/>
              <a:ext cx="3424990" cy="21737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280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5" y="0"/>
            <a:ext cx="12115800" cy="576887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806349" y="4735140"/>
            <a:ext cx="2731401" cy="1752599"/>
          </a:xfrm>
        </p:spPr>
        <p:txBody>
          <a:bodyPr>
            <a:norm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</a:rPr>
              <a:t>溝通</a:t>
            </a:r>
            <a:r>
              <a:rPr lang="en-US" altLang="zh-TW" sz="2500" b="1" dirty="0" smtClean="0">
                <a:solidFill>
                  <a:srgbClr val="FF0000"/>
                </a:solidFill>
              </a:rPr>
              <a:t/>
            </a:r>
            <a:br>
              <a:rPr lang="en-US" altLang="zh-TW" sz="2500" b="1" dirty="0" smtClean="0">
                <a:solidFill>
                  <a:srgbClr val="FF0000"/>
                </a:solidFill>
              </a:rPr>
            </a:br>
            <a:endParaRPr lang="zh-TW" alt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視差">
  <a:themeElements>
    <a:clrScheme name="視差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視差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視差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TM03457496[[fn=視差]]</Template>
  <TotalTime>263</TotalTime>
  <Words>387</Words>
  <Application>Microsoft Office PowerPoint</Application>
  <PresentationFormat>寬螢幕</PresentationFormat>
  <Paragraphs>50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KaiTi</vt:lpstr>
      <vt:lpstr>UD デジタル 教科書体 N-B</vt:lpstr>
      <vt:lpstr>新細明體</vt:lpstr>
      <vt:lpstr>標楷體</vt:lpstr>
      <vt:lpstr>Arial</vt:lpstr>
      <vt:lpstr>Corbel</vt:lpstr>
      <vt:lpstr>Kalinga</vt:lpstr>
      <vt:lpstr>Wingdings</vt:lpstr>
      <vt:lpstr>視差</vt:lpstr>
      <vt:lpstr>基隆市政府教育處</vt:lpstr>
      <vt:lpstr>重要業務</vt:lpstr>
      <vt:lpstr>有關校園霸凌事件…  有哪些規定要注意?</vt:lpstr>
      <vt:lpstr>基隆市防制校園霸凌事件的相關規定</vt:lpstr>
      <vt:lpstr>什麼是霸凌?(§3)</vt:lpstr>
      <vt:lpstr>遇到學校(疑似)霸凌事件 要怎麼處理?</vt:lpstr>
      <vt:lpstr>PowerPoint 簡報</vt:lpstr>
      <vt:lpstr>PowerPoint 簡報</vt:lpstr>
      <vt:lpstr>溝通 </vt:lpstr>
      <vt:lpstr>東西有點多，記不起來嗎? </vt:lpstr>
      <vt:lpstr>青春專案</vt:lpstr>
      <vt:lpstr>感謝聆聽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林志為</dc:creator>
  <cp:lastModifiedBy>林志為</cp:lastModifiedBy>
  <cp:revision>24</cp:revision>
  <dcterms:created xsi:type="dcterms:W3CDTF">2019-07-26T09:54:48Z</dcterms:created>
  <dcterms:modified xsi:type="dcterms:W3CDTF">2020-03-05T02:16:28Z</dcterms:modified>
</cp:coreProperties>
</file>