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56" r:id="rId3"/>
    <p:sldId id="257" r:id="rId4"/>
    <p:sldId id="258" r:id="rId5"/>
    <p:sldId id="259" r:id="rId6"/>
    <p:sldId id="261" r:id="rId7"/>
    <p:sldId id="260" r:id="rId8"/>
    <p:sldId id="262"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FC1"/>
    <a:srgbClr val="FFFFBD"/>
    <a:srgbClr val="B9E4FF"/>
    <a:srgbClr val="0033CC"/>
    <a:srgbClr val="3366CC"/>
    <a:srgbClr val="33CC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p:scale>
          <a:sx n="96" d="100"/>
          <a:sy n="96" d="100"/>
        </p:scale>
        <p:origin x="-1356" y="-5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0425-8C9B-42A8-831C-E9BDEF388F42}" type="datetimeFigureOut">
              <a:rPr lang="zh-TW" altLang="en-US" smtClean="0"/>
              <a:t>2020/3/4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AB32D-D022-4891-B2DC-1CA3F76DEB79}" type="slidenum">
              <a:rPr lang="zh-TW" altLang="en-US" smtClean="0"/>
              <a:t>‹#›</a:t>
            </a:fld>
            <a:endParaRPr lang="zh-TW" altLang="en-US"/>
          </a:p>
        </p:txBody>
      </p:sp>
    </p:spTree>
    <p:extLst>
      <p:ext uri="{BB962C8B-B14F-4D97-AF65-F5344CB8AC3E}">
        <p14:creationId xmlns:p14="http://schemas.microsoft.com/office/powerpoint/2010/main" val="145377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xfrm>
            <a:off x="479425" y="1279525"/>
            <a:ext cx="6140450" cy="3454400"/>
          </a:xfrm>
          <a:ln/>
        </p:spPr>
      </p:sp>
      <p:sp>
        <p:nvSpPr>
          <p:cNvPr id="47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Arial" panose="020B0604020202020204" pitchFamily="34" charset="0"/>
            </a:endParaRPr>
          </a:p>
        </p:txBody>
      </p:sp>
    </p:spTree>
    <p:extLst>
      <p:ext uri="{BB962C8B-B14F-4D97-AF65-F5344CB8AC3E}">
        <p14:creationId xmlns:p14="http://schemas.microsoft.com/office/powerpoint/2010/main" val="266303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127084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71812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158194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a:prstGeom prst="rect">
            <a:avLst/>
          </a:prstGeom>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a:xfrm>
            <a:off x="8989484" y="6492876"/>
            <a:ext cx="2743200" cy="365125"/>
          </a:xfrm>
        </p:spPr>
        <p:txBody>
          <a:bodyPr/>
          <a:lstStyle>
            <a:lvl1pPr>
              <a:defRPr/>
            </a:lvl1pPr>
          </a:lstStyle>
          <a:p>
            <a:pPr>
              <a:defRPr/>
            </a:pPr>
            <a:fld id="{487B519A-BFD1-4361-ADD8-A344D39F2395}" type="slidenum">
              <a:rPr lang="zh-TW" altLang="en-US"/>
              <a:pPr>
                <a:defRPr/>
              </a:pPr>
              <a:t>‹#›</a:t>
            </a:fld>
            <a:endParaRPr lang="en-US" altLang="zh-TW"/>
          </a:p>
        </p:txBody>
      </p:sp>
    </p:spTree>
    <p:extLst>
      <p:ext uri="{BB962C8B-B14F-4D97-AF65-F5344CB8AC3E}">
        <p14:creationId xmlns:p14="http://schemas.microsoft.com/office/powerpoint/2010/main" val="100450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55600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11480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23410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299409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71980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69543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386836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8312C247-8CDA-4B77-A8AE-CE36D3A73D2A}" type="datetimeFigureOut">
              <a:rPr lang="zh-TW" altLang="en-US" smtClean="0"/>
              <a:t>2020/3/4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287955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2C247-8CDA-4B77-A8AE-CE36D3A73D2A}" type="datetimeFigureOut">
              <a:rPr lang="zh-TW" altLang="en-US" smtClean="0"/>
              <a:t>2020/3/4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05B89-4086-4E09-BC69-DD7C351CF67E}" type="slidenum">
              <a:rPr lang="zh-TW" altLang="en-US" smtClean="0"/>
              <a:t>‹#›</a:t>
            </a:fld>
            <a:endParaRPr lang="zh-TW" altLang="en-US"/>
          </a:p>
        </p:txBody>
      </p:sp>
    </p:spTree>
    <p:extLst>
      <p:ext uri="{BB962C8B-B14F-4D97-AF65-F5344CB8AC3E}">
        <p14:creationId xmlns:p14="http://schemas.microsoft.com/office/powerpoint/2010/main" val="85457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ctrTitle"/>
          </p:nvPr>
        </p:nvSpPr>
        <p:spPr>
          <a:xfrm>
            <a:off x="1791478" y="2612571"/>
            <a:ext cx="9200040" cy="1381621"/>
          </a:xfrm>
          <a:ln/>
        </p:spPr>
        <p:style>
          <a:lnRef idx="1">
            <a:schemeClr val="accent6"/>
          </a:lnRef>
          <a:fillRef idx="2">
            <a:schemeClr val="accent6"/>
          </a:fillRef>
          <a:effectRef idx="1">
            <a:schemeClr val="accent6"/>
          </a:effectRef>
          <a:fontRef idx="minor">
            <a:schemeClr val="dk1"/>
          </a:fontRef>
        </p:style>
        <p:txBody>
          <a:bodyPr/>
          <a:lstStyle/>
          <a:p>
            <a:r>
              <a:rPr lang="zh-TW" altLang="zh-TW" dirty="0">
                <a:latin typeface="華康楷書體W7" panose="03000709000000000000" pitchFamily="65" charset="-120"/>
                <a:ea typeface="華康楷書體W7" panose="03000709000000000000" pitchFamily="65" charset="-120"/>
              </a:rPr>
              <a:t>校安通報教育訓練</a:t>
            </a:r>
            <a:endParaRPr lang="zh-TW" altLang="en-US" dirty="0">
              <a:latin typeface="華康楷書體W7" panose="03000709000000000000" pitchFamily="65" charset="-120"/>
              <a:ea typeface="華康楷書體W7" panose="03000709000000000000" pitchFamily="65" charset="-120"/>
            </a:endParaRPr>
          </a:p>
        </p:txBody>
      </p:sp>
      <p:sp>
        <p:nvSpPr>
          <p:cNvPr id="3" name="副標題 2"/>
          <p:cNvSpPr>
            <a:spLocks noGrp="1"/>
          </p:cNvSpPr>
          <p:nvPr>
            <p:ph type="subTitle" idx="1"/>
          </p:nvPr>
        </p:nvSpPr>
        <p:spPr>
          <a:xfrm>
            <a:off x="1795399" y="3977276"/>
            <a:ext cx="9197145" cy="1380931"/>
          </a:xfrm>
          <a:ln/>
        </p:spPr>
        <p:style>
          <a:lnRef idx="1">
            <a:schemeClr val="accent6"/>
          </a:lnRef>
          <a:fillRef idx="2">
            <a:schemeClr val="accent6"/>
          </a:fillRef>
          <a:effectRef idx="1">
            <a:schemeClr val="accent6"/>
          </a:effectRef>
          <a:fontRef idx="minor">
            <a:schemeClr val="dk1"/>
          </a:fontRef>
        </p:style>
        <p:txBody>
          <a:bodyPr>
            <a:noAutofit/>
          </a:bodyPr>
          <a:lstStyle/>
          <a:p>
            <a:r>
              <a:rPr lang="zh-TW" altLang="zh-TW" sz="3200" dirty="0">
                <a:latin typeface="華康楷書體W7" panose="03000709000000000000" pitchFamily="65" charset="-120"/>
                <a:ea typeface="華康楷書體W7" panose="03000709000000000000" pitchFamily="65" charset="-120"/>
              </a:rPr>
              <a:t>教育部基隆市</a:t>
            </a:r>
            <a:r>
              <a:rPr lang="zh-TW" altLang="zh-TW" sz="3200" dirty="0" smtClean="0">
                <a:latin typeface="華康楷書體W7" panose="03000709000000000000" pitchFamily="65" charset="-120"/>
                <a:ea typeface="華康楷書體W7" panose="03000709000000000000" pitchFamily="65" charset="-120"/>
              </a:rPr>
              <a:t>聯絡處</a:t>
            </a:r>
            <a:endParaRPr lang="en-US" altLang="zh-TW" sz="3200" dirty="0" smtClean="0">
              <a:latin typeface="華康楷書體W7" panose="03000709000000000000" pitchFamily="65" charset="-120"/>
              <a:ea typeface="華康楷書體W7" panose="03000709000000000000" pitchFamily="65" charset="-120"/>
            </a:endParaRPr>
          </a:p>
          <a:p>
            <a:r>
              <a:rPr lang="zh-TW" altLang="en-US" sz="3200" dirty="0" smtClean="0">
                <a:latin typeface="華康楷書體W7" panose="03000709000000000000" pitchFamily="65" charset="-120"/>
                <a:ea typeface="華康楷書體W7" panose="03000709000000000000" pitchFamily="65" charset="-120"/>
              </a:rPr>
              <a:t>陳佳輝 教官</a:t>
            </a:r>
            <a:endParaRPr lang="zh-TW" altLang="en-US" sz="3200" dirty="0">
              <a:latin typeface="華康楷書體W7" panose="03000709000000000000" pitchFamily="65" charset="-120"/>
              <a:ea typeface="華康楷書體W7" panose="03000709000000000000" pitchFamily="65" charset="-120"/>
            </a:endParaRPr>
          </a:p>
        </p:txBody>
      </p:sp>
    </p:spTree>
    <p:extLst>
      <p:ext uri="{BB962C8B-B14F-4D97-AF65-F5344CB8AC3E}">
        <p14:creationId xmlns:p14="http://schemas.microsoft.com/office/powerpoint/2010/main" val="2528114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772010324"/>
              </p:ext>
            </p:extLst>
          </p:nvPr>
        </p:nvGraphicFramePr>
        <p:xfrm>
          <a:off x="535578" y="1028701"/>
          <a:ext cx="11181806" cy="5518814"/>
        </p:xfrm>
        <a:graphic>
          <a:graphicData uri="http://schemas.openxmlformats.org/drawingml/2006/table">
            <a:tbl>
              <a:tblPr>
                <a:tableStyleId>{16D9F66E-5EB9-4882-86FB-DCBF35E3C3E4}</a:tableStyleId>
              </a:tblPr>
              <a:tblGrid>
                <a:gridCol w="2859092">
                  <a:extLst>
                    <a:ext uri="{9D8B030D-6E8A-4147-A177-3AD203B41FA5}">
                      <a16:colId xmlns:a16="http://schemas.microsoft.com/office/drawing/2014/main" xmlns="" val="20000"/>
                    </a:ext>
                  </a:extLst>
                </a:gridCol>
                <a:gridCol w="1965484">
                  <a:extLst>
                    <a:ext uri="{9D8B030D-6E8A-4147-A177-3AD203B41FA5}">
                      <a16:colId xmlns:a16="http://schemas.microsoft.com/office/drawing/2014/main" xmlns="" val="20001"/>
                    </a:ext>
                  </a:extLst>
                </a:gridCol>
                <a:gridCol w="1981657">
                  <a:extLst>
                    <a:ext uri="{9D8B030D-6E8A-4147-A177-3AD203B41FA5}">
                      <a16:colId xmlns:a16="http://schemas.microsoft.com/office/drawing/2014/main" xmlns="" val="20002"/>
                    </a:ext>
                  </a:extLst>
                </a:gridCol>
                <a:gridCol w="1308139">
                  <a:extLst>
                    <a:ext uri="{9D8B030D-6E8A-4147-A177-3AD203B41FA5}">
                      <a16:colId xmlns:a16="http://schemas.microsoft.com/office/drawing/2014/main" xmlns="" val="20003"/>
                    </a:ext>
                  </a:extLst>
                </a:gridCol>
                <a:gridCol w="1170871">
                  <a:extLst>
                    <a:ext uri="{9D8B030D-6E8A-4147-A177-3AD203B41FA5}">
                      <a16:colId xmlns:a16="http://schemas.microsoft.com/office/drawing/2014/main" xmlns="" val="20004"/>
                    </a:ext>
                  </a:extLst>
                </a:gridCol>
                <a:gridCol w="711211">
                  <a:extLst>
                    <a:ext uri="{9D8B030D-6E8A-4147-A177-3AD203B41FA5}">
                      <a16:colId xmlns:a16="http://schemas.microsoft.com/office/drawing/2014/main" xmlns="" val="20005"/>
                    </a:ext>
                  </a:extLst>
                </a:gridCol>
                <a:gridCol w="702025">
                  <a:extLst>
                    <a:ext uri="{9D8B030D-6E8A-4147-A177-3AD203B41FA5}">
                      <a16:colId xmlns:a16="http://schemas.microsoft.com/office/drawing/2014/main" xmlns="" val="20006"/>
                    </a:ext>
                  </a:extLst>
                </a:gridCol>
                <a:gridCol w="483327">
                  <a:extLst>
                    <a:ext uri="{9D8B030D-6E8A-4147-A177-3AD203B41FA5}">
                      <a16:colId xmlns:a16="http://schemas.microsoft.com/office/drawing/2014/main" xmlns="" val="20007"/>
                    </a:ext>
                  </a:extLst>
                </a:gridCol>
              </a:tblGrid>
              <a:tr h="292367">
                <a:tc gridSpan="3">
                  <a:txBody>
                    <a:bodyPr/>
                    <a:lstStyle/>
                    <a:p>
                      <a:pPr algn="ctr" fontAlgn="ctr"/>
                      <a:r>
                        <a:rPr lang="zh-TW" altLang="en-US" sz="1800" b="1"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修正</a:t>
                      </a:r>
                      <a:r>
                        <a:rPr lang="zh-TW" altLang="en-US" sz="1800" b="1" u="none" strike="noStrike" dirty="0">
                          <a:effectLst>
                            <a:outerShdw blurRad="38100" dist="38100" dir="2700000" algn="tl">
                              <a:srgbClr val="000000">
                                <a:alpha val="43137"/>
                              </a:srgbClr>
                            </a:outerShdw>
                          </a:effectLst>
                          <a:latin typeface="標楷體" pitchFamily="65" charset="-120"/>
                          <a:ea typeface="標楷體" pitchFamily="65" charset="-120"/>
                        </a:rPr>
                        <a:t>校安通報項目</a:t>
                      </a:r>
                      <a:endParaRPr lang="zh-TW" altLang="en-US" sz="18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rgbClr val="C1FFC1"/>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800" b="1"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現行</a:t>
                      </a:r>
                      <a:r>
                        <a:rPr lang="zh-TW" altLang="en-US" sz="1800" b="1" u="none" strike="noStrike" dirty="0">
                          <a:effectLst>
                            <a:outerShdw blurRad="38100" dist="38100" dir="2700000" algn="tl">
                              <a:srgbClr val="000000">
                                <a:alpha val="43137"/>
                              </a:srgbClr>
                            </a:outerShdw>
                          </a:effectLst>
                          <a:latin typeface="標楷體" pitchFamily="65" charset="-120"/>
                          <a:ea typeface="標楷體" pitchFamily="65" charset="-120"/>
                        </a:rPr>
                        <a:t>校安通報項目</a:t>
                      </a:r>
                      <a:endParaRPr lang="zh-TW" altLang="en-US" sz="18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19050"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solidFill>
                      <a:srgbClr val="FFFFBD"/>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屬性</a:t>
                      </a: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區分</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對應</a:t>
                      </a:r>
                      <a:endParaRPr lang="en-US" altLang="zh-TW" sz="1200" b="1" u="none" strike="noStrike" dirty="0" smtClean="0">
                        <a:effectLst>
                          <a:outerShdw blurRad="38100" dist="38100" dir="2700000" algn="tl">
                            <a:srgbClr val="000000">
                              <a:alpha val="43137"/>
                            </a:srgbClr>
                          </a:outerShdw>
                        </a:effectLst>
                        <a:latin typeface="標楷體" pitchFamily="65" charset="-120"/>
                        <a:ea typeface="標楷體" pitchFamily="65" charset="-120"/>
                      </a:endParaRPr>
                    </a:p>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說明</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00"/>
                  </a:ext>
                </a:extLst>
              </a:tr>
              <a:tr h="230060">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主要類別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次要類別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事件名稱</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R w="19050" cap="flat" cmpd="sng" algn="ctr">
                      <a:solidFill>
                        <a:srgbClr val="FF0000"/>
                      </a:solidFill>
                      <a:prstDash val="solid"/>
                      <a:round/>
                      <a:headEnd type="none" w="med" len="med"/>
                      <a:tailEnd type="none" w="med" len="med"/>
                    </a:ln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主要類別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19050"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次要類別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事件名稱</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B w="19050" cap="flat" cmpd="sng" algn="ctr">
                      <a:solidFill>
                        <a:srgbClr val="FF0000"/>
                      </a:solidFill>
                      <a:prstDash val="solid"/>
                      <a:round/>
                      <a:headEnd type="none" w="med" len="med"/>
                      <a:tailEnd type="none" w="med" len="med"/>
                    </a:lnB>
                    <a:solidFill>
                      <a:srgbClr val="FFFFBD"/>
                    </a:solidFill>
                  </a:tcP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extLst>
                  <a:ext uri="{0D108BD9-81ED-4DB2-BD59-A6C34878D82A}">
                    <a16:rowId xmlns:a16="http://schemas.microsoft.com/office/drawing/2014/main" xmlns="" val="10001"/>
                  </a:ext>
                </a:extLst>
              </a:tr>
              <a:tr h="556891">
                <a:tc>
                  <a:txBody>
                    <a:bodyPr/>
                    <a:lstStyle/>
                    <a:p>
                      <a:pPr algn="ctr" fontAlgn="ctr"/>
                      <a:r>
                        <a:rPr lang="zh-TW" altLang="en-US" sz="1200" b="1" u="none" strike="noStrike" dirty="0">
                          <a:effectLst/>
                          <a:latin typeface="標楷體" pitchFamily="65" charset="-120"/>
                          <a:ea typeface="標楷體" pitchFamily="65" charset="-120"/>
                        </a:rPr>
                        <a:t>四、管教衝突事件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l" fontAlgn="ctr"/>
                      <a:r>
                        <a:rPr lang="zh-TW" altLang="en-US" sz="1200" b="1" u="sng" strike="noStrike" dirty="0">
                          <a:effectLst/>
                          <a:latin typeface="標楷體" pitchFamily="65" charset="-120"/>
                          <a:ea typeface="標楷體" pitchFamily="65" charset="-120"/>
                        </a:rPr>
                        <a:t>◎教師不當管教造成學生身心嚴重侵害之確認事件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l" fontAlgn="ctr"/>
                      <a:r>
                        <a:rPr lang="zh-TW" altLang="en-US" sz="1200" b="1" u="sng" strike="noStrike" dirty="0">
                          <a:effectLst/>
                          <a:latin typeface="標楷體" pitchFamily="65" charset="-120"/>
                          <a:ea typeface="標楷體" pitchFamily="65" charset="-120"/>
                        </a:rPr>
                        <a:t>教師體罰造成學生身心嚴重侵害之確認事件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11">
                  <a:txBody>
                    <a:bodyPr/>
                    <a:lstStyle/>
                    <a:p>
                      <a:pPr algn="ctr" fontAlgn="ctr"/>
                      <a:r>
                        <a:rPr lang="zh-TW" altLang="en-US" sz="1200" b="1" u="none" strike="noStrike" spc="-100" baseline="0" dirty="0">
                          <a:effectLst/>
                          <a:latin typeface="標楷體" pitchFamily="65" charset="-120"/>
                          <a:ea typeface="標楷體" pitchFamily="65" charset="-120"/>
                        </a:rPr>
                        <a:t>四、管教衝突事件</a:t>
                      </a:r>
                      <a:endParaRPr lang="zh-TW" altLang="en-US" sz="1200" b="1" i="0" u="none" strike="noStrike" spc="-100" baseline="0" dirty="0">
                        <a:solidFill>
                          <a:srgbClr val="00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11">
                  <a:txBody>
                    <a:bodyPr/>
                    <a:lstStyle/>
                    <a:p>
                      <a:pPr algn="ctr" fontAlgn="ctr"/>
                      <a:r>
                        <a:rPr lang="zh-TW" altLang="en-US" sz="1200" b="1" u="none" strike="noStrike" spc="-100" baseline="0" dirty="0">
                          <a:effectLst/>
                          <a:latin typeface="標楷體" pitchFamily="65" charset="-120"/>
                          <a:ea typeface="標楷體" pitchFamily="65" charset="-120"/>
                        </a:rPr>
                        <a:t>◎親師生衝突事件</a:t>
                      </a:r>
                      <a:endParaRPr lang="zh-TW" altLang="en-US" sz="1200" b="1" i="0" u="none" strike="noStrike" spc="-100" baseline="0" dirty="0">
                        <a:solidFill>
                          <a:srgbClr val="00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11">
                  <a:txBody>
                    <a:bodyPr/>
                    <a:lstStyle/>
                    <a:p>
                      <a:pPr algn="ctr" fontAlgn="ctr"/>
                      <a:r>
                        <a:rPr lang="zh-TW" altLang="en-US" sz="1200" b="1" u="none" strike="noStrike" dirty="0">
                          <a:effectLst/>
                          <a:latin typeface="標楷體" pitchFamily="65" charset="-120"/>
                          <a:ea typeface="標楷體" pitchFamily="65" charset="-120"/>
                        </a:rPr>
                        <a:t>體罰事件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2"/>
                  </a:ext>
                </a:extLst>
              </a:tr>
              <a:tr h="30024">
                <a:tc rowSpan="2">
                  <a:txBody>
                    <a:bodyPr/>
                    <a:lstStyle/>
                    <a:p>
                      <a:pPr algn="ctr" fontAlgn="ctr"/>
                      <a:r>
                        <a:rPr lang="zh-TW" altLang="en-US" sz="1200" b="1" u="none" strike="noStrike" dirty="0">
                          <a:effectLst/>
                          <a:latin typeface="標楷體" pitchFamily="65" charset="-120"/>
                          <a:ea typeface="標楷體" pitchFamily="65" charset="-120"/>
                        </a:rPr>
                        <a:t>四、管教衝突事件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◎教師不當管教造成學生身心嚴重侵害之確認事件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教師其他違法處罰造成學生身心嚴重侵害之確認事件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83469">
                <a:tc vMerge="1">
                  <a:txBody>
                    <a:bodyPr/>
                    <a:lstStyle/>
                    <a:p>
                      <a:pPr algn="l" fontAlgn="ctr"/>
                      <a:endParaRPr lang="zh-TW" altLang="en-US" sz="1200" b="0"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tcP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4"/>
                  </a:ext>
                </a:extLst>
              </a:tr>
              <a:tr h="30024">
                <a:tc rowSpan="2">
                  <a:txBody>
                    <a:bodyPr/>
                    <a:lstStyle/>
                    <a:p>
                      <a:pPr algn="ctr" fontAlgn="ctr"/>
                      <a:r>
                        <a:rPr lang="zh-TW" altLang="en-US" sz="1200" b="1" u="none" strike="noStrike" dirty="0">
                          <a:effectLst/>
                          <a:latin typeface="標楷體" pitchFamily="65" charset="-120"/>
                          <a:ea typeface="標楷體" pitchFamily="65" charset="-120"/>
                        </a:rPr>
                        <a:t>四、管教衝突事件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◎教師不當管教造成學生身心嚴重侵害之疑似事件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教師體罰造成學生身心嚴重侵害之疑似事件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598076">
                <a:tc vMerge="1">
                  <a:txBody>
                    <a:bodyPr/>
                    <a:lstStyle/>
                    <a:p>
                      <a:pPr algn="l" fontAlgn="ctr"/>
                      <a:endParaRPr lang="zh-TW" altLang="en-US" sz="1200" b="0" i="0" u="none" strike="noStrike">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tcP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6"/>
                  </a:ext>
                </a:extLst>
              </a:tr>
              <a:tr h="30024">
                <a:tc rowSpan="2">
                  <a:txBody>
                    <a:bodyPr/>
                    <a:lstStyle/>
                    <a:p>
                      <a:pPr algn="ctr" fontAlgn="ctr"/>
                      <a:r>
                        <a:rPr lang="zh-TW" altLang="en-US" sz="1200" b="1" u="none" strike="noStrike" dirty="0">
                          <a:effectLst/>
                          <a:latin typeface="標楷體" pitchFamily="65" charset="-120"/>
                          <a:ea typeface="標楷體" pitchFamily="65" charset="-120"/>
                        </a:rPr>
                        <a:t>四、管教衝突事件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◎教師不當管教造成學生身心嚴重侵害之疑似事件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教師其他違法處罰造成學生身心嚴重侵害之疑似事件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552284">
                <a:tc vMerge="1">
                  <a:txBody>
                    <a:bodyPr/>
                    <a:lstStyle/>
                    <a:p>
                      <a:pPr algn="l" fontAlgn="ctr"/>
                      <a:endParaRPr lang="zh-TW" altLang="en-US" sz="1200" b="0" i="0" u="none" strike="noStrike">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tcP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1" u="none" strike="noStrike">
                          <a:effectLst/>
                          <a:latin typeface="標楷體" pitchFamily="65" charset="-120"/>
                          <a:ea typeface="標楷體" pitchFamily="65" charset="-120"/>
                        </a:rPr>
                        <a:t>依法通報</a:t>
                      </a:r>
                      <a:endParaRPr lang="zh-TW" altLang="en-US" sz="1200" b="1" i="0" u="none" strike="noStrike">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8"/>
                  </a:ext>
                </a:extLst>
              </a:tr>
              <a:tr h="137352">
                <a:tc rowSpan="2">
                  <a:txBody>
                    <a:bodyPr/>
                    <a:lstStyle/>
                    <a:p>
                      <a:pPr algn="ctr" fontAlgn="ctr"/>
                      <a:r>
                        <a:rPr lang="zh-TW" altLang="en-US" sz="1200" b="1" u="none" strike="noStrike" dirty="0">
                          <a:effectLst/>
                          <a:latin typeface="標楷體" pitchFamily="65" charset="-120"/>
                          <a:ea typeface="標楷體" pitchFamily="65" charset="-120"/>
                        </a:rPr>
                        <a:t>四、管教衝突事件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◎教師不當管教造成學生身心輕微侵害事件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教師體罰造成學生身心輕微侵害事件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381546260"/>
                  </a:ext>
                </a:extLst>
              </a:tr>
              <a:tr h="540294">
                <a:tc vMerge="1">
                  <a:txBody>
                    <a:bodyPr/>
                    <a:lstStyle/>
                    <a:p>
                      <a:pPr algn="ctr" fontAlgn="ct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ctr"/>
                      <a:endParaRPr lang="zh-TW" altLang="en-US" sz="1200" b="1" i="0" u="sng"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ctr"/>
                      <a:endParaRPr lang="zh-TW" altLang="en-US" sz="1200" b="1" i="0" u="sng"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9"/>
                  </a:ext>
                </a:extLst>
              </a:tr>
              <a:tr h="149342">
                <a:tc rowSpan="2">
                  <a:txBody>
                    <a:bodyPr/>
                    <a:lstStyle/>
                    <a:p>
                      <a:pPr algn="ctr" fontAlgn="ctr"/>
                      <a:r>
                        <a:rPr lang="zh-TW" altLang="en-US" sz="1200" b="1" u="none" strike="noStrike">
                          <a:effectLst/>
                          <a:latin typeface="標楷體" pitchFamily="65" charset="-120"/>
                          <a:ea typeface="標楷體" pitchFamily="65" charset="-120"/>
                        </a:rPr>
                        <a:t>四、管教衝突事件</a:t>
                      </a:r>
                      <a:endParaRPr lang="zh-TW" altLang="en-US" sz="1200" b="1" i="0" u="none" strike="noStrike">
                        <a:solidFill>
                          <a:srgbClr val="000000"/>
                        </a:solidFill>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◎教師不當管教造成學生身心輕微侵害事件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教師違法處罰造成學生身心輕微侵害事件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pPr algn="ctr" fontAlgn="ctr"/>
                      <a:endParaRPr lang="zh-TW" altLang="en-US" sz="1200" b="0" i="0" u="none" strike="noStrike" dirty="0">
                        <a:solidFill>
                          <a:srgbClr val="FF0000"/>
                        </a:solidFill>
                        <a:effectLst/>
                        <a:latin typeface="標楷體" pitchFamily="65" charset="-120"/>
                        <a:ea typeface="標楷體" pitchFamily="65" charset="-120"/>
                      </a:endParaRPr>
                    </a:p>
                  </a:txBody>
                  <a:tcPr/>
                </a:tc>
                <a:tc vMerge="1">
                  <a:txBody>
                    <a:bodyPr/>
                    <a:lstStyle/>
                    <a:p>
                      <a:pPr algn="ctr" fontAlgn="ctr"/>
                      <a:endParaRPr lang="zh-TW" altLang="en-US" sz="1200" b="0" i="0" u="none" strike="noStrike" dirty="0">
                        <a:solidFill>
                          <a:srgbClr val="FF0000"/>
                        </a:solidFill>
                        <a:effectLst/>
                        <a:latin typeface="標楷體" pitchFamily="65" charset="-120"/>
                        <a:ea typeface="標楷體" pitchFamily="65" charset="-120"/>
                      </a:endParaRPr>
                    </a:p>
                  </a:txBody>
                  <a:tcPr/>
                </a:tc>
                <a:extLst>
                  <a:ext uri="{0D108BD9-81ED-4DB2-BD59-A6C34878D82A}">
                    <a16:rowId xmlns:a16="http://schemas.microsoft.com/office/drawing/2014/main" xmlns="" val="10010"/>
                  </a:ext>
                </a:extLst>
              </a:tr>
              <a:tr h="531549">
                <a:tc vMerge="1">
                  <a:txBody>
                    <a:bodyPr/>
                    <a:lstStyle/>
                    <a:p>
                      <a:pPr algn="l" fontAlgn="ctr"/>
                      <a:endParaRPr lang="zh-TW" altLang="en-US" sz="1200" b="0" i="0" u="none" strike="noStrike">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tcP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tc>
                <a:tc vMerge="1">
                  <a:txBody>
                    <a:bodyPr/>
                    <a:lstStyle/>
                    <a:p>
                      <a:pPr algn="l" fontAlgn="ctr"/>
                      <a:endParaRPr lang="zh-TW" altLang="en-US" sz="1200" b="0" i="0" u="sng" strike="noStrike" dirty="0">
                        <a:solidFill>
                          <a:srgbClr val="FF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11"/>
                  </a:ext>
                </a:extLst>
              </a:tr>
              <a:tr h="628529">
                <a:tc>
                  <a:txBody>
                    <a:bodyPr/>
                    <a:lstStyle/>
                    <a:p>
                      <a:pPr algn="ctr" fontAlgn="ctr"/>
                      <a:r>
                        <a:rPr lang="zh-TW" altLang="en-US" sz="1200" b="1" u="none" strike="noStrike" dirty="0">
                          <a:effectLst/>
                          <a:latin typeface="標楷體" pitchFamily="65" charset="-120"/>
                          <a:ea typeface="標楷體" pitchFamily="65" charset="-120"/>
                        </a:rPr>
                        <a:t>四、管教衝突事件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a:txBody>
                    <a:bodyPr/>
                    <a:lstStyle/>
                    <a:p>
                      <a:pPr algn="l" fontAlgn="ctr"/>
                      <a:r>
                        <a:rPr lang="zh-TW" altLang="en-US" sz="1200" b="1" u="sng" strike="noStrike" dirty="0">
                          <a:effectLst/>
                          <a:latin typeface="標楷體" pitchFamily="65" charset="-120"/>
                          <a:ea typeface="標楷體" pitchFamily="65" charset="-120"/>
                        </a:rPr>
                        <a:t>◎其他教師不當管教學生事件</a:t>
                      </a:r>
                      <a:r>
                        <a:rPr lang="en-US" altLang="zh-TW" sz="1200" b="1" u="sng" strike="noStrike" dirty="0">
                          <a:effectLst/>
                          <a:latin typeface="標楷體" pitchFamily="65" charset="-120"/>
                          <a:ea typeface="標楷體" pitchFamily="65" charset="-120"/>
                        </a:rPr>
                        <a:t>(</a:t>
                      </a:r>
                      <a:r>
                        <a:rPr lang="zh-TW" altLang="en-US" sz="1200" b="1" u="sng" strike="noStrike" dirty="0">
                          <a:effectLst/>
                          <a:latin typeface="標楷體" pitchFamily="65" charset="-120"/>
                          <a:ea typeface="標楷體" pitchFamily="65" charset="-120"/>
                        </a:rPr>
                        <a:t>非體罰或違法處罰</a:t>
                      </a:r>
                      <a:r>
                        <a:rPr lang="en-US" altLang="zh-TW" sz="1200" b="1" u="sng" strike="noStrike" dirty="0">
                          <a:effectLst/>
                          <a:latin typeface="標楷體" pitchFamily="65" charset="-120"/>
                          <a:ea typeface="標楷體" pitchFamily="65" charset="-120"/>
                        </a:rPr>
                        <a:t>)</a:t>
                      </a:r>
                      <a:endParaRPr lang="en-US" altLang="zh-TW"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a:txBody>
                    <a:bodyPr/>
                    <a:lstStyle/>
                    <a:p>
                      <a:pPr algn="l" fontAlgn="ctr"/>
                      <a:r>
                        <a:rPr lang="zh-TW" altLang="en-US" sz="1200" b="1" u="sng" strike="noStrike" dirty="0">
                          <a:effectLst/>
                          <a:latin typeface="標楷體" pitchFamily="65" charset="-120"/>
                          <a:ea typeface="標楷體" pitchFamily="65" charset="-120"/>
                        </a:rPr>
                        <a:t>其他教師不當管教學生事件</a:t>
                      </a:r>
                      <a:r>
                        <a:rPr lang="en-US" altLang="zh-TW" sz="1200" b="1" u="sng" strike="noStrike" dirty="0">
                          <a:effectLst/>
                          <a:latin typeface="標楷體" pitchFamily="65" charset="-120"/>
                          <a:ea typeface="標楷體" pitchFamily="65" charset="-120"/>
                        </a:rPr>
                        <a:t>(</a:t>
                      </a:r>
                      <a:r>
                        <a:rPr lang="zh-TW" altLang="en-US" sz="1200" b="1" u="sng" strike="noStrike" dirty="0">
                          <a:effectLst/>
                          <a:latin typeface="標楷體" pitchFamily="65" charset="-120"/>
                          <a:ea typeface="標楷體" pitchFamily="65" charset="-120"/>
                        </a:rPr>
                        <a:t>非體罰或違法處罰</a:t>
                      </a:r>
                      <a:r>
                        <a:rPr lang="en-US" altLang="zh-TW" sz="1200" b="1" u="sng" strike="noStrike" dirty="0">
                          <a:effectLst/>
                          <a:latin typeface="標楷體" pitchFamily="65" charset="-120"/>
                          <a:ea typeface="標楷體" pitchFamily="65" charset="-120"/>
                        </a:rPr>
                        <a:t>)</a:t>
                      </a:r>
                      <a:endParaRPr lang="en-US" altLang="zh-TW" sz="1200" b="1" i="0" u="sng"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latin typeface="標楷體" pitchFamily="65" charset="-120"/>
                          <a:ea typeface="標楷體" pitchFamily="65" charset="-120"/>
                        </a:rPr>
                        <a:t>　</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　</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　</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一般通報</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2"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12"/>
                  </a:ext>
                </a:extLst>
              </a:tr>
              <a:tr h="628529">
                <a:tc>
                  <a:txBody>
                    <a:bodyPr/>
                    <a:lstStyle/>
                    <a:p>
                      <a:pPr algn="ctr" fontAlgn="ctr"/>
                      <a:r>
                        <a:rPr lang="zh-TW" altLang="en-US" sz="1200" b="1" i="0" u="none" strike="noStrike"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修正說明</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L w="28575"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gridSpan="7">
                  <a:txBody>
                    <a:bodyPr/>
                    <a:lstStyle/>
                    <a:p>
                      <a:pPr algn="l" fontAlgn="ctr"/>
                      <a:r>
                        <a:rPr lang="zh-TW" altLang="en-US" sz="1200" b="1" i="0" u="none" strike="noStrike"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因應總統府人權諮詢委員會及監察院關注，將教師體罰或違法處罰事件提升為依法通報，通報時限</a:t>
                      </a:r>
                      <a:r>
                        <a:rPr lang="en-US" altLang="zh-TW" sz="1200" b="1" i="0" u="none" strike="noStrike"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24</a:t>
                      </a:r>
                      <a:r>
                        <a:rPr lang="zh-TW" altLang="en-US" sz="1200" b="1" i="0" u="none" strike="noStrike"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小時，</a:t>
                      </a:r>
                    </a:p>
                    <a:p>
                      <a:pPr algn="l" fontAlgn="ctr"/>
                      <a:r>
                        <a:rPr lang="zh-TW" altLang="en-US" sz="1200" b="1" i="0" u="none" strike="noStrike"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並參照「公立高級中等以下學校教師成績考核辦法」、「學校訂定教師輔導與管教學生辦法注意事項」等現</a:t>
                      </a:r>
                    </a:p>
                    <a:p>
                      <a:pPr algn="l" fontAlgn="ctr"/>
                      <a:r>
                        <a:rPr lang="zh-TW" altLang="en-US" sz="1200" b="1" i="0" u="none" strike="noStrike"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行法規區分類別。</a:t>
                      </a:r>
                      <a:endParaRPr lang="en-US" altLang="zh-TW" sz="1200" b="1" i="0" u="sng"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2" marB="0" anchor="ctr">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pPr algn="l" fontAlgn="ctr"/>
                      <a:endParaRPr lang="en-US" altLang="zh-TW" sz="1200" b="0" i="0" u="sng" strike="noStrike" dirty="0">
                        <a:solidFill>
                          <a:srgbClr val="FF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0"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0" i="0" u="none" strike="noStrike" dirty="0">
                        <a:solidFill>
                          <a:srgbClr val="000000"/>
                        </a:solidFill>
                        <a:effectLst/>
                        <a:latin typeface="標楷體" pitchFamily="65" charset="-120"/>
                        <a:ea typeface="標楷體" pitchFamily="65" charset="-120"/>
                      </a:endParaRPr>
                    </a:p>
                  </a:txBody>
                  <a:tcPr marL="4433" marR="4433" marT="4433" marB="0" anchor="ctr">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0" i="0" u="none" strike="noStrike" dirty="0">
                        <a:solidFill>
                          <a:srgbClr val="000000"/>
                        </a:solidFill>
                        <a:effectLst/>
                        <a:latin typeface="標楷體" pitchFamily="65" charset="-120"/>
                        <a:ea typeface="標楷體" pitchFamily="65" charset="-120"/>
                      </a:endParaRPr>
                    </a:p>
                  </a:txBody>
                  <a:tcPr marL="4433" marR="4433" marT="4433" marB="0" anchor="ctr">
                    <a:lnB w="28575" cap="flat" cmpd="sng" algn="ctr">
                      <a:solidFill>
                        <a:srgbClr val="FF0000"/>
                      </a:solidFill>
                      <a:prstDash val="solid"/>
                      <a:round/>
                      <a:headEnd type="none" w="med" len="med"/>
                      <a:tailEnd type="none" w="med" len="med"/>
                    </a:lnB>
                  </a:tcPr>
                </a:tc>
                <a:tc hMerge="1">
                  <a:txBody>
                    <a:bodyPr/>
                    <a:lstStyle/>
                    <a:p>
                      <a:pPr algn="ctr" fontAlgn="ctr"/>
                      <a:endParaRPr lang="zh-TW" altLang="en-US" sz="1200" b="0" i="0" u="none" strike="noStrike" dirty="0">
                        <a:solidFill>
                          <a:srgbClr val="000000"/>
                        </a:solidFill>
                        <a:effectLst/>
                        <a:latin typeface="標楷體" pitchFamily="65" charset="-120"/>
                        <a:ea typeface="標楷體" pitchFamily="65" charset="-120"/>
                      </a:endParaRPr>
                    </a:p>
                  </a:txBody>
                  <a:tcPr marL="4433" marR="4433" marT="4433" marB="0" anchor="ctr">
                    <a:lnB w="28575" cap="flat" cmpd="sng" algn="ctr">
                      <a:solidFill>
                        <a:srgbClr val="FF0000"/>
                      </a:solidFill>
                      <a:prstDash val="solid"/>
                      <a:round/>
                      <a:headEnd type="none" w="med" len="med"/>
                      <a:tailEnd type="none" w="med" len="med"/>
                    </a:lnB>
                  </a:tcPr>
                </a:tc>
                <a:tc hMerge="1">
                  <a:txBody>
                    <a:bodyPr/>
                    <a:lstStyle/>
                    <a:p>
                      <a:pPr algn="ctr" fontAlgn="ctr"/>
                      <a:endParaRPr lang="zh-TW" altLang="en-US" sz="1200" b="0" i="0" u="none" strike="noStrike" dirty="0">
                        <a:solidFill>
                          <a:srgbClr val="FF0000"/>
                        </a:solidFill>
                        <a:effectLst/>
                        <a:latin typeface="標楷體" pitchFamily="65" charset="-120"/>
                        <a:ea typeface="標楷體" pitchFamily="65" charset="-120"/>
                      </a:endParaRPr>
                    </a:p>
                  </a:txBody>
                  <a:tcPr marL="4433" marR="4433" marT="4433"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4" name="圓角矩形 3"/>
          <p:cNvSpPr/>
          <p:nvPr/>
        </p:nvSpPr>
        <p:spPr bwMode="auto">
          <a:xfrm>
            <a:off x="2554222" y="136064"/>
            <a:ext cx="6984776" cy="699959"/>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32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校安通報事件</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通報事件一覽表修訂</a:t>
            </a: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61103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bwMode="auto">
          <a:xfrm>
            <a:off x="2554222" y="136064"/>
            <a:ext cx="6984776" cy="699959"/>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32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校安通報事件</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通報事件一覽表修訂</a:t>
            </a: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089103669"/>
              </p:ext>
            </p:extLst>
          </p:nvPr>
        </p:nvGraphicFramePr>
        <p:xfrm>
          <a:off x="433707" y="1196975"/>
          <a:ext cx="11270614" cy="5249779"/>
        </p:xfrm>
        <a:graphic>
          <a:graphicData uri="http://schemas.openxmlformats.org/drawingml/2006/table">
            <a:tbl>
              <a:tblPr>
                <a:tableStyleId>{16D9F66E-5EB9-4882-86FB-DCBF35E3C3E4}</a:tableStyleId>
              </a:tblPr>
              <a:tblGrid>
                <a:gridCol w="1641176">
                  <a:extLst>
                    <a:ext uri="{9D8B030D-6E8A-4147-A177-3AD203B41FA5}">
                      <a16:colId xmlns:a16="http://schemas.microsoft.com/office/drawing/2014/main" xmlns="" val="20000"/>
                    </a:ext>
                  </a:extLst>
                </a:gridCol>
                <a:gridCol w="1641176">
                  <a:extLst>
                    <a:ext uri="{9D8B030D-6E8A-4147-A177-3AD203B41FA5}">
                      <a16:colId xmlns:a16="http://schemas.microsoft.com/office/drawing/2014/main" xmlns="" val="20001"/>
                    </a:ext>
                  </a:extLst>
                </a:gridCol>
                <a:gridCol w="1848718">
                  <a:extLst>
                    <a:ext uri="{9D8B030D-6E8A-4147-A177-3AD203B41FA5}">
                      <a16:colId xmlns:a16="http://schemas.microsoft.com/office/drawing/2014/main" xmlns="" val="20002"/>
                    </a:ext>
                  </a:extLst>
                </a:gridCol>
                <a:gridCol w="1627162">
                  <a:extLst>
                    <a:ext uri="{9D8B030D-6E8A-4147-A177-3AD203B41FA5}">
                      <a16:colId xmlns:a16="http://schemas.microsoft.com/office/drawing/2014/main" xmlns="" val="20003"/>
                    </a:ext>
                  </a:extLst>
                </a:gridCol>
                <a:gridCol w="2200255">
                  <a:extLst>
                    <a:ext uri="{9D8B030D-6E8A-4147-A177-3AD203B41FA5}">
                      <a16:colId xmlns:a16="http://schemas.microsoft.com/office/drawing/2014/main" xmlns="" val="20004"/>
                    </a:ext>
                  </a:extLst>
                </a:gridCol>
                <a:gridCol w="1386507">
                  <a:extLst>
                    <a:ext uri="{9D8B030D-6E8A-4147-A177-3AD203B41FA5}">
                      <a16:colId xmlns:a16="http://schemas.microsoft.com/office/drawing/2014/main" xmlns="" val="20005"/>
                    </a:ext>
                  </a:extLst>
                </a:gridCol>
                <a:gridCol w="462810">
                  <a:extLst>
                    <a:ext uri="{9D8B030D-6E8A-4147-A177-3AD203B41FA5}">
                      <a16:colId xmlns:a16="http://schemas.microsoft.com/office/drawing/2014/main" xmlns="" val="20006"/>
                    </a:ext>
                  </a:extLst>
                </a:gridCol>
                <a:gridCol w="462810">
                  <a:extLst>
                    <a:ext uri="{9D8B030D-6E8A-4147-A177-3AD203B41FA5}">
                      <a16:colId xmlns:a16="http://schemas.microsoft.com/office/drawing/2014/main" xmlns="" val="20007"/>
                    </a:ext>
                  </a:extLst>
                </a:gridCol>
              </a:tblGrid>
              <a:tr h="214237">
                <a:tc gridSpan="3">
                  <a:txBody>
                    <a:bodyPr/>
                    <a:lstStyle/>
                    <a:p>
                      <a:pPr algn="ctr" fontAlgn="ctr"/>
                      <a:r>
                        <a:rPr lang="zh-TW" altLang="en-US" sz="1800" b="1"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修正</a:t>
                      </a:r>
                      <a:r>
                        <a:rPr lang="zh-TW" altLang="en-US" sz="1800" b="1" u="none" strike="noStrike" dirty="0">
                          <a:effectLst>
                            <a:outerShdw blurRad="38100" dist="38100" dir="2700000" algn="tl">
                              <a:srgbClr val="000000">
                                <a:alpha val="43137"/>
                              </a:srgbClr>
                            </a:outerShdw>
                          </a:effectLst>
                          <a:latin typeface="標楷體" pitchFamily="65" charset="-120"/>
                          <a:ea typeface="標楷體" pitchFamily="65" charset="-120"/>
                        </a:rPr>
                        <a:t>校安通報項目</a:t>
                      </a:r>
                      <a:endParaRPr lang="zh-TW" altLang="en-US" sz="18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rgbClr val="C1FFC1"/>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800" b="1"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現行</a:t>
                      </a:r>
                      <a:r>
                        <a:rPr lang="zh-TW" altLang="en-US" sz="1800" b="1" u="none" strike="noStrike" dirty="0">
                          <a:effectLst>
                            <a:outerShdw blurRad="38100" dist="38100" dir="2700000" algn="tl">
                              <a:srgbClr val="000000">
                                <a:alpha val="43137"/>
                              </a:srgbClr>
                            </a:outerShdw>
                          </a:effectLst>
                          <a:latin typeface="標楷體" pitchFamily="65" charset="-120"/>
                          <a:ea typeface="標楷體" pitchFamily="65" charset="-120"/>
                        </a:rPr>
                        <a:t>校安通報項目</a:t>
                      </a:r>
                      <a:endParaRPr lang="zh-TW" altLang="en-US" sz="18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solidFill>
                      <a:srgbClr val="FFFFBD"/>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屬性</a:t>
                      </a: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區分</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對應</a:t>
                      </a: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說明</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00"/>
                  </a:ext>
                </a:extLst>
              </a:tr>
              <a:tr h="214237">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主要類別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次要類別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事件名稱</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主要類別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次要類別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事件名稱</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FFFFBD"/>
                    </a:solidFill>
                  </a:tcP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extLst>
                  <a:ext uri="{0D108BD9-81ED-4DB2-BD59-A6C34878D82A}">
                    <a16:rowId xmlns:a16="http://schemas.microsoft.com/office/drawing/2014/main" xmlns="" val="10001"/>
                  </a:ext>
                </a:extLst>
              </a:tr>
              <a:tr h="672865">
                <a:tc rowSpan="2">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◎兒童及少年遭性剝削或疑似遭受性剝削事件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使兒童或少年為有對價之性交或猥褻行為</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7">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  </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rowSpan="7">
                  <a:txBody>
                    <a:bodyPr/>
                    <a:lstStyle/>
                    <a:p>
                      <a:pPr algn="l" fontAlgn="ctr"/>
                      <a:r>
                        <a:rPr lang="en-US" altLang="zh-TW" sz="1200" b="1" u="none" strike="noStrike" dirty="0">
                          <a:effectLst/>
                          <a:latin typeface="標楷體" pitchFamily="65" charset="-120"/>
                          <a:ea typeface="標楷體" pitchFamily="65" charset="-120"/>
                        </a:rPr>
                        <a:t>(</a:t>
                      </a:r>
                      <a:r>
                        <a:rPr lang="zh-TW" altLang="en-US" sz="1200" b="1" u="none" strike="noStrike" dirty="0">
                          <a:effectLst/>
                          <a:latin typeface="標楷體" pitchFamily="65" charset="-120"/>
                          <a:ea typeface="標楷體" pitchFamily="65" charset="-120"/>
                        </a:rPr>
                        <a:t>兒童及少年下稱兒少</a:t>
                      </a:r>
                      <a:r>
                        <a:rPr lang="en-US" altLang="zh-TW" sz="1200" b="1" u="none" strike="noStrike" dirty="0">
                          <a:effectLst/>
                          <a:latin typeface="標楷體" pitchFamily="65" charset="-120"/>
                          <a:ea typeface="標楷體" pitchFamily="65" charset="-120"/>
                        </a:rPr>
                        <a:t>)</a:t>
                      </a:r>
                      <a:br>
                        <a:rPr lang="en-US" altLang="zh-TW" sz="1200" b="1" u="none" strike="noStrike" dirty="0">
                          <a:effectLst/>
                          <a:latin typeface="標楷體" pitchFamily="65" charset="-120"/>
                          <a:ea typeface="標楷體" pitchFamily="65" charset="-120"/>
                        </a:rPr>
                      </a:br>
                      <a:r>
                        <a:rPr lang="en-US" altLang="zh-TW" sz="1200" b="1" u="none" strike="noStrike" dirty="0">
                          <a:effectLst/>
                          <a:latin typeface="標楷體" pitchFamily="65" charset="-120"/>
                          <a:ea typeface="標楷體" pitchFamily="65" charset="-120"/>
                        </a:rPr>
                        <a:t>◎</a:t>
                      </a:r>
                      <a:r>
                        <a:rPr lang="zh-TW" altLang="en-US" sz="1200" b="1" u="none" strike="noStrike" dirty="0">
                          <a:effectLst/>
                          <a:latin typeface="標楷體" pitchFamily="65" charset="-120"/>
                          <a:ea typeface="標楷體" pitchFamily="65" charset="-120"/>
                        </a:rPr>
                        <a:t>性侵害、性騷擾或性霸凌事件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rowSpan="7">
                  <a:txBody>
                    <a:bodyPr/>
                    <a:lstStyle/>
                    <a:p>
                      <a:pPr algn="l" fontAlgn="ctr"/>
                      <a:r>
                        <a:rPr lang="zh-TW" altLang="en-US" sz="1200" b="1" u="none" strike="noStrike" dirty="0">
                          <a:effectLst/>
                          <a:latin typeface="標楷體" pitchFamily="65" charset="-120"/>
                          <a:ea typeface="標楷體" pitchFamily="65" charset="-120"/>
                        </a:rPr>
                        <a:t>知悉十八歲以下疑似從事性交易</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a:effectLst/>
                          <a:latin typeface="標楷體" pitchFamily="65" charset="-120"/>
                          <a:ea typeface="標楷體" pitchFamily="65" charset="-120"/>
                        </a:rPr>
                        <a:t>新增通報項目</a:t>
                      </a:r>
                      <a:endParaRPr lang="zh-TW" altLang="en-US" sz="1200" b="1" i="0" u="none" strike="noStrike">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2"/>
                  </a:ext>
                </a:extLst>
              </a:tr>
              <a:tr h="105252">
                <a:tc vMerge="1">
                  <a:txBody>
                    <a:bodyPr/>
                    <a:lstStyle/>
                    <a:p>
                      <a:pPr algn="l" fontAlgn="ctr"/>
                      <a:endParaRPr lang="en-US" altLang="zh-TW"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tcPr>
                </a:tc>
                <a:tc vMerge="1">
                  <a:txBody>
                    <a:bodyPr/>
                    <a:lstStyle/>
                    <a:p>
                      <a:pPr algn="l" fontAlgn="ctr"/>
                      <a:endParaRPr lang="zh-TW" altLang="en-US" sz="1200" b="1" i="0" u="sng"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tc>
                <a:tc vMerge="1">
                  <a:txBody>
                    <a:bodyPr/>
                    <a:lstStyle/>
                    <a:p>
                      <a:pPr algn="l" fontAlgn="ctr"/>
                      <a:endParaRPr lang="zh-TW" altLang="en-US" sz="1200" b="1" i="0" u="sng"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3"/>
                  </a:ext>
                </a:extLst>
              </a:tr>
              <a:tr h="567613">
                <a:tc rowSpan="2">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◎兒童及少年遭性剝削或疑似遭受性剝削事件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利用兒童或少年為性交、猥褻之行為，以供人觀覽</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240714260"/>
                  </a:ext>
                </a:extLst>
              </a:tr>
              <a:tr h="373711">
                <a:tc vMerge="1">
                  <a:txBody>
                    <a:bodyPr/>
                    <a:lstStyle/>
                    <a:p>
                      <a:pPr algn="l" fontAlgn="ctr"/>
                      <a:endParaRPr lang="en-US" altLang="zh-TW"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tcPr>
                </a:tc>
                <a:tc vMerge="1">
                  <a:txBody>
                    <a:bodyPr/>
                    <a:lstStyle/>
                    <a:p>
                      <a:pPr algn="l" fontAlgn="ctr"/>
                      <a:endParaRPr lang="zh-TW" altLang="en-US" sz="1200" b="1" i="0" u="sng"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tc>
                <a:tc vMerge="1">
                  <a:txBody>
                    <a:bodyPr/>
                    <a:lstStyle/>
                    <a:p>
                      <a:pPr algn="l" fontAlgn="ctr"/>
                      <a:endParaRPr lang="zh-TW" altLang="en-US" sz="1200" b="1" i="0" u="sng"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4"/>
                  </a:ext>
                </a:extLst>
              </a:tr>
              <a:tr h="897747">
                <a:tc rowSpan="2">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◎兒童及少年遭性剝削或疑似遭受性剝削事件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2">
                  <a:txBody>
                    <a:bodyPr/>
                    <a:lstStyle/>
                    <a:p>
                      <a:pPr algn="l" fontAlgn="ctr"/>
                      <a:r>
                        <a:rPr lang="zh-TW" altLang="en-US" sz="1200" b="1" u="sng" strike="noStrike" dirty="0">
                          <a:effectLst/>
                          <a:latin typeface="標楷體" pitchFamily="65" charset="-120"/>
                          <a:ea typeface="標楷體" pitchFamily="65" charset="-120"/>
                        </a:rPr>
                        <a:t>拍攝、製造兒童或少年為性交或猥褻行為之圖畫、照片、影片、影帶、光碟、電子訊號或其他物品</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032919955"/>
                  </a:ext>
                </a:extLst>
              </a:tr>
              <a:tr h="396275">
                <a:tc vMerge="1">
                  <a:txBody>
                    <a:bodyPr/>
                    <a:lstStyle/>
                    <a:p>
                      <a:pPr algn="l" fontAlgn="ctr"/>
                      <a:endParaRPr lang="en-US" altLang="zh-TW"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c vMerge="1">
                  <a:txBody>
                    <a:bodyPr/>
                    <a:lstStyle/>
                    <a:p>
                      <a:pPr algn="l" fontAlgn="ctr"/>
                      <a:endParaRPr lang="zh-TW" altLang="en-US" sz="1200" b="1" i="0" u="sng"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B w="12700" cap="flat" cmpd="sng" algn="ctr">
                      <a:solidFill>
                        <a:srgbClr val="FF0000"/>
                      </a:solidFill>
                      <a:prstDash val="solid"/>
                      <a:round/>
                      <a:headEnd type="none" w="med" len="med"/>
                      <a:tailEnd type="none" w="med" len="med"/>
                    </a:lnB>
                  </a:tcPr>
                </a:tc>
                <a:tc vMerge="1">
                  <a:txBody>
                    <a:bodyPr/>
                    <a:lstStyle/>
                    <a:p>
                      <a:pPr algn="l" fontAlgn="ctr"/>
                      <a:endParaRPr lang="zh-TW" altLang="en-US" sz="1200" b="1" i="0" u="sng"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200" b="1" u="none" strike="noStrike" dirty="0">
                          <a:effectLst/>
                          <a:latin typeface="標楷體" pitchFamily="65" charset="-120"/>
                          <a:ea typeface="標楷體" pitchFamily="65" charset="-120"/>
                        </a:rPr>
                        <a:t>依法通報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a:effectLst/>
                          <a:latin typeface="標楷體" pitchFamily="65" charset="-120"/>
                          <a:ea typeface="標楷體" pitchFamily="65" charset="-120"/>
                        </a:rPr>
                        <a:t>新增通報項目</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05"/>
                  </a:ext>
                </a:extLst>
              </a:tr>
              <a:tr h="1005041">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a:txBody>
                    <a:bodyPr/>
                    <a:lstStyle/>
                    <a:p>
                      <a:pPr algn="l" fontAlgn="ctr"/>
                      <a:r>
                        <a:rPr lang="zh-TW" altLang="en-US" sz="1200" b="1" u="sng" strike="noStrike" dirty="0">
                          <a:effectLst/>
                          <a:latin typeface="標楷體" pitchFamily="65" charset="-120"/>
                          <a:ea typeface="標楷體" pitchFamily="65" charset="-120"/>
                        </a:rPr>
                        <a:t>◎兒童及少年遭性剝削或疑似遭受性剝削事件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a:txBody>
                    <a:bodyPr/>
                    <a:lstStyle/>
                    <a:p>
                      <a:pPr algn="l" fontAlgn="ctr"/>
                      <a:r>
                        <a:rPr lang="zh-TW" altLang="en-US" sz="1200" b="1" u="sng" strike="noStrike" dirty="0">
                          <a:effectLst/>
                          <a:latin typeface="標楷體" pitchFamily="65" charset="-120"/>
                          <a:ea typeface="標楷體" pitchFamily="65" charset="-120"/>
                        </a:rPr>
                        <a:t>使兒童或少年坐檯陪酒或涉及色情之伴遊、伴唱、伴舞等侍應行為</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213709381"/>
                  </a:ext>
                </a:extLst>
              </a:tr>
              <a:tr h="738285">
                <a:tc>
                  <a:txBody>
                    <a:bodyPr/>
                    <a:lstStyle/>
                    <a:p>
                      <a:pPr algn="ctr" fontAlgn="ctr"/>
                      <a:r>
                        <a:rPr lang="zh-TW" altLang="en-US" sz="1200" b="1" i="0" u="none" strike="noStrike"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說明</a:t>
                      </a:r>
                      <a:endParaRPr lang="en-US" altLang="zh-TW"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gridSpan="7">
                  <a:txBody>
                    <a:bodyPr/>
                    <a:lstStyle/>
                    <a:p>
                      <a:pPr algn="l" fontAlgn="ctr"/>
                      <a:r>
                        <a:rPr lang="zh-TW" altLang="en-US" sz="1200" b="1" i="0" u="none" strike="noStrike"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依兒童及少年福利與權益保障法及兒童及少年性剝削防制條例相關條文修正。</a:t>
                      </a:r>
                    </a:p>
                  </a:txBody>
                  <a:tcPr marL="4433" marR="4433" marT="4433" marB="0" anchor="ctr">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0" i="0" u="sng" strike="noStrike" dirty="0">
                        <a:solidFill>
                          <a:srgbClr val="00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hMerge="1">
                  <a:txBody>
                    <a:bodyPr/>
                    <a:lstStyle/>
                    <a:p>
                      <a:pPr algn="l" fontAlgn="ctr"/>
                      <a:endParaRPr lang="en-US" altLang="zh-TW" sz="1200" b="0"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0" i="0" u="none" strike="noStrike" dirty="0">
                        <a:solidFill>
                          <a:srgbClr val="000000"/>
                        </a:solidFill>
                        <a:effectLst/>
                        <a:latin typeface="標楷體" pitchFamily="65" charset="-120"/>
                        <a:ea typeface="標楷體" pitchFamily="65" charset="-120"/>
                      </a:endParaRPr>
                    </a:p>
                  </a:txBody>
                  <a:tcPr marL="4433" marR="4433" marT="4433" marB="0" anchor="ct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0" i="0" u="none" strike="noStrike" dirty="0">
                        <a:solidFill>
                          <a:srgbClr val="000000"/>
                        </a:solidFill>
                        <a:effectLst/>
                        <a:latin typeface="標楷體" pitchFamily="65" charset="-120"/>
                        <a:ea typeface="標楷體" pitchFamily="65" charset="-120"/>
                      </a:endParaRPr>
                    </a:p>
                  </a:txBody>
                  <a:tcPr marL="4433" marR="4433" marT="4433" marB="0" anchor="ct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pPr algn="ctr" fontAlgn="ctr"/>
                      <a:endParaRPr lang="zh-TW" altLang="en-US" sz="1200" b="0" i="0" u="none" strike="noStrike" dirty="0">
                        <a:solidFill>
                          <a:srgbClr val="FF0000"/>
                        </a:solidFill>
                        <a:effectLst/>
                        <a:latin typeface="標楷體" pitchFamily="65" charset="-120"/>
                        <a:ea typeface="標楷體" pitchFamily="65" charset="-120"/>
                      </a:endParaRPr>
                    </a:p>
                  </a:txBody>
                  <a:tcPr marL="4433" marR="4433" marT="4433" marB="0" anchor="ctr">
                    <a:lnB w="28575" cap="flat" cmpd="sng" algn="ctr">
                      <a:solidFill>
                        <a:srgbClr val="FF0000"/>
                      </a:solidFill>
                      <a:prstDash val="solid"/>
                      <a:round/>
                      <a:headEnd type="none" w="med" len="med"/>
                      <a:tailEnd type="none" w="med" len="med"/>
                    </a:lnB>
                  </a:tcPr>
                </a:tc>
                <a:tc hMerge="1">
                  <a:txBody>
                    <a:bodyPr/>
                    <a:lstStyle/>
                    <a:p>
                      <a:pPr algn="ctr" fontAlgn="ctr"/>
                      <a:endParaRPr lang="zh-TW" altLang="en-US" sz="1200" b="0" i="0" u="none" strike="noStrike" dirty="0">
                        <a:solidFill>
                          <a:srgbClr val="FF0000"/>
                        </a:solidFill>
                        <a:effectLst/>
                        <a:latin typeface="標楷體" pitchFamily="65" charset="-120"/>
                        <a:ea typeface="標楷體" pitchFamily="65" charset="-120"/>
                      </a:endParaRPr>
                    </a:p>
                  </a:txBody>
                  <a:tcPr marL="4433" marR="4433" marT="4433"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88528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bwMode="auto">
          <a:xfrm>
            <a:off x="2554222" y="136064"/>
            <a:ext cx="6984776" cy="699959"/>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32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校安通報事件</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通報事件一覽表修訂</a:t>
            </a: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022646001"/>
              </p:ext>
            </p:extLst>
          </p:nvPr>
        </p:nvGraphicFramePr>
        <p:xfrm>
          <a:off x="540658" y="1100138"/>
          <a:ext cx="11072224" cy="5365538"/>
        </p:xfrm>
        <a:graphic>
          <a:graphicData uri="http://schemas.openxmlformats.org/drawingml/2006/table">
            <a:tbl>
              <a:tblPr>
                <a:tableStyleId>{16D9F66E-5EB9-4882-86FB-DCBF35E3C3E4}</a:tableStyleId>
              </a:tblPr>
              <a:tblGrid>
                <a:gridCol w="1546400">
                  <a:extLst>
                    <a:ext uri="{9D8B030D-6E8A-4147-A177-3AD203B41FA5}">
                      <a16:colId xmlns:a16="http://schemas.microsoft.com/office/drawing/2014/main" xmlns="" val="20000"/>
                    </a:ext>
                  </a:extLst>
                </a:gridCol>
                <a:gridCol w="1402069">
                  <a:extLst>
                    <a:ext uri="{9D8B030D-6E8A-4147-A177-3AD203B41FA5}">
                      <a16:colId xmlns:a16="http://schemas.microsoft.com/office/drawing/2014/main" xmlns="" val="20001"/>
                    </a:ext>
                  </a:extLst>
                </a:gridCol>
                <a:gridCol w="1525781">
                  <a:extLst>
                    <a:ext uri="{9D8B030D-6E8A-4147-A177-3AD203B41FA5}">
                      <a16:colId xmlns:a16="http://schemas.microsoft.com/office/drawing/2014/main" xmlns="" val="20002"/>
                    </a:ext>
                  </a:extLst>
                </a:gridCol>
                <a:gridCol w="1546400">
                  <a:extLst>
                    <a:ext uri="{9D8B030D-6E8A-4147-A177-3AD203B41FA5}">
                      <a16:colId xmlns:a16="http://schemas.microsoft.com/office/drawing/2014/main" xmlns="" val="20003"/>
                    </a:ext>
                  </a:extLst>
                </a:gridCol>
                <a:gridCol w="1402069">
                  <a:extLst>
                    <a:ext uri="{9D8B030D-6E8A-4147-A177-3AD203B41FA5}">
                      <a16:colId xmlns:a16="http://schemas.microsoft.com/office/drawing/2014/main" xmlns="" val="20004"/>
                    </a:ext>
                  </a:extLst>
                </a:gridCol>
                <a:gridCol w="2604147">
                  <a:extLst>
                    <a:ext uri="{9D8B030D-6E8A-4147-A177-3AD203B41FA5}">
                      <a16:colId xmlns:a16="http://schemas.microsoft.com/office/drawing/2014/main" xmlns="" val="20005"/>
                    </a:ext>
                  </a:extLst>
                </a:gridCol>
                <a:gridCol w="522679">
                  <a:extLst>
                    <a:ext uri="{9D8B030D-6E8A-4147-A177-3AD203B41FA5}">
                      <a16:colId xmlns:a16="http://schemas.microsoft.com/office/drawing/2014/main" xmlns="" val="20006"/>
                    </a:ext>
                  </a:extLst>
                </a:gridCol>
                <a:gridCol w="522679">
                  <a:extLst>
                    <a:ext uri="{9D8B030D-6E8A-4147-A177-3AD203B41FA5}">
                      <a16:colId xmlns:a16="http://schemas.microsoft.com/office/drawing/2014/main" xmlns="" val="20007"/>
                    </a:ext>
                  </a:extLst>
                </a:gridCol>
              </a:tblGrid>
              <a:tr h="253066">
                <a:tc gridSpan="3">
                  <a:txBody>
                    <a:bodyPr/>
                    <a:lstStyle/>
                    <a:p>
                      <a:pPr algn="ctr" fontAlgn="ctr"/>
                      <a:r>
                        <a:rPr lang="zh-TW" altLang="en-US" sz="1800" b="1"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修正</a:t>
                      </a:r>
                      <a:r>
                        <a:rPr lang="zh-TW" altLang="en-US" sz="1800" b="1" u="none" strike="noStrike" dirty="0">
                          <a:effectLst>
                            <a:outerShdw blurRad="38100" dist="38100" dir="2700000" algn="tl">
                              <a:srgbClr val="000000">
                                <a:alpha val="43137"/>
                              </a:srgbClr>
                            </a:outerShdw>
                          </a:effectLst>
                          <a:latin typeface="標楷體" pitchFamily="65" charset="-120"/>
                          <a:ea typeface="標楷體" pitchFamily="65" charset="-120"/>
                        </a:rPr>
                        <a:t>校安通報項目</a:t>
                      </a:r>
                      <a:endParaRPr lang="zh-TW" altLang="en-US" sz="18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rgbClr val="C1FFC1"/>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800" b="1"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現行</a:t>
                      </a:r>
                      <a:r>
                        <a:rPr lang="zh-TW" altLang="en-US" sz="1800" b="1" u="none" strike="noStrike" dirty="0">
                          <a:effectLst>
                            <a:outerShdw blurRad="38100" dist="38100" dir="2700000" algn="tl">
                              <a:srgbClr val="000000">
                                <a:alpha val="43137"/>
                              </a:srgbClr>
                            </a:outerShdw>
                          </a:effectLst>
                          <a:latin typeface="標楷體" pitchFamily="65" charset="-120"/>
                          <a:ea typeface="標楷體" pitchFamily="65" charset="-120"/>
                        </a:rPr>
                        <a:t>校安通報項目</a:t>
                      </a:r>
                      <a:endParaRPr lang="zh-TW" altLang="en-US" sz="18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solidFill>
                      <a:srgbClr val="FFFFBD"/>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屬性</a:t>
                      </a:r>
                      <a:endParaRPr lang="en-US" altLang="zh-TW" sz="1200" b="1" u="none" strike="noStrike" dirty="0" smtClean="0">
                        <a:effectLst>
                          <a:outerShdw blurRad="38100" dist="38100" dir="2700000" algn="tl">
                            <a:srgbClr val="000000">
                              <a:alpha val="43137"/>
                            </a:srgbClr>
                          </a:outerShdw>
                        </a:effectLst>
                        <a:latin typeface="標楷體" pitchFamily="65" charset="-120"/>
                        <a:ea typeface="標楷體" pitchFamily="65" charset="-120"/>
                      </a:endParaRPr>
                    </a:p>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區分</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對應</a:t>
                      </a:r>
                      <a:endParaRPr lang="en-US" altLang="zh-TW" sz="1200" b="1" u="none" strike="noStrike" dirty="0" smtClean="0">
                        <a:effectLst>
                          <a:outerShdw blurRad="38100" dist="38100" dir="2700000" algn="tl">
                            <a:srgbClr val="000000">
                              <a:alpha val="43137"/>
                            </a:srgbClr>
                          </a:outerShdw>
                        </a:effectLst>
                        <a:latin typeface="標楷體" pitchFamily="65" charset="-120"/>
                        <a:ea typeface="標楷體" pitchFamily="65" charset="-120"/>
                      </a:endParaRPr>
                    </a:p>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說明</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00"/>
                  </a:ext>
                </a:extLst>
              </a:tr>
              <a:tr h="253066">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主要類別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次要類別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事件名稱</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主要類別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次要類別</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事件名稱</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FFFFBD"/>
                    </a:solidFill>
                  </a:tcP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extLst>
                  <a:ext uri="{0D108BD9-81ED-4DB2-BD59-A6C34878D82A}">
                    <a16:rowId xmlns:a16="http://schemas.microsoft.com/office/drawing/2014/main" xmlns="" val="10001"/>
                  </a:ext>
                </a:extLst>
              </a:tr>
              <a:tr h="1470029">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4">
                  <a:txBody>
                    <a:bodyPr/>
                    <a:lstStyle/>
                    <a:p>
                      <a:pPr algn="l" fontAlgn="ctr"/>
                      <a:r>
                        <a:rPr lang="zh-TW" altLang="en-US" sz="1200" b="1" u="sng" strike="noStrike" dirty="0">
                          <a:effectLst/>
                          <a:latin typeface="標楷體" pitchFamily="65" charset="-120"/>
                          <a:ea typeface="標楷體" pitchFamily="65" charset="-120"/>
                        </a:rPr>
                        <a:t>◎其他兒少保護事件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C1FFC1"/>
                    </a:solidFill>
                  </a:tcPr>
                </a:tc>
                <a:tc rowSpan="4">
                  <a:txBody>
                    <a:bodyPr/>
                    <a:lstStyle/>
                    <a:p>
                      <a:pPr algn="l" fontAlgn="ctr"/>
                      <a:r>
                        <a:rPr lang="zh-TW" altLang="en-US" sz="1200" b="1" u="sng" strike="noStrike" dirty="0">
                          <a:effectLst/>
                          <a:latin typeface="標楷體" pitchFamily="65" charset="-120"/>
                          <a:ea typeface="標楷體" pitchFamily="65" charset="-120"/>
                        </a:rPr>
                        <a:t>知悉兒少遭利用拍攝或錄製暴力、血腥、色情、猥褻或其他有害兒少身心健康之出版品、圖畫、錄影節目帶、影片、光碟、磁片、電子訊號、遊戲軟體、網際網路內容或其他物品</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C1FFC1"/>
                    </a:solidFill>
                  </a:tcPr>
                </a:tc>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r>
                        <a:rPr lang="en-US" altLang="zh-TW" sz="1200" b="1" u="none" strike="noStrike" dirty="0" smtClean="0">
                          <a:effectLst/>
                          <a:latin typeface="標楷體" pitchFamily="65" charset="-120"/>
                          <a:ea typeface="標楷體" pitchFamily="65" charset="-120"/>
                        </a:rPr>
                        <a:t/>
                      </a:r>
                      <a:br>
                        <a:rPr lang="en-US" altLang="zh-TW" sz="1200" b="1" u="none" strike="noStrike" dirty="0" smtClean="0">
                          <a:effectLst/>
                          <a:latin typeface="標楷體" pitchFamily="65" charset="-120"/>
                          <a:ea typeface="標楷體" pitchFamily="65" charset="-120"/>
                        </a:rPr>
                      </a:b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◎其他兒少保護事件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知悉利用兒少拍攝或錄製暴力、血腥、色情、猥褻或其他有害兒少身心健康之出版品、圖畫、錄影節目帶、影片、光碟、磁片、電子訊號、遊戲軟體、網際網路內容或其他物品</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4">
                  <a:txBody>
                    <a:bodyPr/>
                    <a:lstStyle/>
                    <a:p>
                      <a:pPr algn="ctr" fontAlgn="ctr"/>
                      <a:r>
                        <a:rPr lang="zh-TW" altLang="en-US" sz="1200" b="1" u="none" strike="noStrike" dirty="0" smtClean="0">
                          <a:effectLst/>
                          <a:latin typeface="標楷體" pitchFamily="65" charset="-120"/>
                          <a:ea typeface="標楷體" pitchFamily="65" charset="-120"/>
                        </a:rPr>
                        <a:t>依法</a:t>
                      </a:r>
                      <a:endParaRPr lang="en-US" altLang="zh-TW" sz="1200" b="1" u="none" strike="noStrike" dirty="0" smtClean="0">
                        <a:effectLst/>
                        <a:latin typeface="標楷體" pitchFamily="65" charset="-120"/>
                        <a:ea typeface="標楷體" pitchFamily="65" charset="-120"/>
                      </a:endParaRPr>
                    </a:p>
                    <a:p>
                      <a:pPr algn="ctr" fontAlgn="ctr"/>
                      <a:r>
                        <a:rPr lang="zh-TW" altLang="en-US" sz="1200" b="1" u="none" strike="noStrike" dirty="0" smtClean="0">
                          <a:effectLst/>
                          <a:latin typeface="標楷體" pitchFamily="65" charset="-120"/>
                          <a:ea typeface="標楷體" pitchFamily="65" charset="-120"/>
                        </a:rPr>
                        <a:t>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BD"/>
                    </a:solidFill>
                  </a:tcPr>
                </a:tc>
                <a:tc rowSpan="4">
                  <a:txBody>
                    <a:bodyPr/>
                    <a:lstStyle/>
                    <a:p>
                      <a:pPr algn="ctr" fontAlgn="ctr"/>
                      <a:r>
                        <a:rPr lang="zh-TW" altLang="en-US" sz="1200" b="1" u="none" strike="noStrike" dirty="0">
                          <a:effectLst/>
                          <a:latin typeface="標楷體" pitchFamily="65" charset="-120"/>
                          <a:ea typeface="標楷體" pitchFamily="65" charset="-120"/>
                        </a:rPr>
                        <a:t>合併同一項目通報</a:t>
                      </a: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02"/>
                  </a:ext>
                </a:extLst>
              </a:tr>
              <a:tr h="1051470">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◎其他兒少保護事件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知悉對兒少散布或播送有害其身心發展之出版品、圖畫、錄影節目帶、影片、光碟、電子訊號、遊戲軟體或其他物品</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1051470">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◎其他兒少保護事件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知悉應列為限制級物品，違反分級類別、內容、標示、陳列方式、管理及分級管理義務之規定而使兒少得以觀看或取得</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1260750">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a:txBody>
                    <a:bodyPr/>
                    <a:lstStyle/>
                    <a:p>
                      <a:pPr algn="l" fontAlgn="ctr"/>
                      <a:r>
                        <a:rPr lang="zh-TW" altLang="en-US" sz="1200" b="1" u="none" strike="noStrike" dirty="0">
                          <a:effectLst/>
                          <a:latin typeface="標楷體" pitchFamily="65" charset="-120"/>
                          <a:ea typeface="標楷體" pitchFamily="65" charset="-120"/>
                        </a:rPr>
                        <a:t>五、兒童少年保護</a:t>
                      </a:r>
                      <a:r>
                        <a:rPr lang="zh-TW" altLang="en-US" sz="1200" b="1" u="none" strike="noStrike" dirty="0" smtClean="0">
                          <a:effectLst/>
                          <a:latin typeface="標楷體" pitchFamily="65" charset="-120"/>
                          <a:ea typeface="標楷體" pitchFamily="65" charset="-120"/>
                        </a:rPr>
                        <a:t>事件</a:t>
                      </a:r>
                      <a:endParaRPr lang="en-US" altLang="zh-TW" sz="1200" b="1" u="none" strike="noStrike" dirty="0" smtClean="0">
                        <a:effectLst/>
                        <a:latin typeface="標楷體" pitchFamily="65" charset="-120"/>
                        <a:ea typeface="標楷體" pitchFamily="65" charset="-120"/>
                      </a:endParaRPr>
                    </a:p>
                    <a:p>
                      <a:pPr algn="l" fontAlgn="ctr"/>
                      <a:r>
                        <a:rPr lang="en-US" altLang="zh-TW" sz="1200" b="1" u="none" strike="noStrike" dirty="0" smtClean="0">
                          <a:effectLst/>
                          <a:latin typeface="標楷體" pitchFamily="65" charset="-120"/>
                          <a:ea typeface="標楷體" pitchFamily="65" charset="-120"/>
                        </a:rPr>
                        <a:t>    (</a:t>
                      </a:r>
                      <a:r>
                        <a:rPr lang="zh-TW" altLang="en-US" sz="1200" b="1" u="none" strike="noStrike" dirty="0">
                          <a:effectLst/>
                          <a:latin typeface="標楷體" pitchFamily="65" charset="-120"/>
                          <a:ea typeface="標楷體" pitchFamily="65" charset="-120"/>
                        </a:rPr>
                        <a:t>未滿</a:t>
                      </a:r>
                      <a:r>
                        <a:rPr lang="en-US" altLang="zh-TW" sz="1200" b="1" u="none" strike="noStrike" dirty="0">
                          <a:effectLst/>
                          <a:latin typeface="標楷體" pitchFamily="65" charset="-120"/>
                          <a:ea typeface="標楷體" pitchFamily="65" charset="-120"/>
                        </a:rPr>
                        <a:t>18</a:t>
                      </a:r>
                      <a:r>
                        <a:rPr lang="zh-TW" altLang="en-US" sz="1200" b="1" u="none" strike="noStrike" dirty="0">
                          <a:effectLst/>
                          <a:latin typeface="標楷體" pitchFamily="65" charset="-120"/>
                          <a:ea typeface="標楷體" pitchFamily="65" charset="-120"/>
                        </a:rPr>
                        <a:t>歲</a:t>
                      </a:r>
                      <a:r>
                        <a:rPr lang="en-US" altLang="zh-TW" sz="1200" b="1" u="none" strike="noStrike" dirty="0">
                          <a:effectLst/>
                          <a:latin typeface="標楷體" pitchFamily="65" charset="-120"/>
                          <a:ea typeface="標楷體" pitchFamily="65" charset="-120"/>
                        </a:rPr>
                        <a:t>)</a:t>
                      </a:r>
                      <a:endParaRPr lang="en-US" altLang="zh-TW"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◎其他兒少保護事件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BD"/>
                    </a:solidFill>
                  </a:tcPr>
                </a:tc>
                <a:tc>
                  <a:txBody>
                    <a:bodyPr/>
                    <a:lstStyle/>
                    <a:p>
                      <a:pPr algn="l" fontAlgn="ctr"/>
                      <a:r>
                        <a:rPr lang="zh-TW" altLang="en-US" sz="1200" b="1" u="none" strike="noStrike" dirty="0">
                          <a:effectLst/>
                          <a:latin typeface="標楷體" pitchFamily="65" charset="-120"/>
                          <a:ea typeface="標楷體" pitchFamily="65" charset="-120"/>
                        </a:rPr>
                        <a:t>知悉於網際網路散布或播送有害兒少身心健康之內容，未採取明確可行之防護措施，或未配合網際網路平臺提供者之防護機制，使兒童或少年得以接取或瀏覽</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557867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標題 1"/>
          <p:cNvSpPr>
            <a:spLocks noGrp="1"/>
          </p:cNvSpPr>
          <p:nvPr>
            <p:ph type="title"/>
          </p:nvPr>
        </p:nvSpPr>
        <p:spPr>
          <a:xfrm>
            <a:off x="2976290" y="138749"/>
            <a:ext cx="7643812" cy="822325"/>
          </a:xfrm>
        </p:spPr>
        <p:txBody>
          <a:bodyPr>
            <a:normAutofit fontScale="90000"/>
          </a:bodyPr>
          <a:lstStyle/>
          <a:p>
            <a:pPr algn="ctr">
              <a:defRPr/>
            </a:pPr>
            <a:r>
              <a:rPr kumimoji="1"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校安通報</a:t>
            </a:r>
            <a:r>
              <a:rPr kumimoji="1" lang="en-US" altLang="zh-TW"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kumimoji="1"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告知單參考格式</a:t>
            </a:r>
            <a:r>
              <a:rPr lang="zh-TW" altLang="en-US" sz="2400" b="1" dirty="0">
                <a:solidFill>
                  <a:srgbClr val="FF0000"/>
                </a:solidFill>
                <a:latin typeface="標楷體" panose="03000509000000000000" pitchFamily="65" charset="-120"/>
                <a:ea typeface="標楷體" panose="03000509000000000000" pitchFamily="65" charset="-120"/>
              </a:rPr>
              <a:t>（要點</a:t>
            </a:r>
            <a:r>
              <a:rPr lang="en-US" altLang="zh-TW" sz="2400" b="1" dirty="0">
                <a:solidFill>
                  <a:srgbClr val="FF0000"/>
                </a:solidFill>
                <a:latin typeface="標楷體" panose="03000509000000000000" pitchFamily="65" charset="-120"/>
                <a:ea typeface="標楷體" panose="03000509000000000000" pitchFamily="65" charset="-120"/>
              </a:rPr>
              <a:t>§8Ⅱ</a:t>
            </a:r>
            <a:r>
              <a:rPr lang="zh-TW" altLang="en-US" sz="2400" b="1" dirty="0">
                <a:solidFill>
                  <a:srgbClr val="FF0000"/>
                </a:solidFill>
                <a:latin typeface="標楷體" panose="03000509000000000000" pitchFamily="65" charset="-120"/>
                <a:ea typeface="標楷體" panose="03000509000000000000" pitchFamily="65" charset="-120"/>
              </a:rPr>
              <a:t>）</a:t>
            </a:r>
          </a:p>
        </p:txBody>
      </p:sp>
      <p:pic>
        <p:nvPicPr>
          <p:cNvPr id="69635" name="圖片 1"/>
          <p:cNvPicPr>
            <a:picLocks noChangeAspect="1"/>
          </p:cNvPicPr>
          <p:nvPr/>
        </p:nvPicPr>
        <p:blipFill rotWithShape="1">
          <a:blip r:embed="rId2">
            <a:extLst>
              <a:ext uri="{28A0092B-C50C-407E-A947-70E740481C1C}">
                <a14:useLocalDpi xmlns:a14="http://schemas.microsoft.com/office/drawing/2010/main" val="0"/>
              </a:ext>
            </a:extLst>
          </a:blip>
          <a:srcRect t="9846" r="1303" b="1"/>
          <a:stretch/>
        </p:blipFill>
        <p:spPr bwMode="auto">
          <a:xfrm>
            <a:off x="1416774" y="961074"/>
            <a:ext cx="9203328" cy="581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390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內容版面配置區 2"/>
          <p:cNvSpPr>
            <a:spLocks noGrp="1"/>
          </p:cNvSpPr>
          <p:nvPr>
            <p:ph sz="half" idx="1"/>
          </p:nvPr>
        </p:nvSpPr>
        <p:spPr>
          <a:xfrm>
            <a:off x="999537" y="1067119"/>
            <a:ext cx="10025515" cy="5385932"/>
          </a:xfrm>
        </p:spPr>
        <p:txBody>
          <a:bodyPr>
            <a:normAutofit lnSpcReduction="10000"/>
          </a:bodyPr>
          <a:lstStyle/>
          <a:p>
            <a:pPr>
              <a:defRPr/>
            </a:pPr>
            <a:r>
              <a:rPr lang="zh-TW" altLang="zh-TW" dirty="0">
                <a:latin typeface="標楷體" panose="03000509000000000000" pitchFamily="65" charset="-120"/>
                <a:ea typeface="標楷體" panose="03000509000000000000" pitchFamily="65" charset="-120"/>
              </a:rPr>
              <a:t>本告知單功能為釐清告知及通報責任，一式三聯填妥後，</a:t>
            </a:r>
            <a:r>
              <a:rPr lang="zh-TW" altLang="zh-TW" dirty="0">
                <a:solidFill>
                  <a:srgbClr val="FF0000"/>
                </a:solidFill>
                <a:latin typeface="標楷體" panose="03000509000000000000" pitchFamily="65" charset="-120"/>
                <a:ea typeface="標楷體" panose="03000509000000000000" pitchFamily="65" charset="-120"/>
              </a:rPr>
              <a:t>甲聯交由學校受理</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權責</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單位</a:t>
            </a:r>
            <a:r>
              <a:rPr lang="zh-TW" altLang="zh-TW" dirty="0">
                <a:latin typeface="標楷體" panose="03000509000000000000" pitchFamily="65" charset="-120"/>
                <a:ea typeface="標楷體" panose="03000509000000000000" pitchFamily="65" charset="-120"/>
              </a:rPr>
              <a:t>處理後續事宜，</a:t>
            </a:r>
            <a:r>
              <a:rPr lang="zh-TW" altLang="zh-TW" dirty="0">
                <a:solidFill>
                  <a:srgbClr val="FF0000"/>
                </a:solidFill>
                <a:latin typeface="標楷體" panose="03000509000000000000" pitchFamily="65" charset="-120"/>
                <a:ea typeface="標楷體" panose="03000509000000000000" pitchFamily="65" charset="-120"/>
              </a:rPr>
              <a:t>乙聯交由通報窗口</a:t>
            </a:r>
            <a:r>
              <a:rPr lang="zh-TW" altLang="zh-TW" dirty="0">
                <a:latin typeface="標楷體" panose="03000509000000000000" pitchFamily="65" charset="-120"/>
                <a:ea typeface="標楷體" panose="03000509000000000000" pitchFamily="65" charset="-120"/>
              </a:rPr>
              <a:t>負責校安事件通報，</a:t>
            </a:r>
            <a:r>
              <a:rPr lang="zh-TW" altLang="zh-TW" dirty="0">
                <a:solidFill>
                  <a:srgbClr val="FF0000"/>
                </a:solidFill>
                <a:latin typeface="標楷體" panose="03000509000000000000" pitchFamily="65" charset="-120"/>
                <a:ea typeface="標楷體" panose="03000509000000000000" pitchFamily="65" charset="-120"/>
              </a:rPr>
              <a:t>丙聯由告知人收執</a:t>
            </a:r>
            <a:r>
              <a:rPr lang="zh-TW" altLang="zh-TW" dirty="0">
                <a:latin typeface="標楷體" panose="03000509000000000000" pitchFamily="65" charset="-120"/>
                <a:ea typeface="標楷體" panose="03000509000000000000" pitchFamily="65" charset="-120"/>
              </a:rPr>
              <a:t>。本單可採複寫一式三聯或影印並蓋「與正本相符」章後分別收執</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defRPr/>
            </a:pPr>
            <a:endParaRPr lang="zh-TW" altLang="zh-TW" dirty="0">
              <a:latin typeface="標楷體" panose="03000509000000000000" pitchFamily="65" charset="-120"/>
              <a:ea typeface="標楷體" panose="03000509000000000000" pitchFamily="65" charset="-120"/>
            </a:endParaRPr>
          </a:p>
          <a:p>
            <a:pPr>
              <a:defRPr/>
            </a:pPr>
            <a:r>
              <a:rPr lang="zh-TW" altLang="zh-TW" dirty="0">
                <a:latin typeface="標楷體" panose="03000509000000000000" pitchFamily="65" charset="-120"/>
                <a:ea typeface="標楷體" panose="03000509000000000000" pitchFamily="65" charset="-120"/>
              </a:rPr>
              <a:t>學校人員知悉所屬學校發生兒童及少年福利與權益保障法、性別平等教育法、性侵害犯罪防治法、家庭暴力防治法、身心障礙者權益保障法通報事件，應填妥本告知單，由受理</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權責</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單位進行校安通報網通報作業，並</a:t>
            </a:r>
            <a:r>
              <a:rPr lang="zh-TW" altLang="zh-TW" dirty="0">
                <a:solidFill>
                  <a:srgbClr val="FF0000"/>
                </a:solidFill>
                <a:latin typeface="標楷體" panose="03000509000000000000" pitchFamily="65" charset="-120"/>
                <a:ea typeface="標楷體" panose="03000509000000000000" pitchFamily="65" charset="-120"/>
              </a:rPr>
              <a:t>應向當地直轄市、縣</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市</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主管機關通報</a:t>
            </a:r>
            <a:r>
              <a:rPr lang="zh-TW" altLang="zh-TW" dirty="0">
                <a:latin typeface="標楷體" panose="03000509000000000000" pitchFamily="65" charset="-120"/>
                <a:ea typeface="標楷體" panose="03000509000000000000" pitchFamily="65" charset="-120"/>
              </a:rPr>
              <a:t>，至遲</a:t>
            </a:r>
            <a:r>
              <a:rPr lang="zh-TW" altLang="zh-TW" dirty="0">
                <a:solidFill>
                  <a:srgbClr val="FF0000"/>
                </a:solidFill>
                <a:latin typeface="標楷體" panose="03000509000000000000" pitchFamily="65" charset="-120"/>
                <a:ea typeface="標楷體" panose="03000509000000000000" pitchFamily="65" charset="-120"/>
              </a:rPr>
              <a:t>不得逾</a:t>
            </a:r>
            <a:r>
              <a:rPr lang="en-US" altLang="zh-TW" dirty="0">
                <a:solidFill>
                  <a:srgbClr val="FF0000"/>
                </a:solidFill>
                <a:latin typeface="標楷體" panose="03000509000000000000" pitchFamily="65" charset="-120"/>
                <a:ea typeface="標楷體" panose="03000509000000000000" pitchFamily="65" charset="-120"/>
              </a:rPr>
              <a:t>24</a:t>
            </a:r>
            <a:r>
              <a:rPr lang="zh-TW" altLang="zh-TW" dirty="0">
                <a:solidFill>
                  <a:srgbClr val="FF0000"/>
                </a:solidFill>
                <a:latin typeface="標楷體" panose="03000509000000000000" pitchFamily="65" charset="-120"/>
                <a:ea typeface="標楷體" panose="03000509000000000000" pitchFamily="65" charset="-120"/>
              </a:rPr>
              <a:t>小時</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defRPr/>
            </a:pPr>
            <a:endParaRPr lang="en-US" altLang="zh-TW" dirty="0">
              <a:latin typeface="標楷體" panose="03000509000000000000" pitchFamily="65" charset="-120"/>
              <a:ea typeface="標楷體" panose="03000509000000000000" pitchFamily="65" charset="-120"/>
            </a:endParaRPr>
          </a:p>
          <a:p>
            <a:pPr>
              <a:defRPr/>
            </a:pPr>
            <a:r>
              <a:rPr lang="zh-TW" altLang="zh-TW" dirty="0">
                <a:latin typeface="標楷體" panose="03000509000000000000" pitchFamily="65" charset="-120"/>
                <a:ea typeface="標楷體" panose="03000509000000000000" pitchFamily="65" charset="-120"/>
              </a:rPr>
              <a:t>受理</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權責</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單位受理時間即學校知悉時間，受理</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權責</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單位收到本告知單後，</a:t>
            </a:r>
            <a:r>
              <a:rPr lang="zh-TW" altLang="zh-TW" dirty="0">
                <a:solidFill>
                  <a:srgbClr val="FF0000"/>
                </a:solidFill>
                <a:latin typeface="標楷體" panose="03000509000000000000" pitchFamily="65" charset="-120"/>
                <a:ea typeface="標楷體" panose="03000509000000000000" pitchFamily="65" charset="-120"/>
              </a:rPr>
              <a:t>應於</a:t>
            </a:r>
            <a:r>
              <a:rPr lang="en-US" altLang="zh-TW" dirty="0">
                <a:solidFill>
                  <a:srgbClr val="FF0000"/>
                </a:solidFill>
                <a:latin typeface="標楷體" panose="03000509000000000000" pitchFamily="65" charset="-120"/>
                <a:ea typeface="標楷體" panose="03000509000000000000" pitchFamily="65" charset="-120"/>
              </a:rPr>
              <a:t>24</a:t>
            </a:r>
            <a:r>
              <a:rPr lang="zh-TW" altLang="zh-TW" dirty="0">
                <a:solidFill>
                  <a:srgbClr val="FF0000"/>
                </a:solidFill>
                <a:latin typeface="標楷體" panose="03000509000000000000" pitchFamily="65" charset="-120"/>
                <a:ea typeface="標楷體" panose="03000509000000000000" pitchFamily="65" charset="-120"/>
              </a:rPr>
              <a:t>小時內依規定完成校安通報</a:t>
            </a:r>
            <a:r>
              <a:rPr lang="zh-TW" altLang="zh-TW" dirty="0">
                <a:latin typeface="標楷體" panose="03000509000000000000" pitchFamily="65" charset="-120"/>
                <a:ea typeface="標楷體" panose="03000509000000000000" pitchFamily="65" charset="-120"/>
              </a:rPr>
              <a:t>網通報作業，並陳學務主任及校長核閱。</a:t>
            </a:r>
          </a:p>
        </p:txBody>
      </p:sp>
      <p:sp>
        <p:nvSpPr>
          <p:cNvPr id="39940" name="標題 1"/>
          <p:cNvSpPr>
            <a:spLocks noGrp="1"/>
          </p:cNvSpPr>
          <p:nvPr>
            <p:ph type="title"/>
          </p:nvPr>
        </p:nvSpPr>
        <p:spPr>
          <a:xfrm>
            <a:off x="2488703" y="209641"/>
            <a:ext cx="8269287" cy="563563"/>
          </a:xfrm>
        </p:spPr>
        <p:txBody>
          <a:bodyPr>
            <a:normAutofit fontScale="90000"/>
          </a:bodyPr>
          <a:lstStyle/>
          <a:p>
            <a:pPr algn="ctr">
              <a:defRPr/>
            </a:pPr>
            <a:r>
              <a:rPr kumimoji="1"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校安通報</a:t>
            </a:r>
            <a:r>
              <a:rPr kumimoji="1" lang="en-US" altLang="zh-TW"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kumimoji="1"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告知單注意事項</a:t>
            </a:r>
            <a:r>
              <a:rPr kumimoji="1" lang="en-US" altLang="zh-TW"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-1 </a:t>
            </a:r>
            <a:r>
              <a:rPr lang="zh-TW" altLang="en-US" sz="2400" b="1" dirty="0">
                <a:solidFill>
                  <a:srgbClr val="FF0000"/>
                </a:solidFill>
                <a:ea typeface="新細明體" panose="02020500000000000000" pitchFamily="18" charset="-120"/>
              </a:rPr>
              <a:t>（要點</a:t>
            </a:r>
            <a:r>
              <a:rPr lang="en-US" altLang="zh-TW" sz="2400" b="1" dirty="0">
                <a:solidFill>
                  <a:srgbClr val="FF0000"/>
                </a:solidFill>
                <a:ea typeface="新細明體" panose="02020500000000000000" pitchFamily="18" charset="-120"/>
              </a:rPr>
              <a:t>8Ⅱ</a:t>
            </a:r>
            <a:r>
              <a:rPr lang="zh-TW" altLang="en-US" sz="2400" b="1" dirty="0">
                <a:solidFill>
                  <a:srgbClr val="FF0000"/>
                </a:solidFill>
                <a:ea typeface="新細明體" panose="02020500000000000000" pitchFamily="18" charset="-120"/>
              </a:rPr>
              <a:t>）</a:t>
            </a:r>
          </a:p>
        </p:txBody>
      </p:sp>
    </p:spTree>
    <p:extLst>
      <p:ext uri="{BB962C8B-B14F-4D97-AF65-F5344CB8AC3E}">
        <p14:creationId xmlns:p14="http://schemas.microsoft.com/office/powerpoint/2010/main" val="2894902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標題 1"/>
          <p:cNvSpPr>
            <a:spLocks noGrp="1"/>
          </p:cNvSpPr>
          <p:nvPr>
            <p:ph type="title"/>
          </p:nvPr>
        </p:nvSpPr>
        <p:spPr>
          <a:xfrm>
            <a:off x="1919289" y="476251"/>
            <a:ext cx="8186737" cy="563563"/>
          </a:xfrm>
        </p:spPr>
        <p:txBody>
          <a:bodyPr>
            <a:normAutofit fontScale="90000"/>
          </a:bodyPr>
          <a:lstStyle/>
          <a:p>
            <a:pPr algn="ctr">
              <a:defRPr/>
            </a:pPr>
            <a:r>
              <a:rPr kumimoji="1"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校安通報</a:t>
            </a:r>
            <a:r>
              <a:rPr kumimoji="1" lang="en-US" altLang="zh-TW"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kumimoji="1"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告知單注意事項</a:t>
            </a:r>
            <a:r>
              <a:rPr kumimoji="1" lang="en-US" altLang="zh-TW"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（要點</a:t>
            </a:r>
            <a:r>
              <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8Ⅱ</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p:txBody>
      </p:sp>
      <p:sp>
        <p:nvSpPr>
          <p:cNvPr id="5" name="內容版面配置區 2"/>
          <p:cNvSpPr>
            <a:spLocks noGrp="1"/>
          </p:cNvSpPr>
          <p:nvPr>
            <p:ph sz="half" idx="1"/>
          </p:nvPr>
        </p:nvSpPr>
        <p:spPr>
          <a:xfrm>
            <a:off x="1419815" y="1471293"/>
            <a:ext cx="8686211" cy="4903381"/>
          </a:xfrm>
        </p:spPr>
        <p:txBody>
          <a:bodyPr>
            <a:normAutofit/>
          </a:bodyPr>
          <a:lstStyle/>
          <a:p>
            <a:pPr>
              <a:spcBef>
                <a:spcPts val="1800"/>
              </a:spcBef>
              <a:defRPr/>
            </a:pPr>
            <a:r>
              <a:rPr lang="zh-TW" altLang="zh-TW" dirty="0">
                <a:latin typeface="標楷體" panose="03000509000000000000" pitchFamily="65" charset="-120"/>
                <a:ea typeface="標楷體" panose="03000509000000000000" pitchFamily="65" charset="-120"/>
              </a:rPr>
              <a:t>告知人若以電話或口頭通報，經身分確認無誤後，</a:t>
            </a:r>
            <a:r>
              <a:rPr lang="zh-TW" altLang="zh-TW" dirty="0">
                <a:solidFill>
                  <a:srgbClr val="FF0000"/>
                </a:solidFill>
                <a:latin typeface="標楷體" panose="03000509000000000000" pitchFamily="65" charset="-120"/>
                <a:ea typeface="標楷體" panose="03000509000000000000" pitchFamily="65" charset="-120"/>
              </a:rPr>
              <a:t>得由學校人員代填本單</a:t>
            </a:r>
            <a:r>
              <a:rPr lang="zh-TW" altLang="zh-TW" dirty="0">
                <a:latin typeface="標楷體" panose="03000509000000000000" pitchFamily="65" charset="-120"/>
                <a:ea typeface="標楷體" panose="03000509000000000000" pitchFamily="65" charset="-120"/>
              </a:rPr>
              <a:t>。</a:t>
            </a:r>
          </a:p>
          <a:p>
            <a:pPr>
              <a:spcBef>
                <a:spcPts val="1800"/>
              </a:spcBef>
              <a:defRPr/>
            </a:pPr>
            <a:r>
              <a:rPr lang="zh-TW" altLang="zh-TW" dirty="0">
                <a:latin typeface="標楷體" panose="03000509000000000000" pitchFamily="65" charset="-120"/>
                <a:ea typeface="標楷體" panose="03000509000000000000" pitchFamily="65" charset="-120"/>
              </a:rPr>
              <a:t>學校相關人員知悉校安事件時，倘因故無法代填本單時，應立即</a:t>
            </a:r>
            <a:r>
              <a:rPr lang="zh-TW" altLang="zh-TW" dirty="0">
                <a:solidFill>
                  <a:srgbClr val="FF0000"/>
                </a:solidFill>
                <a:latin typeface="標楷體" panose="03000509000000000000" pitchFamily="65" charset="-120"/>
                <a:ea typeface="標楷體" panose="03000509000000000000" pitchFamily="65" charset="-120"/>
              </a:rPr>
              <a:t>以電話通知受理</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權責</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單位代填</a:t>
            </a:r>
            <a:r>
              <a:rPr lang="zh-TW" altLang="zh-TW" dirty="0">
                <a:latin typeface="標楷體" panose="03000509000000000000" pitchFamily="65" charset="-120"/>
                <a:ea typeface="標楷體" panose="03000509000000000000" pitchFamily="65" charset="-120"/>
              </a:rPr>
              <a:t>。</a:t>
            </a:r>
          </a:p>
          <a:p>
            <a:pPr>
              <a:spcBef>
                <a:spcPts val="1800"/>
              </a:spcBef>
              <a:defRPr/>
            </a:pPr>
            <a:r>
              <a:rPr lang="zh-TW" altLang="zh-TW" dirty="0">
                <a:latin typeface="標楷體" panose="03000509000000000000" pitchFamily="65" charset="-120"/>
                <a:ea typeface="標楷體" panose="03000509000000000000" pitchFamily="65" charset="-120"/>
              </a:rPr>
              <a:t>受理</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權責</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a:t>
            </a:r>
            <a:r>
              <a:rPr lang="zh-TW" altLang="zh-TW" dirty="0">
                <a:solidFill>
                  <a:srgbClr val="FF0000"/>
                </a:solidFill>
                <a:latin typeface="標楷體" panose="03000509000000000000" pitchFamily="65" charset="-120"/>
                <a:ea typeface="標楷體" panose="03000509000000000000" pitchFamily="65" charset="-120"/>
              </a:rPr>
              <a:t>依學校業務分工填註</a:t>
            </a:r>
            <a:r>
              <a:rPr lang="zh-TW" altLang="zh-TW" dirty="0">
                <a:latin typeface="標楷體" panose="03000509000000000000" pitchFamily="65" charset="-120"/>
                <a:ea typeface="標楷體" panose="03000509000000000000" pitchFamily="65" charset="-120"/>
              </a:rPr>
              <a:t>，分工有疑義或不明確時由校長決定。</a:t>
            </a:r>
          </a:p>
          <a:p>
            <a:pPr>
              <a:spcBef>
                <a:spcPts val="1800"/>
              </a:spcBef>
              <a:defRPr/>
            </a:pPr>
            <a:r>
              <a:rPr lang="zh-TW" altLang="zh-TW" dirty="0">
                <a:latin typeface="標楷體" panose="03000509000000000000" pitchFamily="65" charset="-120"/>
                <a:ea typeface="標楷體" panose="03000509000000000000" pitchFamily="65" charset="-120"/>
              </a:rPr>
              <a:t>學校人員接獲告知人之告知，雖非受理</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權責</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單位，亦應轉介至受理</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權責</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單位，並</a:t>
            </a:r>
            <a:r>
              <a:rPr lang="zh-TW" altLang="zh-TW" dirty="0">
                <a:solidFill>
                  <a:srgbClr val="FF0000"/>
                </a:solidFill>
                <a:latin typeface="標楷體" panose="03000509000000000000" pitchFamily="65" charset="-120"/>
                <a:ea typeface="標楷體" panose="03000509000000000000" pitchFamily="65" charset="-120"/>
              </a:rPr>
              <a:t>於「證明人」欄簽章</a:t>
            </a:r>
            <a:r>
              <a:rPr lang="zh-TW" altLang="zh-TW" dirty="0">
                <a:latin typeface="標楷體" panose="03000509000000000000" pitchFamily="65" charset="-120"/>
                <a:ea typeface="標楷體" panose="03000509000000000000" pitchFamily="65" charset="-120"/>
              </a:rPr>
              <a:t>。</a:t>
            </a:r>
          </a:p>
          <a:p>
            <a:pPr>
              <a:spcBef>
                <a:spcPts val="1800"/>
              </a:spcBef>
              <a:defRPr/>
            </a:pPr>
            <a:r>
              <a:rPr lang="zh-TW" altLang="zh-TW" dirty="0">
                <a:latin typeface="標楷體" panose="03000509000000000000" pitchFamily="65" charset="-120"/>
                <a:ea typeface="標楷體" panose="03000509000000000000" pitchFamily="65" charset="-120"/>
              </a:rPr>
              <a:t>學校、機構不受理時，應逕向其主管機關</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直轄市政府教育局或縣市政府</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通報。</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2987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2730902" y="421104"/>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algn="ctr" eaLnBrk="1" hangingPunct="1">
              <a:defRPr/>
            </a:pPr>
            <a:r>
              <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校安事件通報要領</a:t>
            </a:r>
          </a:p>
        </p:txBody>
      </p:sp>
      <p:sp>
        <p:nvSpPr>
          <p:cNvPr id="9" name="矩形 8"/>
          <p:cNvSpPr/>
          <p:nvPr/>
        </p:nvSpPr>
        <p:spPr>
          <a:xfrm>
            <a:off x="762529" y="1526320"/>
            <a:ext cx="10489474" cy="4708981"/>
          </a:xfrm>
          <a:prstGeom prst="rect">
            <a:avLst/>
          </a:prstGeom>
        </p:spPr>
        <p:txBody>
          <a:bodyPr wrap="square">
            <a:spAutoFit/>
          </a:bodyPr>
          <a:lstStyle/>
          <a:p>
            <a:pPr>
              <a:spcBef>
                <a:spcPts val="4800"/>
              </a:spcBef>
              <a:buBlip>
                <a:blip r:embed="rId2"/>
              </a:buBlip>
              <a:defRPr/>
            </a:pPr>
            <a:r>
              <a:rPr lang="zh-TW" altLang="en-US" sz="3000" dirty="0">
                <a:latin typeface="標楷體" panose="03000509000000000000" pitchFamily="65" charset="-120"/>
                <a:ea typeface="標楷體" panose="03000509000000000000" pitchFamily="65" charset="-120"/>
              </a:rPr>
              <a:t>先由學生屬於</a:t>
            </a:r>
            <a:r>
              <a:rPr lang="zh-TW" altLang="en-US" sz="3000" dirty="0">
                <a:solidFill>
                  <a:srgbClr val="FF0000"/>
                </a:solidFill>
                <a:latin typeface="標楷體" panose="03000509000000000000" pitchFamily="65" charset="-120"/>
                <a:ea typeface="標楷體" panose="03000509000000000000" pitchFamily="65" charset="-120"/>
              </a:rPr>
              <a:t>加害者或被害者</a:t>
            </a:r>
            <a:r>
              <a:rPr lang="zh-TW" altLang="en-US" sz="3000" dirty="0">
                <a:latin typeface="標楷體" panose="03000509000000000000" pitchFamily="65" charset="-120"/>
                <a:ea typeface="標楷體" panose="03000509000000000000" pitchFamily="65" charset="-120"/>
              </a:rPr>
              <a:t>判斷。</a:t>
            </a:r>
          </a:p>
          <a:p>
            <a:pPr>
              <a:spcBef>
                <a:spcPts val="4800"/>
              </a:spcBef>
              <a:buBlip>
                <a:blip r:embed="rId2"/>
              </a:buBlip>
              <a:defRPr/>
            </a:pPr>
            <a:r>
              <a:rPr lang="zh-TW" altLang="en-US" sz="3000" dirty="0">
                <a:solidFill>
                  <a:srgbClr val="FF0000"/>
                </a:solidFill>
                <a:latin typeface="標楷體" panose="03000509000000000000" pitchFamily="65" charset="-120"/>
                <a:ea typeface="標楷體" panose="03000509000000000000" pitchFamily="65" charset="-120"/>
              </a:rPr>
              <a:t>被害者身分</a:t>
            </a:r>
            <a:r>
              <a:rPr lang="zh-TW" altLang="en-US" sz="3000" dirty="0">
                <a:latin typeface="標楷體" panose="03000509000000000000" pitchFamily="65" charset="-120"/>
                <a:ea typeface="標楷體" panose="03000509000000000000" pitchFamily="65" charset="-120"/>
              </a:rPr>
              <a:t>：由「安全維護事件」或「兒少保護事件」</a:t>
            </a:r>
            <a:r>
              <a:rPr lang="zh-TW" altLang="en-US" sz="3000" dirty="0" smtClean="0">
                <a:latin typeface="標楷體" panose="03000509000000000000" pitchFamily="65" charset="-120"/>
                <a:ea typeface="標楷體" panose="03000509000000000000" pitchFamily="65" charset="-120"/>
              </a:rPr>
              <a:t>選擇  </a:t>
            </a:r>
            <a:r>
              <a:rPr lang="zh-TW" altLang="en-US" sz="3000" dirty="0" smtClean="0">
                <a:solidFill>
                  <a:srgbClr val="FF0000"/>
                </a:solidFill>
                <a:latin typeface="標楷體" panose="03000509000000000000" pitchFamily="65" charset="-120"/>
                <a:ea typeface="標楷體" panose="03000509000000000000" pitchFamily="65" charset="-120"/>
              </a:rPr>
              <a:t>加害</a:t>
            </a:r>
            <a:r>
              <a:rPr lang="zh-TW" altLang="en-US" sz="3000" dirty="0">
                <a:solidFill>
                  <a:srgbClr val="FF0000"/>
                </a:solidFill>
                <a:latin typeface="標楷體" panose="03000509000000000000" pitchFamily="65" charset="-120"/>
                <a:ea typeface="標楷體" panose="03000509000000000000" pitchFamily="65" charset="-120"/>
              </a:rPr>
              <a:t>者身分</a:t>
            </a:r>
            <a:r>
              <a:rPr lang="zh-TW" altLang="en-US" sz="3000" dirty="0">
                <a:latin typeface="標楷體" panose="03000509000000000000" pitchFamily="65" charset="-120"/>
                <a:ea typeface="標楷體" panose="03000509000000000000" pitchFamily="65" charset="-120"/>
              </a:rPr>
              <a:t>：由「暴力偏差行為」或「兒少保護事件」選擇。</a:t>
            </a:r>
          </a:p>
          <a:p>
            <a:pPr>
              <a:spcBef>
                <a:spcPts val="4800"/>
              </a:spcBef>
              <a:buBlip>
                <a:blip r:embed="rId2"/>
              </a:buBlip>
              <a:defRPr/>
            </a:pPr>
            <a:r>
              <a:rPr lang="zh-TW" altLang="en-US" sz="3000" dirty="0">
                <a:latin typeface="標楷體" panose="03000509000000000000" pitchFamily="65" charset="-120"/>
                <a:ea typeface="標楷體" panose="03000509000000000000" pitchFamily="65" charset="-120"/>
              </a:rPr>
              <a:t>加被害者皆屬通報學生時，</a:t>
            </a:r>
            <a:r>
              <a:rPr lang="zh-TW" altLang="en-US" sz="3000" dirty="0">
                <a:solidFill>
                  <a:srgbClr val="FF0000"/>
                </a:solidFill>
                <a:latin typeface="標楷體" panose="03000509000000000000" pitchFamily="65" charset="-120"/>
                <a:ea typeface="標楷體" panose="03000509000000000000" pitchFamily="65" charset="-120"/>
              </a:rPr>
              <a:t>建議選擇被害者之通報類別</a:t>
            </a:r>
            <a:r>
              <a:rPr lang="zh-TW" altLang="en-US" sz="3000" dirty="0">
                <a:latin typeface="標楷體" panose="03000509000000000000" pitchFamily="65" charset="-120"/>
                <a:ea typeface="標楷體" panose="03000509000000000000" pitchFamily="65" charset="-120"/>
              </a:rPr>
              <a:t>，紀錄處理服務過程，併同紀錄對加害者之輔導過程。</a:t>
            </a:r>
          </a:p>
          <a:p>
            <a:pPr>
              <a:spcBef>
                <a:spcPts val="4800"/>
              </a:spcBef>
              <a:buBlip>
                <a:blip r:embed="rId2"/>
              </a:buBlip>
              <a:defRPr/>
            </a:pPr>
            <a:r>
              <a:rPr lang="zh-TW" altLang="en-US" sz="3000" dirty="0">
                <a:solidFill>
                  <a:srgbClr val="FF0000"/>
                </a:solidFill>
                <a:latin typeface="標楷體" panose="03000509000000000000" pitchFamily="65" charset="-120"/>
                <a:ea typeface="標楷體" panose="03000509000000000000" pitchFamily="65" charset="-120"/>
              </a:rPr>
              <a:t>個人傷病事件</a:t>
            </a:r>
            <a:r>
              <a:rPr lang="zh-TW" altLang="en-US" sz="3000" dirty="0">
                <a:latin typeface="標楷體" panose="03000509000000000000" pitchFamily="65" charset="-120"/>
                <a:ea typeface="標楷體" panose="03000509000000000000" pitchFamily="65" charset="-120"/>
              </a:rPr>
              <a:t>：「意外事件」或「疾病事件」。</a:t>
            </a:r>
          </a:p>
        </p:txBody>
      </p:sp>
    </p:spTree>
    <p:extLst>
      <p:ext uri="{BB962C8B-B14F-4D97-AF65-F5344CB8AC3E}">
        <p14:creationId xmlns:p14="http://schemas.microsoft.com/office/powerpoint/2010/main" val="14434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2730902" y="421104"/>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校安事件通報要領</a:t>
            </a:r>
          </a:p>
        </p:txBody>
      </p:sp>
      <p:sp>
        <p:nvSpPr>
          <p:cNvPr id="9" name="矩形 8"/>
          <p:cNvSpPr/>
          <p:nvPr/>
        </p:nvSpPr>
        <p:spPr>
          <a:xfrm>
            <a:off x="840907" y="1526320"/>
            <a:ext cx="10489474" cy="4555093"/>
          </a:xfrm>
          <a:prstGeom prst="rect">
            <a:avLst/>
          </a:prstGeom>
        </p:spPr>
        <p:txBody>
          <a:bodyPr wrap="square">
            <a:spAutoFit/>
          </a:bodyPr>
          <a:lstStyle/>
          <a:p>
            <a:pPr lvl="0">
              <a:spcBef>
                <a:spcPts val="4800"/>
              </a:spcBef>
              <a:buBlip>
                <a:blip r:embed="rId2"/>
              </a:buBlip>
              <a:defRPr/>
            </a:pPr>
            <a:r>
              <a:rPr lang="zh-TW" altLang="en-US" sz="3000" dirty="0">
                <a:solidFill>
                  <a:prstClr val="black"/>
                </a:solidFill>
                <a:latin typeface="標楷體" panose="03000509000000000000" pitchFamily="65" charset="-120"/>
                <a:ea typeface="標楷體" panose="03000509000000000000" pitchFamily="65" charset="-120"/>
              </a:rPr>
              <a:t>性侵害、性騷擾性霸凌等敏感案件，考量保護兒</a:t>
            </a:r>
            <a:r>
              <a:rPr lang="zh-TW" altLang="en-US" sz="3000" dirty="0" smtClean="0">
                <a:solidFill>
                  <a:prstClr val="black"/>
                </a:solidFill>
                <a:latin typeface="標楷體" panose="03000509000000000000" pitchFamily="65" charset="-120"/>
                <a:ea typeface="標楷體" panose="03000509000000000000" pitchFamily="65" charset="-120"/>
              </a:rPr>
              <a:t>少發展所需</a:t>
            </a:r>
            <a:r>
              <a:rPr lang="zh-TW" altLang="en-US" sz="3000" dirty="0" smtClean="0">
                <a:solidFill>
                  <a:srgbClr val="FF0000"/>
                </a:solidFill>
                <a:latin typeface="標楷體" panose="03000509000000000000" pitchFamily="65" charset="-120"/>
                <a:ea typeface="標楷體" panose="03000509000000000000" pitchFamily="65" charset="-120"/>
              </a:rPr>
              <a:t>務必隱匿</a:t>
            </a:r>
            <a:r>
              <a:rPr lang="zh-TW" altLang="en-US" sz="3000" dirty="0">
                <a:solidFill>
                  <a:srgbClr val="FF0000"/>
                </a:solidFill>
                <a:latin typeface="標楷體" panose="03000509000000000000" pitchFamily="65" charset="-120"/>
                <a:ea typeface="標楷體" panose="03000509000000000000" pitchFamily="65" charset="-120"/>
              </a:rPr>
              <a:t>足以判別身分之</a:t>
            </a:r>
            <a:r>
              <a:rPr lang="zh-TW" altLang="en-US" sz="3000" dirty="0" smtClean="0">
                <a:solidFill>
                  <a:srgbClr val="FF0000"/>
                </a:solidFill>
                <a:latin typeface="標楷體" panose="03000509000000000000" pitchFamily="65" charset="-120"/>
                <a:ea typeface="標楷體" panose="03000509000000000000" pitchFamily="65" charset="-120"/>
              </a:rPr>
              <a:t>欄位</a:t>
            </a:r>
            <a:r>
              <a:rPr lang="en-US" altLang="zh-TW" sz="3000" dirty="0" smtClean="0">
                <a:solidFill>
                  <a:srgbClr val="FF0000"/>
                </a:solidFill>
                <a:latin typeface="標楷體" panose="03000509000000000000" pitchFamily="65" charset="-120"/>
                <a:ea typeface="標楷體" panose="03000509000000000000" pitchFamily="65" charset="-120"/>
              </a:rPr>
              <a:t>(</a:t>
            </a:r>
            <a:r>
              <a:rPr lang="zh-TW" altLang="en-US" sz="3000" dirty="0" smtClean="0">
                <a:solidFill>
                  <a:srgbClr val="FF0000"/>
                </a:solidFill>
                <a:latin typeface="標楷體" panose="03000509000000000000" pitchFamily="65" charset="-120"/>
                <a:ea typeface="標楷體" panose="03000509000000000000" pitchFamily="65" charset="-120"/>
              </a:rPr>
              <a:t>內文</a:t>
            </a:r>
            <a:r>
              <a:rPr lang="en-US" altLang="zh-TW" sz="3000" dirty="0" smtClean="0">
                <a:solidFill>
                  <a:prstClr val="black"/>
                </a:solidFill>
                <a:latin typeface="標楷體" panose="03000509000000000000" pitchFamily="65" charset="-120"/>
                <a:ea typeface="標楷體" panose="03000509000000000000" pitchFamily="65" charset="-120"/>
              </a:rPr>
              <a:t>--</a:t>
            </a:r>
            <a:r>
              <a:rPr lang="zh-TW" altLang="en-US" sz="3000" dirty="0" smtClean="0">
                <a:solidFill>
                  <a:prstClr val="black"/>
                </a:solidFill>
                <a:latin typeface="標楷體" panose="03000509000000000000" pitchFamily="65" charset="-120"/>
                <a:ea typeface="標楷體" panose="03000509000000000000" pitchFamily="65" charset="-120"/>
              </a:rPr>
              <a:t>姓名、科系</a:t>
            </a:r>
            <a:r>
              <a:rPr lang="zh-TW" altLang="en-US" sz="3000" dirty="0">
                <a:solidFill>
                  <a:prstClr val="black"/>
                </a:solidFill>
                <a:latin typeface="標楷體" panose="03000509000000000000" pitchFamily="65" charset="-120"/>
                <a:ea typeface="標楷體" panose="03000509000000000000" pitchFamily="65" charset="-120"/>
              </a:rPr>
              <a:t>班級、發生地點、地址、手機</a:t>
            </a:r>
            <a:r>
              <a:rPr lang="zh-TW" altLang="en-US" sz="3000" dirty="0" smtClean="0">
                <a:solidFill>
                  <a:prstClr val="black"/>
                </a:solidFill>
                <a:latin typeface="標楷體" panose="03000509000000000000" pitchFamily="65" charset="-120"/>
                <a:ea typeface="標楷體" panose="03000509000000000000" pitchFamily="65" charset="-120"/>
              </a:rPr>
              <a:t>號碼</a:t>
            </a:r>
            <a:r>
              <a:rPr lang="en-US" altLang="zh-TW" sz="3000" dirty="0" smtClean="0">
                <a:solidFill>
                  <a:prstClr val="black"/>
                </a:solidFill>
                <a:latin typeface="標楷體" panose="03000509000000000000" pitchFamily="65" charset="-120"/>
                <a:ea typeface="標楷體" panose="03000509000000000000" pitchFamily="65" charset="-120"/>
              </a:rPr>
              <a:t>…</a:t>
            </a:r>
            <a:r>
              <a:rPr lang="zh-TW" altLang="en-US" sz="3000" dirty="0" smtClean="0">
                <a:solidFill>
                  <a:prstClr val="black"/>
                </a:solidFill>
                <a:latin typeface="標楷體" panose="03000509000000000000" pitchFamily="65" charset="-120"/>
                <a:ea typeface="標楷體" panose="03000509000000000000" pitchFamily="65" charset="-120"/>
              </a:rPr>
              <a:t>等</a:t>
            </a:r>
            <a:r>
              <a:rPr lang="en-US" altLang="zh-TW" sz="3000" dirty="0" smtClean="0">
                <a:solidFill>
                  <a:prstClr val="black"/>
                </a:solidFill>
                <a:latin typeface="標楷體" panose="03000509000000000000" pitchFamily="65" charset="-120"/>
                <a:ea typeface="標楷體" panose="03000509000000000000" pitchFamily="65" charset="-120"/>
              </a:rPr>
              <a:t>)</a:t>
            </a:r>
            <a:r>
              <a:rPr lang="zh-TW" altLang="en-US" sz="3000" dirty="0" smtClean="0">
                <a:solidFill>
                  <a:prstClr val="black"/>
                </a:solidFill>
                <a:latin typeface="標楷體" panose="03000509000000000000" pitchFamily="65" charset="-120"/>
                <a:ea typeface="標楷體" panose="03000509000000000000" pitchFamily="65" charset="-120"/>
              </a:rPr>
              <a:t>。</a:t>
            </a:r>
            <a:endPar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lvl="0">
              <a:spcBef>
                <a:spcPts val="4800"/>
              </a:spcBef>
              <a:buBlip>
                <a:blip r:embed="rId2"/>
              </a:buBlip>
              <a:defRPr/>
            </a:pPr>
            <a:r>
              <a:rPr lang="zh-TW" altLang="en-US" sz="3000" dirty="0">
                <a:solidFill>
                  <a:srgbClr val="FF0000"/>
                </a:solidFill>
                <a:latin typeface="標楷體" panose="03000509000000000000" pitchFamily="65" charset="-120"/>
                <a:ea typeface="標楷體" panose="03000509000000000000" pitchFamily="65" charset="-120"/>
              </a:rPr>
              <a:t>事件原因及經過：</a:t>
            </a:r>
            <a:r>
              <a:rPr lang="zh-TW" altLang="en-US" sz="3000" dirty="0">
                <a:latin typeface="標楷體" panose="03000509000000000000" pitchFamily="65" charset="-120"/>
                <a:ea typeface="標楷體" panose="03000509000000000000" pitchFamily="65" charset="-120"/>
              </a:rPr>
              <a:t>以</a:t>
            </a:r>
            <a:r>
              <a:rPr lang="zh-TW" altLang="en-US" sz="3000" dirty="0">
                <a:solidFill>
                  <a:srgbClr val="FF0000"/>
                </a:solidFill>
                <a:latin typeface="標楷體" panose="03000509000000000000" pitchFamily="65" charset="-120"/>
                <a:ea typeface="標楷體" panose="03000509000000000000" pitchFamily="65" charset="-120"/>
              </a:rPr>
              <a:t>「受通報人、物」</a:t>
            </a:r>
            <a:r>
              <a:rPr lang="zh-TW" altLang="en-US" sz="3000" dirty="0" smtClean="0">
                <a:latin typeface="標楷體" panose="03000509000000000000" pitchFamily="65" charset="-120"/>
                <a:ea typeface="標楷體" panose="03000509000000000000" pitchFamily="65" charset="-120"/>
              </a:rPr>
              <a:t>面向著手記載，</a:t>
            </a:r>
            <a:r>
              <a:rPr lang="zh-TW" altLang="en-US" sz="3000" dirty="0">
                <a:latin typeface="標楷體" panose="03000509000000000000" pitchFamily="65" charset="-120"/>
                <a:ea typeface="標楷體" panose="03000509000000000000" pitchFamily="65" charset="-120"/>
              </a:rPr>
              <a:t>依時間序，條列摘要說明其「演進過程」</a:t>
            </a:r>
            <a:r>
              <a:rPr kumimoji="0" lang="zh-TW" altLang="en-US" sz="30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zh-TW" altLang="en-US" sz="3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lvl="0">
              <a:spcBef>
                <a:spcPts val="4800"/>
              </a:spcBef>
              <a:buBlip>
                <a:blip r:embed="rId2"/>
              </a:buBlip>
              <a:defRPr/>
            </a:pPr>
            <a:r>
              <a:rPr lang="zh-TW" altLang="en-US" sz="3000" dirty="0">
                <a:solidFill>
                  <a:srgbClr val="FF0000"/>
                </a:solidFill>
                <a:latin typeface="標楷體" panose="03000509000000000000" pitchFamily="65" charset="-120"/>
                <a:ea typeface="標楷體" panose="03000509000000000000" pitchFamily="65" charset="-120"/>
              </a:rPr>
              <a:t>處理情形</a:t>
            </a:r>
            <a:r>
              <a:rPr lang="zh-TW" altLang="en-US" sz="3000" dirty="0">
                <a:solidFill>
                  <a:prstClr val="black"/>
                </a:solidFill>
                <a:latin typeface="標楷體" panose="03000509000000000000" pitchFamily="65" charset="-120"/>
                <a:ea typeface="標楷體" panose="03000509000000000000" pitchFamily="65" charset="-120"/>
              </a:rPr>
              <a:t>：以</a:t>
            </a:r>
            <a:r>
              <a:rPr lang="zh-TW" altLang="en-US" sz="3000" dirty="0">
                <a:solidFill>
                  <a:srgbClr val="FF0000"/>
                </a:solidFill>
                <a:latin typeface="標楷體" panose="03000509000000000000" pitchFamily="65" charset="-120"/>
                <a:ea typeface="標楷體" panose="03000509000000000000" pitchFamily="65" charset="-120"/>
              </a:rPr>
              <a:t>「通報人」</a:t>
            </a:r>
            <a:r>
              <a:rPr lang="zh-TW" altLang="en-US" sz="3000" dirty="0" smtClean="0">
                <a:solidFill>
                  <a:prstClr val="black"/>
                </a:solidFill>
                <a:latin typeface="標楷體" panose="03000509000000000000" pitchFamily="65" charset="-120"/>
                <a:ea typeface="標楷體" panose="03000509000000000000" pitchFamily="65" charset="-120"/>
              </a:rPr>
              <a:t>面向</a:t>
            </a:r>
            <a:r>
              <a:rPr lang="zh-TW" altLang="en-US" sz="3000" dirty="0" smtClean="0">
                <a:latin typeface="標楷體" panose="03000509000000000000" pitchFamily="65" charset="-120"/>
                <a:ea typeface="標楷體" panose="03000509000000000000" pitchFamily="65" charset="-120"/>
              </a:rPr>
              <a:t>著手記載</a:t>
            </a:r>
            <a:r>
              <a:rPr lang="zh-TW" altLang="en-US" sz="3000" dirty="0" smtClean="0">
                <a:solidFill>
                  <a:prstClr val="black"/>
                </a:solidFill>
                <a:latin typeface="標楷體" panose="03000509000000000000" pitchFamily="65" charset="-120"/>
                <a:ea typeface="標楷體" panose="03000509000000000000" pitchFamily="65" charset="-120"/>
              </a:rPr>
              <a:t>，</a:t>
            </a:r>
            <a:r>
              <a:rPr lang="zh-TW" altLang="en-US" sz="3000" dirty="0">
                <a:solidFill>
                  <a:prstClr val="black"/>
                </a:solidFill>
                <a:latin typeface="標楷體" panose="03000509000000000000" pitchFamily="65" charset="-120"/>
                <a:ea typeface="標楷體" panose="03000509000000000000" pitchFamily="65" charset="-120"/>
              </a:rPr>
              <a:t>依時間序，條列重點說明其「完善</a:t>
            </a:r>
            <a:r>
              <a:rPr lang="zh-TW" altLang="en-US" sz="3000" dirty="0">
                <a:solidFill>
                  <a:srgbClr val="FF0000"/>
                </a:solidFill>
                <a:latin typeface="標楷體" panose="03000509000000000000" pitchFamily="65" charset="-120"/>
                <a:ea typeface="標楷體" panose="03000509000000000000" pitchFamily="65" charset="-120"/>
              </a:rPr>
              <a:t>處理過程</a:t>
            </a:r>
            <a:r>
              <a:rPr lang="zh-TW" altLang="en-US" sz="3000" dirty="0">
                <a:solidFill>
                  <a:prstClr val="black"/>
                </a:solidFill>
                <a:latin typeface="標楷體" panose="03000509000000000000" pitchFamily="65" charset="-120"/>
                <a:ea typeface="標楷體" panose="03000509000000000000" pitchFamily="65" charset="-120"/>
              </a:rPr>
              <a:t>」，但不得偽造</a:t>
            </a:r>
            <a:r>
              <a:rPr lang="zh-TW" altLang="en-US" sz="3000" dirty="0" smtClean="0">
                <a:solidFill>
                  <a:prstClr val="black"/>
                </a:solidFill>
                <a:latin typeface="標楷體" panose="03000509000000000000" pitchFamily="65" charset="-120"/>
                <a:ea typeface="標楷體" panose="03000509000000000000" pitchFamily="65" charset="-120"/>
              </a:rPr>
              <a:t>。</a:t>
            </a:r>
            <a:endParaRPr lang="zh-TW" altLang="en-US" sz="30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5270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30902" y="394978"/>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常見問題釋疑</a:t>
            </a:r>
            <a:endParaRPr kumimoji="0" lang="zh-TW" altLang="en-US" sz="40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endParaRPr>
          </a:p>
        </p:txBody>
      </p:sp>
      <p:sp>
        <p:nvSpPr>
          <p:cNvPr id="3" name="Rectangle 4"/>
          <p:cNvSpPr>
            <a:spLocks noChangeArrowheads="1"/>
          </p:cNvSpPr>
          <p:nvPr/>
        </p:nvSpPr>
        <p:spPr bwMode="auto">
          <a:xfrm>
            <a:off x="737198" y="1445440"/>
            <a:ext cx="10670766" cy="523835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just" eaLnBrk="1" hangingPunct="1">
              <a:spcBef>
                <a:spcPct val="50000"/>
              </a:spcBef>
              <a:buClrTx/>
              <a:buSzTx/>
              <a:buFontTx/>
              <a:buNone/>
            </a:pPr>
            <a:r>
              <a:rPr lang="zh-TW" altLang="en-US" sz="3200" b="1" dirty="0">
                <a:solidFill>
                  <a:schemeClr val="tx1"/>
                </a:solidFill>
                <a:latin typeface="標楷體" panose="03000509000000000000" pitchFamily="65" charset="-120"/>
                <a:ea typeface="標楷體" panose="03000509000000000000" pitchFamily="65" charset="-120"/>
              </a:rPr>
              <a:t>如何新增人員帳號</a:t>
            </a:r>
            <a:r>
              <a:rPr lang="zh-TW" altLang="en-US" sz="3200" b="1" dirty="0" smtClean="0">
                <a:solidFill>
                  <a:schemeClr val="tx1"/>
                </a:solidFill>
                <a:latin typeface="標楷體" panose="03000509000000000000" pitchFamily="65" charset="-120"/>
                <a:ea typeface="標楷體" panose="03000509000000000000" pitchFamily="65" charset="-120"/>
              </a:rPr>
              <a:t>？</a:t>
            </a:r>
            <a:endParaRPr lang="en-US" altLang="zh-TW" sz="3200" b="1" dirty="0" smtClean="0">
              <a:solidFill>
                <a:schemeClr val="tx1"/>
              </a:solidFill>
              <a:latin typeface="標楷體" panose="03000509000000000000" pitchFamily="65" charset="-120"/>
              <a:ea typeface="標楷體" panose="03000509000000000000" pitchFamily="65" charset="-120"/>
            </a:endParaRPr>
          </a:p>
          <a:p>
            <a:pPr algn="just" eaLnBrk="1" hangingPunct="1">
              <a:spcBef>
                <a:spcPct val="50000"/>
              </a:spcBef>
              <a:buClrTx/>
              <a:buSzTx/>
              <a:buFontTx/>
              <a:buNone/>
            </a:pPr>
            <a:endParaRPr lang="zh-TW" altLang="en-US" sz="800" dirty="0">
              <a:solidFill>
                <a:schemeClr val="tx1"/>
              </a:solidFill>
              <a:latin typeface="標楷體" panose="03000509000000000000" pitchFamily="65" charset="-120"/>
              <a:ea typeface="標楷體" panose="03000509000000000000" pitchFamily="65" charset="-120"/>
            </a:endParaRPr>
          </a:p>
          <a:p>
            <a:pPr algn="just" eaLnBrk="1" hangingPunct="1">
              <a:spcBef>
                <a:spcPts val="1200"/>
              </a:spcBef>
              <a:buClrTx/>
              <a:buSzTx/>
              <a:buFontTx/>
              <a:buNone/>
            </a:pPr>
            <a:r>
              <a:rPr lang="en-US" altLang="zh-TW" sz="3200" dirty="0">
                <a:solidFill>
                  <a:schemeClr val="tx1"/>
                </a:solidFill>
                <a:latin typeface="標楷體" panose="03000509000000000000" pitchFamily="65" charset="-120"/>
                <a:ea typeface="標楷體" panose="03000509000000000000" pitchFamily="65" charset="-120"/>
              </a:rPr>
              <a:t>A:</a:t>
            </a:r>
            <a:r>
              <a:rPr lang="zh-TW" altLang="en-US" sz="3200" dirty="0">
                <a:solidFill>
                  <a:schemeClr val="tx1"/>
                </a:solidFill>
                <a:latin typeface="標楷體" panose="03000509000000000000" pitchFamily="65" charset="-120"/>
                <a:ea typeface="標楷體" panose="03000509000000000000" pitchFamily="65" charset="-120"/>
              </a:rPr>
              <a:t>請輸入學校管理者帳號帳號密碼在首頁進行</a:t>
            </a:r>
            <a:r>
              <a:rPr lang="zh-TW" altLang="en-US" sz="3200" dirty="0" smtClean="0">
                <a:solidFill>
                  <a:schemeClr val="tx1"/>
                </a:solidFill>
                <a:latin typeface="標楷體" panose="03000509000000000000" pitchFamily="65" charset="-120"/>
                <a:ea typeface="標楷體" panose="03000509000000000000" pitchFamily="65" charset="-120"/>
              </a:rPr>
              <a:t>登入</a:t>
            </a:r>
            <a:r>
              <a:rPr lang="zh-TW" altLang="en-US" sz="3200" dirty="0">
                <a:solidFill>
                  <a:schemeClr val="tx1"/>
                </a:solidFill>
                <a:latin typeface="標楷體" panose="03000509000000000000" pitchFamily="65" charset="-120"/>
                <a:ea typeface="標楷體" panose="03000509000000000000" pitchFamily="65" charset="-120"/>
              </a:rPr>
              <a:t>，並至首頁</a:t>
            </a:r>
            <a:r>
              <a:rPr lang="zh-TW" altLang="en-US" sz="3200" dirty="0" smtClean="0">
                <a:solidFill>
                  <a:schemeClr val="tx1"/>
                </a:solidFill>
                <a:latin typeface="標楷體" panose="03000509000000000000" pitchFamily="65" charset="-120"/>
                <a:ea typeface="標楷體" panose="03000509000000000000" pitchFamily="65" charset="-120"/>
              </a:rPr>
              <a:t>右上方</a:t>
            </a:r>
            <a:r>
              <a:rPr lang="zh-TW" altLang="en-US" sz="3200" dirty="0">
                <a:solidFill>
                  <a:schemeClr val="tx1"/>
                </a:solidFill>
                <a:latin typeface="標楷體" panose="03000509000000000000" pitchFamily="65" charset="-120"/>
                <a:ea typeface="標楷體" panose="03000509000000000000" pitchFamily="65" charset="-120"/>
              </a:rPr>
              <a:t>點選進入</a:t>
            </a:r>
            <a:r>
              <a:rPr lang="zh-TW" altLang="en-US" sz="3200" dirty="0">
                <a:solidFill>
                  <a:srgbClr val="FF0000"/>
                </a:solidFill>
                <a:latin typeface="標楷體" panose="03000509000000000000" pitchFamily="65" charset="-120"/>
                <a:ea typeface="標楷體" panose="03000509000000000000" pitchFamily="65" charset="-120"/>
              </a:rPr>
              <a:t>權限管理</a:t>
            </a:r>
            <a:r>
              <a:rPr lang="zh-TW" altLang="en-US" sz="3200" dirty="0" smtClean="0">
                <a:solidFill>
                  <a:srgbClr val="FF0000"/>
                </a:solidFill>
                <a:latin typeface="標楷體" panose="03000509000000000000" pitchFamily="65" charset="-120"/>
                <a:ea typeface="標楷體" panose="03000509000000000000" pitchFamily="65" charset="-120"/>
              </a:rPr>
              <a:t>區</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紫色點選方塊</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新增</a:t>
            </a:r>
            <a:r>
              <a:rPr lang="zh-TW" altLang="en-US" sz="3200" dirty="0" smtClean="0">
                <a:solidFill>
                  <a:srgbClr val="FF0000"/>
                </a:solidFill>
                <a:latin typeface="標楷體" panose="03000509000000000000" pitchFamily="65" charset="-120"/>
                <a:ea typeface="標楷體" panose="03000509000000000000" pitchFamily="65" charset="-120"/>
              </a:rPr>
              <a:t>人員</a:t>
            </a:r>
            <a:r>
              <a:rPr lang="zh-TW" altLang="en-US" sz="3200" dirty="0">
                <a:solidFill>
                  <a:srgbClr val="FF0000"/>
                </a:solidFill>
                <a:latin typeface="標楷體" panose="03000509000000000000" pitchFamily="65" charset="-120"/>
                <a:ea typeface="標楷體" panose="03000509000000000000" pitchFamily="65" charset="-120"/>
              </a:rPr>
              <a:t>帳號</a:t>
            </a:r>
            <a:r>
              <a:rPr lang="zh-TW" altLang="en-US" sz="3200" dirty="0">
                <a:solidFill>
                  <a:schemeClr val="tx1"/>
                </a:solidFill>
                <a:latin typeface="標楷體" panose="03000509000000000000" pitchFamily="65" charset="-120"/>
                <a:ea typeface="標楷體" panose="03000509000000000000" pitchFamily="65" charset="-120"/>
              </a:rPr>
              <a:t>，請按下新增按鈕</a:t>
            </a:r>
            <a:r>
              <a:rPr lang="zh-TW" altLang="en-US" sz="3200" dirty="0" smtClean="0">
                <a:solidFill>
                  <a:schemeClr val="tx1"/>
                </a:solidFill>
                <a:latin typeface="標楷體" panose="03000509000000000000" pitchFamily="65" charset="-120"/>
                <a:ea typeface="標楷體" panose="03000509000000000000" pitchFamily="65" charset="-120"/>
              </a:rPr>
              <a:t>。</a:t>
            </a:r>
            <a:endParaRPr lang="en-US" altLang="zh-TW" sz="3200" dirty="0" smtClean="0">
              <a:solidFill>
                <a:schemeClr val="tx1"/>
              </a:solidFill>
              <a:latin typeface="標楷體" panose="03000509000000000000" pitchFamily="65" charset="-120"/>
              <a:ea typeface="標楷體" panose="03000509000000000000" pitchFamily="65" charset="-120"/>
            </a:endParaRPr>
          </a:p>
          <a:p>
            <a:pPr algn="just" eaLnBrk="1" hangingPunct="1">
              <a:spcBef>
                <a:spcPts val="1200"/>
              </a:spcBef>
              <a:buClrTx/>
              <a:buSzTx/>
              <a:buFontTx/>
              <a:buNone/>
            </a:pPr>
            <a:endParaRPr lang="en-US" altLang="zh-TW" sz="3200" dirty="0" smtClean="0">
              <a:solidFill>
                <a:schemeClr val="tx1"/>
              </a:solidFill>
              <a:latin typeface="標楷體" panose="03000509000000000000" pitchFamily="65" charset="-120"/>
              <a:ea typeface="標楷體" panose="03000509000000000000" pitchFamily="65" charset="-120"/>
            </a:endParaRPr>
          </a:p>
          <a:p>
            <a:pPr algn="just" eaLnBrk="1" hangingPunct="1">
              <a:spcBef>
                <a:spcPts val="1200"/>
              </a:spcBef>
              <a:buClrTx/>
              <a:buSzTx/>
              <a:buFontTx/>
              <a:buNone/>
            </a:pPr>
            <a:r>
              <a:rPr lang="zh-TW" altLang="en-US" sz="3200" dirty="0" smtClean="0">
                <a:solidFill>
                  <a:schemeClr val="tx1"/>
                </a:solidFill>
                <a:latin typeface="標楷體" panose="03000509000000000000" pitchFamily="65" charset="-120"/>
                <a:ea typeface="標楷體" panose="03000509000000000000" pitchFamily="65" charset="-120"/>
              </a:rPr>
              <a:t>填寫</a:t>
            </a:r>
            <a:r>
              <a:rPr lang="zh-TW" altLang="en-US" sz="3200" dirty="0">
                <a:solidFill>
                  <a:schemeClr val="tx1"/>
                </a:solidFill>
                <a:latin typeface="標楷體" panose="03000509000000000000" pitchFamily="65" charset="-120"/>
                <a:ea typeface="標楷體" panose="03000509000000000000" pitchFamily="65" charset="-120"/>
              </a:rPr>
              <a:t>新增帳號人員之帳號、密碼、部門、職稱</a:t>
            </a:r>
            <a:r>
              <a:rPr lang="zh-TW" altLang="en-US"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角色</a:t>
            </a:r>
            <a:r>
              <a:rPr lang="zh-TW" altLang="en-US" sz="3200" dirty="0">
                <a:solidFill>
                  <a:schemeClr val="tx1"/>
                </a:solidFill>
                <a:latin typeface="標楷體" panose="03000509000000000000" pitchFamily="65" charset="-120"/>
                <a:ea typeface="標楷體" panose="03000509000000000000" pitchFamily="65" charset="-120"/>
              </a:rPr>
              <a:t>、姓名、電話、電子郵件</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避免</a:t>
            </a:r>
            <a:r>
              <a:rPr lang="en-US" altLang="zh-TW" sz="3200" dirty="0">
                <a:solidFill>
                  <a:srgbClr val="FF0000"/>
                </a:solidFill>
                <a:latin typeface="標楷體" panose="03000509000000000000" pitchFamily="65" charset="-120"/>
                <a:ea typeface="標楷體" panose="03000509000000000000" pitchFamily="65" charset="-120"/>
              </a:rPr>
              <a:t>yahoo</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並</a:t>
            </a:r>
            <a:r>
              <a:rPr lang="zh-TW" altLang="en-US" sz="3200" dirty="0" smtClean="0">
                <a:solidFill>
                  <a:srgbClr val="FF0000"/>
                </a:solidFill>
                <a:latin typeface="標楷體" panose="03000509000000000000" pitchFamily="65" charset="-120"/>
                <a:ea typeface="標楷體" panose="03000509000000000000" pitchFamily="65" charset="-120"/>
              </a:rPr>
              <a:t>勾選</a:t>
            </a:r>
            <a:r>
              <a:rPr lang="zh-TW" altLang="en-US" sz="3200" dirty="0">
                <a:solidFill>
                  <a:srgbClr val="FF0000"/>
                </a:solidFill>
                <a:latin typeface="標楷體" panose="03000509000000000000" pitchFamily="65" charset="-120"/>
                <a:ea typeface="標楷體" panose="03000509000000000000" pitchFamily="65" charset="-120"/>
              </a:rPr>
              <a:t>承辦學制</a:t>
            </a:r>
            <a:r>
              <a:rPr lang="zh-TW" altLang="en-US" sz="3200" dirty="0">
                <a:solidFill>
                  <a:schemeClr val="tx1"/>
                </a:solidFill>
                <a:latin typeface="標楷體" panose="03000509000000000000" pitchFamily="65" charset="-120"/>
                <a:ea typeface="標楷體" panose="03000509000000000000" pitchFamily="65" charset="-120"/>
              </a:rPr>
              <a:t>，並按下確認</a:t>
            </a:r>
            <a:r>
              <a:rPr lang="zh-TW" altLang="en-US" sz="3200" dirty="0">
                <a:solidFill>
                  <a:srgbClr val="FF0000"/>
                </a:solidFill>
                <a:latin typeface="標楷體" panose="03000509000000000000" pitchFamily="65" charset="-120"/>
                <a:ea typeface="標楷體" panose="03000509000000000000" pitchFamily="65" charset="-120"/>
              </a:rPr>
              <a:t>送出</a:t>
            </a:r>
            <a:r>
              <a:rPr lang="zh-TW" altLang="en-US" sz="3200" dirty="0">
                <a:solidFill>
                  <a:schemeClr val="tx1"/>
                </a:solidFill>
                <a:latin typeface="標楷體" panose="03000509000000000000" pitchFamily="65" charset="-120"/>
                <a:ea typeface="標楷體" panose="03000509000000000000" pitchFamily="65" charset="-120"/>
              </a:rPr>
              <a:t>。</a:t>
            </a:r>
          </a:p>
          <a:p>
            <a:pPr algn="just" eaLnBrk="1" hangingPunct="1">
              <a:lnSpc>
                <a:spcPct val="80000"/>
              </a:lnSpc>
              <a:spcBef>
                <a:spcPct val="50000"/>
              </a:spcBef>
              <a:buClrTx/>
              <a:buSzTx/>
              <a:buFontTx/>
              <a:buNone/>
            </a:pPr>
            <a:endParaRPr lang="en-US" altLang="zh-TW" sz="28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76577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30901" y="225161"/>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常見問題釋疑</a:t>
            </a:r>
            <a:endParaRPr kumimoji="0" lang="zh-TW" altLang="en-US" sz="40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258888" y="905566"/>
            <a:ext cx="9439563" cy="2939266"/>
          </a:xfrm>
          <a:prstGeom prst="rect">
            <a:avLst/>
          </a:prstGeom>
        </p:spPr>
        <p:txBody>
          <a:bodyPr wrap="square">
            <a:spAutoFit/>
          </a:bodyPr>
          <a:lstStyle/>
          <a:p>
            <a:pPr marL="268288" indent="-268288">
              <a:lnSpc>
                <a:spcPts val="4200"/>
              </a:lnSpc>
              <a:spcBef>
                <a:spcPct val="50000"/>
              </a:spcBef>
              <a:defRPr/>
            </a:pPr>
            <a:r>
              <a:rPr lang="zh-TW" altLang="en-US" sz="3200" b="1" dirty="0">
                <a:latin typeface="標楷體" panose="03000509000000000000" pitchFamily="65" charset="-120"/>
                <a:ea typeface="標楷體" panose="03000509000000000000" pitchFamily="65" charset="-120"/>
              </a:rPr>
              <a:t>帳號的角色差異在哪呢</a:t>
            </a:r>
            <a:r>
              <a:rPr lang="en-US" altLang="zh-TW" sz="3200" b="1" dirty="0">
                <a:latin typeface="標楷體" panose="03000509000000000000" pitchFamily="65" charset="-120"/>
                <a:ea typeface="標楷體" panose="03000509000000000000" pitchFamily="65" charset="-120"/>
              </a:rPr>
              <a:t>? </a:t>
            </a:r>
            <a:endParaRPr lang="en-US" altLang="zh-TW" sz="3200" b="1" dirty="0" smtClean="0">
              <a:latin typeface="標楷體" panose="03000509000000000000" pitchFamily="65" charset="-120"/>
              <a:ea typeface="標楷體" panose="03000509000000000000" pitchFamily="65" charset="-120"/>
            </a:endParaRPr>
          </a:p>
          <a:p>
            <a:pPr marL="358775" indent="-358775">
              <a:lnSpc>
                <a:spcPts val="4200"/>
              </a:lnSpc>
              <a:spcBef>
                <a:spcPts val="600"/>
              </a:spcBef>
              <a:defRPr/>
            </a:pPr>
            <a:r>
              <a:rPr lang="en-US" altLang="zh-TW" sz="3200" dirty="0" smtClean="0">
                <a:latin typeface="標楷體" panose="03000509000000000000" pitchFamily="65" charset="-120"/>
                <a:ea typeface="標楷體" panose="03000509000000000000" pitchFamily="65" charset="-120"/>
              </a:rPr>
              <a:t>A:【</a:t>
            </a:r>
            <a:r>
              <a:rPr lang="zh-TW" altLang="en-US" sz="3200" dirty="0">
                <a:latin typeface="標楷體" panose="03000509000000000000" pitchFamily="65" charset="-120"/>
                <a:ea typeface="標楷體" panose="03000509000000000000" pitchFamily="65" charset="-120"/>
              </a:rPr>
              <a:t>首長</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主管</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承辦人</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皆</a:t>
            </a:r>
            <a:r>
              <a:rPr lang="zh-TW" altLang="en-US" sz="3200" dirty="0">
                <a:solidFill>
                  <a:srgbClr val="FF0000"/>
                </a:solidFill>
                <a:latin typeface="標楷體" panose="03000509000000000000" pitchFamily="65" charset="-120"/>
                <a:ea typeface="標楷體" panose="03000509000000000000" pitchFamily="65" charset="-120"/>
              </a:rPr>
              <a:t>可通報</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查詢</a:t>
            </a:r>
            <a:r>
              <a:rPr lang="zh-TW" altLang="en-US" sz="3200" dirty="0" smtClean="0">
                <a:latin typeface="標楷體" panose="03000509000000000000" pitchFamily="65" charset="-120"/>
                <a:ea typeface="標楷體" panose="03000509000000000000" pitchFamily="65" charset="-120"/>
              </a:rPr>
              <a:t>自校之全數通報案件。</a:t>
            </a:r>
            <a:endParaRPr lang="en-US" altLang="zh-TW" sz="3200" dirty="0">
              <a:latin typeface="標楷體" panose="03000509000000000000" pitchFamily="65" charset="-120"/>
              <a:ea typeface="標楷體" panose="03000509000000000000" pitchFamily="65" charset="-120"/>
            </a:endParaRPr>
          </a:p>
          <a:p>
            <a:pPr marL="358775" indent="-358775">
              <a:lnSpc>
                <a:spcPts val="4200"/>
              </a:lnSpc>
              <a:spcBef>
                <a:spcPts val="600"/>
              </a:spcBef>
              <a:defRPr/>
            </a:pPr>
            <a:r>
              <a:rPr lang="zh-TW" altLang="en-US" sz="3200" dirty="0" smtClean="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協辦人</a:t>
            </a:r>
            <a:r>
              <a:rPr lang="en-US" altLang="zh-TW" sz="3200" dirty="0" smtClean="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可</a:t>
            </a:r>
            <a:r>
              <a:rPr lang="zh-TW" altLang="en-US" sz="3200" dirty="0">
                <a:solidFill>
                  <a:srgbClr val="FF0000"/>
                </a:solidFill>
                <a:latin typeface="標楷體" panose="03000509000000000000" pitchFamily="65" charset="-120"/>
                <a:ea typeface="標楷體" panose="03000509000000000000" pitchFamily="65" charset="-120"/>
              </a:rPr>
              <a:t>通報</a:t>
            </a:r>
            <a:r>
              <a:rPr lang="zh-TW" altLang="en-US" sz="3200" dirty="0">
                <a:latin typeface="標楷體" panose="03000509000000000000" pitchFamily="65" charset="-120"/>
                <a:ea typeface="標楷體" panose="03000509000000000000" pitchFamily="65" charset="-120"/>
              </a:rPr>
              <a:t>案件，但查詢時</a:t>
            </a:r>
            <a:r>
              <a:rPr lang="zh-TW" altLang="en-US" sz="3200" dirty="0">
                <a:solidFill>
                  <a:srgbClr val="FF0000"/>
                </a:solidFill>
                <a:latin typeface="標楷體" panose="03000509000000000000" pitchFamily="65" charset="-120"/>
                <a:ea typeface="標楷體" panose="03000509000000000000" pitchFamily="65" charset="-120"/>
              </a:rPr>
              <a:t>只可看見自己通報之</a:t>
            </a:r>
            <a:r>
              <a:rPr lang="zh-TW" altLang="en-US" sz="3200" dirty="0" smtClean="0">
                <a:solidFill>
                  <a:srgbClr val="FF0000"/>
                </a:solidFill>
                <a:latin typeface="標楷體" panose="03000509000000000000" pitchFamily="65" charset="-120"/>
                <a:ea typeface="標楷體" panose="03000509000000000000" pitchFamily="65" charset="-120"/>
              </a:rPr>
              <a:t>案件</a:t>
            </a:r>
            <a:r>
              <a:rPr lang="zh-TW" altLang="en-US" sz="3200" dirty="0" smtClean="0">
                <a:latin typeface="標楷體" panose="03000509000000000000" pitchFamily="65" charset="-120"/>
                <a:ea typeface="標楷體" panose="03000509000000000000" pitchFamily="65" charset="-120"/>
              </a:rPr>
              <a:t>。</a:t>
            </a:r>
            <a:endParaRPr lang="zh-TW" altLang="en-US" dirty="0">
              <a:solidFill>
                <a:srgbClr val="0000CC"/>
              </a:solidFill>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897538951"/>
              </p:ext>
            </p:extLst>
          </p:nvPr>
        </p:nvGraphicFramePr>
        <p:xfrm>
          <a:off x="1232762" y="3796932"/>
          <a:ext cx="9439563" cy="2865120"/>
        </p:xfrm>
        <a:graphic>
          <a:graphicData uri="http://schemas.openxmlformats.org/drawingml/2006/table">
            <a:tbl>
              <a:tblPr firstRow="1" bandRow="1">
                <a:tableStyleId>{5C22544A-7EE6-4342-B048-85BDC9FD1C3A}</a:tableStyleId>
              </a:tblPr>
              <a:tblGrid>
                <a:gridCol w="9439563">
                  <a:extLst>
                    <a:ext uri="{9D8B030D-6E8A-4147-A177-3AD203B41FA5}">
                      <a16:colId xmlns:a16="http://schemas.microsoft.com/office/drawing/2014/main" xmlns="" val="20000"/>
                    </a:ext>
                  </a:extLst>
                </a:gridCol>
              </a:tblGrid>
              <a:tr h="2516779">
                <a:tc>
                  <a:txBody>
                    <a:bodyPr/>
                    <a:lstStyle/>
                    <a:p>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警語</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p>
                    <a:p>
                      <a:pPr algn="just"/>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您通報的事件類別如屬性平法第</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21</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條所定之校園性侵害、性騷擾或性霸凌事件，且為</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「兒童少年保護事件」</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(18</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歲以下遭性侵害、性騷擾或性霸凌事件</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 </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或「安全維護事件」</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性侵害事件</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之類別，應依法於知悉後，</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24</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小時內通報當地社政主管機關或至關懷</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e</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起來</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(https://ecare.mohw.gov.tw) </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進行網路通報，未於</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24</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小時內通報者，處新臺幣</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3</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萬元以上</a:t>
                      </a:r>
                      <a:r>
                        <a:rPr lang="en-US" altLang="zh-TW"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15</a:t>
                      </a:r>
                      <a:r>
                        <a:rPr lang="zh-TW" altLang="en-US" sz="2600" b="0" i="0"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萬元以下罰鍰。</a:t>
                      </a:r>
                      <a:endParaRPr lang="zh-TW" altLang="en-US" sz="26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solidFill>
                      <a:srgbClr val="FFFF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84174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moejsmpc\Desktop\新增資料夾\圖檔\41fe08728bf6deecfe83cb378a5a8473.png"/>
          <p:cNvPicPr>
            <a:picLocks noChangeAspect="1" noChangeArrowheads="1"/>
          </p:cNvPicPr>
          <p:nvPr/>
        </p:nvPicPr>
        <p:blipFill rotWithShape="1">
          <a:blip r:embed="rId2">
            <a:clrChange>
              <a:clrFrom>
                <a:srgbClr val="E9E5D3"/>
              </a:clrFrom>
              <a:clrTo>
                <a:srgbClr val="E9E5D3">
                  <a:alpha val="0"/>
                </a:srgbClr>
              </a:clrTo>
            </a:clrChange>
            <a:extLst>
              <a:ext uri="{28A0092B-C50C-407E-A947-70E740481C1C}">
                <a14:useLocalDpi xmlns:a14="http://schemas.microsoft.com/office/drawing/2010/main" val="0"/>
              </a:ext>
            </a:extLst>
          </a:blip>
          <a:srcRect l="15018" t="222" r="19749" b="6061"/>
          <a:stretch/>
        </p:blipFill>
        <p:spPr bwMode="auto">
          <a:xfrm>
            <a:off x="723207" y="460872"/>
            <a:ext cx="10041775" cy="539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矩形 5"/>
          <p:cNvSpPr/>
          <p:nvPr/>
        </p:nvSpPr>
        <p:spPr>
          <a:xfrm>
            <a:off x="2438398" y="2764725"/>
            <a:ext cx="8577943" cy="2246769"/>
          </a:xfrm>
          <a:prstGeom prst="rect">
            <a:avLst/>
          </a:prstGeom>
          <a:noFill/>
        </p:spPr>
        <p:txBody>
          <a:bodyPr wrap="square">
            <a:spAutoFit/>
            <a:scene3d>
              <a:camera prst="orthographicFront"/>
              <a:lightRig rig="threePt" dir="t"/>
            </a:scene3d>
            <a:sp3d extrusionH="57150">
              <a:bevelT w="57150" h="38100" prst="artDeco"/>
            </a:sp3d>
          </a:bodyPr>
          <a:lstStyle/>
          <a:p>
            <a:pPr algn="ctr">
              <a:defRPr/>
            </a:pPr>
            <a:r>
              <a:rPr lang="zh-TW" altLang="en-US" sz="7000" dirty="0" smtClean="0">
                <a:ln w="15875">
                  <a:solidFill>
                    <a:srgbClr val="33CCCC"/>
                  </a:solidFill>
                </a:ln>
                <a:solidFill>
                  <a:srgbClr val="0000CC"/>
                </a:solidFill>
                <a:effectLst>
                  <a:outerShdw blurRad="38100" dist="38100" dir="2700000" algn="tl">
                    <a:srgbClr val="000000">
                      <a:alpha val="43137"/>
                    </a:srgbClr>
                  </a:outerShdw>
                </a:effectLst>
                <a:latin typeface="Arial" charset="0"/>
                <a:ea typeface="標楷體" pitchFamily="65" charset="-120"/>
              </a:rPr>
              <a:t>校安通報</a:t>
            </a:r>
            <a:r>
              <a:rPr lang="zh-TW" altLang="en-US" sz="7000" dirty="0">
                <a:ln w="15875">
                  <a:solidFill>
                    <a:srgbClr val="33CCCC"/>
                  </a:solidFill>
                </a:ln>
                <a:solidFill>
                  <a:srgbClr val="0000CC"/>
                </a:solidFill>
                <a:effectLst>
                  <a:outerShdw blurRad="38100" dist="38100" dir="2700000" algn="tl">
                    <a:srgbClr val="000000">
                      <a:alpha val="43137"/>
                    </a:srgbClr>
                  </a:outerShdw>
                </a:effectLst>
                <a:latin typeface="Arial" charset="0"/>
                <a:ea typeface="標楷體" pitchFamily="65" charset="-120"/>
              </a:rPr>
              <a:t>作業</a:t>
            </a:r>
            <a:r>
              <a:rPr lang="zh-TW" altLang="en-US" sz="7000" dirty="0" smtClean="0">
                <a:ln w="15875">
                  <a:solidFill>
                    <a:srgbClr val="33CCCC"/>
                  </a:solidFill>
                </a:ln>
                <a:solidFill>
                  <a:srgbClr val="0000CC"/>
                </a:solidFill>
                <a:effectLst>
                  <a:outerShdw blurRad="38100" dist="38100" dir="2700000" algn="tl">
                    <a:srgbClr val="000000">
                      <a:alpha val="43137"/>
                    </a:srgbClr>
                  </a:outerShdw>
                </a:effectLst>
                <a:latin typeface="Arial" charset="0"/>
                <a:ea typeface="標楷體" pitchFamily="65" charset="-120"/>
              </a:rPr>
              <a:t>要點</a:t>
            </a:r>
            <a:endParaRPr lang="en-US" altLang="zh-TW" sz="7000" dirty="0" smtClean="0">
              <a:ln w="15875">
                <a:solidFill>
                  <a:srgbClr val="33CCCC"/>
                </a:solidFill>
              </a:ln>
              <a:solidFill>
                <a:srgbClr val="0000CC"/>
              </a:solidFill>
              <a:effectLst>
                <a:outerShdw blurRad="38100" dist="38100" dir="2700000" algn="tl">
                  <a:srgbClr val="000000">
                    <a:alpha val="43137"/>
                  </a:srgbClr>
                </a:outerShdw>
              </a:effectLst>
              <a:latin typeface="Arial" charset="0"/>
              <a:ea typeface="標楷體" pitchFamily="65" charset="-120"/>
            </a:endParaRPr>
          </a:p>
          <a:p>
            <a:pPr algn="ctr">
              <a:defRPr/>
            </a:pPr>
            <a:r>
              <a:rPr lang="zh-TW" altLang="en-US" sz="7000" dirty="0" smtClean="0">
                <a:ln w="15875">
                  <a:solidFill>
                    <a:srgbClr val="33CCCC"/>
                  </a:solidFill>
                </a:ln>
                <a:solidFill>
                  <a:srgbClr val="0000CC"/>
                </a:solidFill>
                <a:effectLst>
                  <a:outerShdw blurRad="38100" dist="38100" dir="2700000" algn="tl">
                    <a:srgbClr val="000000">
                      <a:alpha val="43137"/>
                    </a:srgbClr>
                  </a:outerShdw>
                </a:effectLst>
                <a:latin typeface="Arial" charset="0"/>
                <a:ea typeface="標楷體" pitchFamily="65" charset="-120"/>
              </a:rPr>
              <a:t>修正</a:t>
            </a:r>
            <a:r>
              <a:rPr lang="zh-TW" altLang="en-US" sz="7000" dirty="0">
                <a:ln w="15875">
                  <a:solidFill>
                    <a:srgbClr val="33CCCC"/>
                  </a:solidFill>
                </a:ln>
                <a:solidFill>
                  <a:srgbClr val="0000CC"/>
                </a:solidFill>
                <a:effectLst>
                  <a:outerShdw blurRad="38100" dist="38100" dir="2700000" algn="tl">
                    <a:srgbClr val="000000">
                      <a:alpha val="43137"/>
                    </a:srgbClr>
                  </a:outerShdw>
                </a:effectLst>
                <a:latin typeface="Arial" charset="0"/>
                <a:ea typeface="標楷體" pitchFamily="65" charset="-120"/>
              </a:rPr>
              <a:t>說明及常見缺失</a:t>
            </a:r>
            <a:endParaRPr lang="zh-TW" altLang="en-US" sz="7000" dirty="0">
              <a:ln w="15875">
                <a:solidFill>
                  <a:srgbClr val="33CCCC"/>
                </a:solidFill>
              </a:ln>
              <a:solidFill>
                <a:srgbClr val="0000CC"/>
              </a:solidFill>
              <a:effectLst>
                <a:outerShdw blurRad="55000" dist="50800" dir="5400000" algn="tl">
                  <a:srgbClr val="000000">
                    <a:alpha val="33000"/>
                  </a:srgbClr>
                </a:outerShdw>
              </a:effectLst>
              <a:latin typeface="Arial" charset="0"/>
            </a:endParaRPr>
          </a:p>
        </p:txBody>
      </p:sp>
    </p:spTree>
    <p:extLst>
      <p:ext uri="{BB962C8B-B14F-4D97-AF65-F5344CB8AC3E}">
        <p14:creationId xmlns:p14="http://schemas.microsoft.com/office/powerpoint/2010/main" val="2625447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30902" y="172907"/>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常見問題釋疑</a:t>
            </a:r>
            <a:endParaRPr kumimoji="0" lang="zh-TW" altLang="en-US" sz="40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endParaRPr>
          </a:p>
        </p:txBody>
      </p:sp>
      <p:sp>
        <p:nvSpPr>
          <p:cNvPr id="3" name="Rectangle 4"/>
          <p:cNvSpPr>
            <a:spLocks noChangeArrowheads="1"/>
          </p:cNvSpPr>
          <p:nvPr/>
        </p:nvSpPr>
        <p:spPr bwMode="auto">
          <a:xfrm>
            <a:off x="671883" y="973026"/>
            <a:ext cx="10670766" cy="1692771"/>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just">
              <a:spcBef>
                <a:spcPts val="0"/>
              </a:spcBef>
              <a:buClrTx/>
              <a:buSzTx/>
              <a:buNone/>
            </a:pPr>
            <a:r>
              <a:rPr lang="zh-TW" altLang="en-US" sz="3200" b="1" dirty="0">
                <a:solidFill>
                  <a:schemeClr val="tx1"/>
                </a:solidFill>
                <a:latin typeface="標楷體" panose="03000509000000000000" pitchFamily="65" charset="-120"/>
                <a:ea typeface="標楷體" panose="03000509000000000000" pitchFamily="65" charset="-120"/>
              </a:rPr>
              <a:t>忘記密碼該如何取回</a:t>
            </a:r>
            <a:r>
              <a:rPr lang="en-US" altLang="zh-TW" sz="3200" b="1" dirty="0">
                <a:solidFill>
                  <a:schemeClr val="tx1"/>
                </a:solidFill>
                <a:latin typeface="標楷體" panose="03000509000000000000" pitchFamily="65" charset="-120"/>
                <a:ea typeface="標楷體" panose="03000509000000000000" pitchFamily="65" charset="-120"/>
              </a:rPr>
              <a:t>?</a:t>
            </a:r>
          </a:p>
          <a:p>
            <a:pPr algn="just" eaLnBrk="1" hangingPunct="1">
              <a:spcBef>
                <a:spcPts val="0"/>
              </a:spcBef>
              <a:buClrTx/>
              <a:buSzTx/>
              <a:buFontTx/>
              <a:buNone/>
            </a:pPr>
            <a:endParaRPr lang="zh-TW" altLang="en-US" sz="800" dirty="0">
              <a:solidFill>
                <a:schemeClr val="tx1"/>
              </a:solidFill>
              <a:latin typeface="標楷體" panose="03000509000000000000" pitchFamily="65" charset="-120"/>
              <a:ea typeface="標楷體" panose="03000509000000000000" pitchFamily="65" charset="-120"/>
            </a:endParaRPr>
          </a:p>
          <a:p>
            <a:pPr algn="just">
              <a:spcBef>
                <a:spcPts val="0"/>
              </a:spcBef>
              <a:buClrTx/>
              <a:buSzTx/>
              <a:buNone/>
            </a:pPr>
            <a:r>
              <a:rPr lang="en-US" altLang="zh-TW" sz="3200" dirty="0">
                <a:solidFill>
                  <a:schemeClr val="tx1"/>
                </a:solidFill>
                <a:latin typeface="標楷體" panose="03000509000000000000" pitchFamily="65" charset="-120"/>
                <a:ea typeface="標楷體" panose="03000509000000000000" pitchFamily="65" charset="-120"/>
              </a:rPr>
              <a:t>A</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點擊首頁登入</a:t>
            </a:r>
            <a:r>
              <a:rPr lang="zh-TW" altLang="en-US" sz="3200" dirty="0">
                <a:solidFill>
                  <a:schemeClr val="tx1"/>
                </a:solidFill>
                <a:latin typeface="標楷體" panose="03000509000000000000" pitchFamily="65" charset="-120"/>
                <a:ea typeface="標楷體" panose="03000509000000000000" pitchFamily="65" charset="-120"/>
              </a:rPr>
              <a:t>處</a:t>
            </a:r>
            <a:r>
              <a:rPr lang="zh-TW" altLang="en-US" sz="3200" dirty="0" smtClean="0">
                <a:solidFill>
                  <a:schemeClr val="tx1"/>
                </a:solidFill>
                <a:latin typeface="標楷體" panose="03000509000000000000" pitchFamily="65" charset="-120"/>
                <a:ea typeface="標楷體" panose="03000509000000000000" pitchFamily="65" charset="-120"/>
              </a:rPr>
              <a:t>下方的</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忘記密碼</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，輸入</a:t>
            </a:r>
            <a:r>
              <a:rPr lang="zh-TW" altLang="en-US" sz="3200" dirty="0">
                <a:solidFill>
                  <a:schemeClr val="tx1"/>
                </a:solidFill>
                <a:latin typeface="標楷體" panose="03000509000000000000" pitchFamily="65" charset="-120"/>
                <a:ea typeface="標楷體" panose="03000509000000000000" pitchFamily="65" charset="-120"/>
              </a:rPr>
              <a:t>您的帳號及輸入右邊圖片顯示</a:t>
            </a:r>
            <a:r>
              <a:rPr lang="zh-TW" altLang="en-US" sz="3200" dirty="0" smtClean="0">
                <a:solidFill>
                  <a:schemeClr val="tx1"/>
                </a:solidFill>
                <a:latin typeface="標楷體" panose="03000509000000000000" pitchFamily="65" charset="-120"/>
                <a:ea typeface="標楷體" panose="03000509000000000000" pitchFamily="65" charset="-120"/>
              </a:rPr>
              <a:t>的</a:t>
            </a:r>
            <a:r>
              <a:rPr lang="zh-TW" altLang="en-US" sz="3200" dirty="0">
                <a:solidFill>
                  <a:schemeClr val="tx1"/>
                </a:solidFill>
                <a:latin typeface="標楷體" panose="03000509000000000000" pitchFamily="65" charset="-120"/>
                <a:ea typeface="標楷體" panose="03000509000000000000" pitchFamily="65" charset="-120"/>
              </a:rPr>
              <a:t>驗證</a:t>
            </a:r>
            <a:r>
              <a:rPr lang="zh-TW" altLang="en-US" sz="3200" dirty="0" smtClean="0">
                <a:solidFill>
                  <a:schemeClr val="tx1"/>
                </a:solidFill>
                <a:latin typeface="標楷體" panose="03000509000000000000" pitchFamily="65" charset="-120"/>
                <a:ea typeface="標楷體" panose="03000509000000000000" pitchFamily="65" charset="-120"/>
              </a:rPr>
              <a:t>數字，</a:t>
            </a:r>
            <a:r>
              <a:rPr lang="zh-TW" altLang="en-US" sz="3200" dirty="0">
                <a:solidFill>
                  <a:schemeClr val="tx1"/>
                </a:solidFill>
                <a:latin typeface="標楷體" panose="03000509000000000000" pitchFamily="65" charset="-120"/>
                <a:ea typeface="標楷體" panose="03000509000000000000" pitchFamily="65" charset="-120"/>
              </a:rPr>
              <a:t>填妥後按下立即郵寄</a:t>
            </a:r>
            <a:r>
              <a:rPr lang="zh-TW" altLang="en-US" sz="3200" dirty="0" smtClean="0">
                <a:solidFill>
                  <a:schemeClr val="tx1"/>
                </a:solidFill>
                <a:latin typeface="標楷體" panose="03000509000000000000" pitchFamily="65" charset="-120"/>
                <a:ea typeface="標楷體" panose="03000509000000000000" pitchFamily="65" charset="-120"/>
              </a:rPr>
              <a:t>密碼。 </a:t>
            </a:r>
            <a:endParaRPr lang="zh-TW" altLang="en-US" sz="3200" dirty="0">
              <a:solidFill>
                <a:schemeClr val="tx1"/>
              </a:solidFill>
              <a:latin typeface="標楷體" panose="03000509000000000000" pitchFamily="65" charset="-120"/>
              <a:ea typeface="標楷體" panose="03000509000000000000" pitchFamily="65" charset="-120"/>
            </a:endParaRPr>
          </a:p>
        </p:txBody>
      </p:sp>
      <p:pic>
        <p:nvPicPr>
          <p:cNvPr id="5"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165" t="6866" r="9735" b="1498"/>
          <a:stretch/>
        </p:blipFill>
        <p:spPr bwMode="auto">
          <a:xfrm>
            <a:off x="4598129" y="2733208"/>
            <a:ext cx="5995852" cy="257338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563025" y="5327836"/>
            <a:ext cx="10670766" cy="1200329"/>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just">
              <a:spcBef>
                <a:spcPts val="0"/>
              </a:spcBef>
              <a:buClrTx/>
              <a:buSzTx/>
              <a:buNone/>
            </a:pPr>
            <a:r>
              <a:rPr lang="zh-TW" altLang="en-US" sz="3200" b="1" dirty="0" smtClean="0">
                <a:solidFill>
                  <a:schemeClr val="tx1"/>
                </a:solidFill>
                <a:latin typeface="標楷體" panose="03000509000000000000" pitchFamily="65" charset="-120"/>
                <a:ea typeface="標楷體" panose="03000509000000000000" pitchFamily="65" charset="-120"/>
              </a:rPr>
              <a:t>什麼都忘了</a:t>
            </a:r>
            <a:r>
              <a:rPr lang="en-US" altLang="zh-TW" sz="3200" b="1" dirty="0" smtClean="0">
                <a:solidFill>
                  <a:schemeClr val="tx1"/>
                </a:solidFill>
                <a:latin typeface="標楷體" panose="03000509000000000000" pitchFamily="65" charset="-120"/>
                <a:ea typeface="標楷體" panose="03000509000000000000" pitchFamily="65" charset="-120"/>
              </a:rPr>
              <a:t>?</a:t>
            </a:r>
            <a:endParaRPr lang="en-US" altLang="zh-TW" sz="3200" b="1" dirty="0">
              <a:solidFill>
                <a:schemeClr val="tx1"/>
              </a:solidFill>
              <a:latin typeface="標楷體" panose="03000509000000000000" pitchFamily="65" charset="-120"/>
              <a:ea typeface="標楷體" panose="03000509000000000000" pitchFamily="65" charset="-120"/>
            </a:endParaRPr>
          </a:p>
          <a:p>
            <a:pPr algn="just" eaLnBrk="1" hangingPunct="1">
              <a:spcBef>
                <a:spcPts val="0"/>
              </a:spcBef>
              <a:buClrTx/>
              <a:buSzTx/>
              <a:buFontTx/>
              <a:buNone/>
            </a:pPr>
            <a:endParaRPr lang="zh-TW" altLang="en-US" sz="800" dirty="0">
              <a:solidFill>
                <a:schemeClr val="tx1"/>
              </a:solidFill>
              <a:latin typeface="標楷體" panose="03000509000000000000" pitchFamily="65" charset="-120"/>
              <a:ea typeface="標楷體" panose="03000509000000000000" pitchFamily="65" charset="-120"/>
            </a:endParaRPr>
          </a:p>
          <a:p>
            <a:pPr algn="just">
              <a:spcBef>
                <a:spcPts val="0"/>
              </a:spcBef>
              <a:buClrTx/>
              <a:buSzTx/>
              <a:buNone/>
            </a:pPr>
            <a:r>
              <a:rPr lang="en-US" altLang="zh-TW" sz="3200" dirty="0">
                <a:solidFill>
                  <a:schemeClr val="tx1"/>
                </a:solidFill>
                <a:latin typeface="標楷體" panose="03000509000000000000" pitchFamily="65" charset="-120"/>
                <a:ea typeface="標楷體" panose="03000509000000000000" pitchFamily="65" charset="-120"/>
              </a:rPr>
              <a:t>A</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請洽教育部校安中心</a:t>
            </a:r>
            <a:r>
              <a:rPr lang="en-US" altLang="zh-TW" sz="3200" dirty="0" smtClean="0">
                <a:solidFill>
                  <a:schemeClr val="tx1"/>
                </a:solidFill>
                <a:latin typeface="標楷體" panose="03000509000000000000" pitchFamily="65" charset="-120"/>
                <a:ea typeface="標楷體" panose="03000509000000000000" pitchFamily="65" charset="-120"/>
              </a:rPr>
              <a:t>(02)3343-7855</a:t>
            </a:r>
            <a:r>
              <a:rPr lang="zh-TW" altLang="en-US" sz="3200" dirty="0" smtClean="0">
                <a:solidFill>
                  <a:schemeClr val="tx1"/>
                </a:solidFill>
                <a:latin typeface="標楷體" panose="03000509000000000000" pitchFamily="65" charset="-120"/>
                <a:ea typeface="標楷體" panose="03000509000000000000" pitchFamily="65" charset="-120"/>
              </a:rPr>
              <a:t>。 </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7" name="橢圓 6"/>
          <p:cNvSpPr/>
          <p:nvPr/>
        </p:nvSpPr>
        <p:spPr>
          <a:xfrm>
            <a:off x="8974183" y="4804335"/>
            <a:ext cx="1619798" cy="6340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rotWithShape="1">
          <a:blip r:embed="rId3"/>
          <a:srcRect r="1924"/>
          <a:stretch/>
        </p:blipFill>
        <p:spPr>
          <a:xfrm>
            <a:off x="1175165" y="2707082"/>
            <a:ext cx="2756756" cy="2627512"/>
          </a:xfrm>
          <a:prstGeom prst="rect">
            <a:avLst/>
          </a:prstGeom>
        </p:spPr>
      </p:pic>
    </p:spTree>
    <p:extLst>
      <p:ext uri="{BB962C8B-B14F-4D97-AF65-F5344CB8AC3E}">
        <p14:creationId xmlns:p14="http://schemas.microsoft.com/office/powerpoint/2010/main" val="72296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835405" y="329661"/>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通報相關缺失</a:t>
            </a:r>
            <a:endParaRPr kumimoji="0" lang="zh-TW" altLang="en-US" sz="40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endParaRPr>
          </a:p>
        </p:txBody>
      </p:sp>
      <p:sp>
        <p:nvSpPr>
          <p:cNvPr id="3" name="Rectangle 5"/>
          <p:cNvSpPr txBox="1">
            <a:spLocks noChangeArrowheads="1"/>
          </p:cNvSpPr>
          <p:nvPr/>
        </p:nvSpPr>
        <p:spPr>
          <a:xfrm>
            <a:off x="1827106" y="1388321"/>
            <a:ext cx="8569325" cy="4934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TW" altLang="en-US" sz="3000" b="1" dirty="0" smtClean="0">
                <a:latin typeface="標楷體" panose="03000509000000000000" pitchFamily="65" charset="-120"/>
                <a:ea typeface="標楷體" panose="03000509000000000000" pitchFamily="65" charset="-120"/>
              </a:rPr>
              <a:t>事件類別選擇錯誤。</a:t>
            </a:r>
            <a:endParaRPr lang="en-US" altLang="zh-TW" sz="3000" b="1" dirty="0" smtClean="0">
              <a:latin typeface="標楷體" panose="03000509000000000000" pitchFamily="65" charset="-120"/>
              <a:ea typeface="標楷體" panose="03000509000000000000" pitchFamily="65" charset="-120"/>
            </a:endParaRPr>
          </a:p>
          <a:p>
            <a:pPr>
              <a:defRPr/>
            </a:pPr>
            <a:r>
              <a:rPr lang="zh-TW" altLang="en-US" sz="3000" b="1" dirty="0" smtClean="0">
                <a:latin typeface="標楷體" panose="03000509000000000000" pitchFamily="65" charset="-120"/>
                <a:ea typeface="標楷體" panose="03000509000000000000" pitchFamily="65" charset="-120"/>
              </a:rPr>
              <a:t>因誤報或重覆通報，申請刪除原因不明。</a:t>
            </a:r>
          </a:p>
          <a:p>
            <a:pPr>
              <a:defRPr/>
            </a:pPr>
            <a:r>
              <a:rPr lang="zh-TW" altLang="en-US" sz="3000" b="1" dirty="0" smtClean="0">
                <a:latin typeface="標楷體" panose="03000509000000000000" pitchFamily="65" charset="-120"/>
                <a:ea typeface="標楷體" panose="03000509000000000000" pitchFamily="65" charset="-120"/>
              </a:rPr>
              <a:t>通報內容有誤或事件類別錯誤，非申請刪除，以續報修改即可。</a:t>
            </a:r>
          </a:p>
          <a:p>
            <a:pPr>
              <a:defRPr/>
            </a:pPr>
            <a:r>
              <a:rPr lang="zh-TW" altLang="en-US" sz="3000" b="1" dirty="0" smtClean="0">
                <a:latin typeface="標楷體" panose="03000509000000000000" pitchFamily="65" charset="-120"/>
                <a:ea typeface="標楷體" panose="03000509000000000000" pitchFamily="65" charset="-120"/>
              </a:rPr>
              <a:t>學生疾病康復後返校上課，以續報結案，而非申請刪除。</a:t>
            </a:r>
            <a:endParaRPr lang="en-US" altLang="zh-TW" sz="3000" b="1" dirty="0" smtClean="0">
              <a:latin typeface="標楷體" panose="03000509000000000000" pitchFamily="65" charset="-120"/>
              <a:ea typeface="標楷體" panose="03000509000000000000" pitchFamily="65" charset="-120"/>
            </a:endParaRPr>
          </a:p>
          <a:p>
            <a:pPr>
              <a:defRPr/>
            </a:pPr>
            <a:r>
              <a:rPr lang="zh-TW" altLang="en-US" sz="3000" b="1" dirty="0" smtClean="0">
                <a:latin typeface="標楷體" panose="03000509000000000000" pitchFamily="65" charset="-120"/>
                <a:ea typeface="標楷體" panose="03000509000000000000" pitchFamily="65" charset="-120"/>
              </a:rPr>
              <a:t>逾時</a:t>
            </a:r>
            <a:r>
              <a:rPr lang="en-US" altLang="zh-TW" sz="3000" b="1" dirty="0" smtClean="0">
                <a:latin typeface="標楷體" panose="03000509000000000000" pitchFamily="65" charset="-120"/>
                <a:ea typeface="標楷體" panose="03000509000000000000" pitchFamily="65" charset="-120"/>
              </a:rPr>
              <a:t>(</a:t>
            </a:r>
            <a:r>
              <a:rPr lang="zh-TW" altLang="en-US" sz="3000" b="1" dirty="0" smtClean="0">
                <a:latin typeface="標楷體" panose="03000509000000000000" pitchFamily="65" charset="-120"/>
                <a:ea typeface="標楷體" panose="03000509000000000000" pitchFamily="65" charset="-120"/>
              </a:rPr>
              <a:t>隱匿</a:t>
            </a:r>
            <a:r>
              <a:rPr lang="en-US" altLang="zh-TW" sz="3000" b="1" dirty="0" smtClean="0">
                <a:latin typeface="標楷體" panose="03000509000000000000" pitchFamily="65" charset="-120"/>
                <a:ea typeface="標楷體" panose="03000509000000000000" pitchFamily="65" charset="-120"/>
              </a:rPr>
              <a:t>)</a:t>
            </a:r>
            <a:r>
              <a:rPr lang="zh-TW" altLang="en-US" sz="3000" b="1" dirty="0" smtClean="0">
                <a:latin typeface="標楷體" panose="03000509000000000000" pitchFamily="65" charset="-120"/>
                <a:ea typeface="標楷體" panose="03000509000000000000" pitchFamily="65" charset="-120"/>
              </a:rPr>
              <a:t>通報。</a:t>
            </a:r>
            <a:endParaRPr lang="en-US" altLang="zh-TW" sz="3000" b="1" dirty="0" smtClean="0">
              <a:latin typeface="標楷體" panose="03000509000000000000" pitchFamily="65" charset="-120"/>
              <a:ea typeface="標楷體" panose="03000509000000000000" pitchFamily="65" charset="-120"/>
            </a:endParaRPr>
          </a:p>
          <a:p>
            <a:pPr>
              <a:defRPr/>
            </a:pPr>
            <a:r>
              <a:rPr lang="zh-TW" altLang="en-US" sz="3000" b="1" dirty="0" smtClean="0">
                <a:latin typeface="標楷體" panose="03000509000000000000" pitchFamily="65" charset="-120"/>
                <a:ea typeface="標楷體" panose="03000509000000000000" pitchFamily="65" charset="-120"/>
              </a:rPr>
              <a:t>通報未完成，造成逾時。</a:t>
            </a:r>
            <a:endParaRPr lang="en-US" altLang="zh-TW" sz="3000" b="1" dirty="0" smtClean="0">
              <a:latin typeface="標楷體" panose="03000509000000000000" pitchFamily="65" charset="-120"/>
              <a:ea typeface="標楷體" panose="03000509000000000000" pitchFamily="65" charset="-120"/>
            </a:endParaRPr>
          </a:p>
          <a:p>
            <a:pPr>
              <a:defRPr/>
            </a:pPr>
            <a:r>
              <a:rPr lang="zh-TW" altLang="en-US" sz="3000" b="1" dirty="0">
                <a:latin typeface="標楷體" panose="03000509000000000000" pitchFamily="65" charset="-120"/>
                <a:ea typeface="標楷體" panose="03000509000000000000" pitchFamily="65" charset="-120"/>
              </a:rPr>
              <a:t>主要人物</a:t>
            </a:r>
            <a:r>
              <a:rPr lang="zh-TW" altLang="en-US" sz="3000" b="1" dirty="0" smtClean="0">
                <a:latin typeface="標楷體" panose="03000509000000000000" pitchFamily="65" charset="-120"/>
                <a:ea typeface="標楷體" panose="03000509000000000000" pitchFamily="65" charset="-120"/>
              </a:rPr>
              <a:t>欄填</a:t>
            </a:r>
            <a:r>
              <a:rPr lang="zh-TW" altLang="en-US" sz="3000" b="1" dirty="0">
                <a:latin typeface="標楷體" panose="03000509000000000000" pitchFamily="65" charset="-120"/>
                <a:ea typeface="標楷體" panose="03000509000000000000" pitchFamily="65" charset="-120"/>
              </a:rPr>
              <a:t>註他校或非本校</a:t>
            </a:r>
            <a:r>
              <a:rPr lang="zh-TW" altLang="en-US" sz="3000" b="1" dirty="0" smtClean="0">
                <a:latin typeface="標楷體" panose="03000509000000000000" pitchFamily="65" charset="-120"/>
                <a:ea typeface="標楷體" panose="03000509000000000000" pitchFamily="65" charset="-120"/>
              </a:rPr>
              <a:t>人員。</a:t>
            </a:r>
            <a:endParaRPr lang="en-US" altLang="zh-TW" sz="3000" b="1" dirty="0" smtClean="0">
              <a:latin typeface="標楷體" panose="03000509000000000000" pitchFamily="65" charset="-120"/>
              <a:ea typeface="標楷體" panose="03000509000000000000" pitchFamily="65" charset="-120"/>
            </a:endParaRPr>
          </a:p>
          <a:p>
            <a:pPr>
              <a:defRPr/>
            </a:pPr>
            <a:r>
              <a:rPr lang="zh-TW" altLang="en-US" sz="3000" b="1" dirty="0">
                <a:latin typeface="標楷體" panose="03000509000000000000" pitchFamily="65" charset="-120"/>
                <a:ea typeface="標楷體" panose="03000509000000000000" pitchFamily="65" charset="-120"/>
              </a:rPr>
              <a:t>知悉</a:t>
            </a:r>
            <a:r>
              <a:rPr lang="zh-TW" altLang="en-US" sz="3000" b="1" dirty="0" smtClean="0">
                <a:latin typeface="標楷體" panose="03000509000000000000" pitchFamily="65" charset="-120"/>
                <a:ea typeface="標楷體" panose="03000509000000000000" pitchFamily="65" charset="-120"/>
              </a:rPr>
              <a:t>時間</a:t>
            </a:r>
            <a:r>
              <a:rPr lang="zh-TW" altLang="en-US" sz="3000" b="1" dirty="0">
                <a:latin typeface="標楷體" panose="03000509000000000000" pitchFamily="65" charset="-120"/>
                <a:ea typeface="標楷體" panose="03000509000000000000" pitchFamily="65" charset="-120"/>
              </a:rPr>
              <a:t>非校方知悉時間。</a:t>
            </a:r>
            <a:endParaRPr lang="en-US" altLang="zh-TW" sz="3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68960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30902" y="251285"/>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通報相關缺失</a:t>
            </a:r>
            <a:endParaRPr kumimoji="0" lang="zh-TW" altLang="en-US" sz="40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endParaRPr>
          </a:p>
        </p:txBody>
      </p:sp>
      <p:sp>
        <p:nvSpPr>
          <p:cNvPr id="3" name="Rectangle 5"/>
          <p:cNvSpPr txBox="1">
            <a:spLocks noChangeArrowheads="1"/>
          </p:cNvSpPr>
          <p:nvPr/>
        </p:nvSpPr>
        <p:spPr>
          <a:xfrm>
            <a:off x="1709540" y="1440574"/>
            <a:ext cx="8819123" cy="4006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defRPr/>
            </a:pPr>
            <a:r>
              <a:rPr lang="zh-TW" altLang="en-US" sz="3000" b="1" dirty="0">
                <a:latin typeface="標楷體" panose="03000509000000000000" pitchFamily="65" charset="-120"/>
                <a:ea typeface="標楷體" panose="03000509000000000000" pitchFamily="65" charset="-120"/>
              </a:rPr>
              <a:t>校安</a:t>
            </a:r>
            <a:r>
              <a:rPr lang="zh-TW" altLang="en-US" sz="3000" b="1" dirty="0" smtClean="0">
                <a:latin typeface="標楷體" panose="03000509000000000000" pitchFamily="65" charset="-120"/>
                <a:ea typeface="標楷體" panose="03000509000000000000" pitchFamily="65" charset="-120"/>
              </a:rPr>
              <a:t>檢測通報練習未使用練習</a:t>
            </a:r>
            <a:r>
              <a:rPr lang="zh-TW" altLang="en-US" sz="3000" b="1" dirty="0">
                <a:latin typeface="標楷體" panose="03000509000000000000" pitchFamily="65" charset="-120"/>
                <a:ea typeface="標楷體" panose="03000509000000000000" pitchFamily="65" charset="-120"/>
              </a:rPr>
              <a:t>版實施</a:t>
            </a:r>
            <a:r>
              <a:rPr lang="zh-TW" altLang="en-US" sz="3000" b="1" dirty="0" smtClean="0">
                <a:latin typeface="標楷體" panose="03000509000000000000" pitchFamily="65" charset="-120"/>
                <a:ea typeface="標楷體" panose="03000509000000000000" pitchFamily="65" charset="-120"/>
              </a:rPr>
              <a:t>。</a:t>
            </a:r>
            <a:endParaRPr lang="en-US" altLang="zh-TW" sz="3000" b="1" dirty="0">
              <a:latin typeface="標楷體" panose="03000509000000000000" pitchFamily="65" charset="-120"/>
              <a:ea typeface="標楷體" panose="03000509000000000000" pitchFamily="65" charset="-120"/>
            </a:endParaRPr>
          </a:p>
          <a:p>
            <a:pPr>
              <a:spcBef>
                <a:spcPts val="3000"/>
              </a:spcBef>
              <a:defRPr/>
            </a:pPr>
            <a:r>
              <a:rPr lang="zh-TW" altLang="en-US" sz="3000" b="1" dirty="0">
                <a:latin typeface="標楷體" panose="03000509000000000000" pitchFamily="65" charset="-120"/>
                <a:ea typeface="標楷體" panose="03000509000000000000" pitchFamily="65" charset="-120"/>
              </a:rPr>
              <a:t>暫存通報，未實施續報。</a:t>
            </a:r>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導致逾時</a:t>
            </a:r>
            <a:r>
              <a:rPr lang="en-US" altLang="zh-TW" sz="3000" b="1" dirty="0">
                <a:latin typeface="標楷體" panose="03000509000000000000" pitchFamily="65" charset="-120"/>
                <a:ea typeface="標楷體" panose="03000509000000000000" pitchFamily="65" charset="-120"/>
              </a:rPr>
              <a:t>)</a:t>
            </a:r>
          </a:p>
          <a:p>
            <a:pPr>
              <a:spcBef>
                <a:spcPts val="3000"/>
              </a:spcBef>
              <a:defRPr/>
            </a:pPr>
            <a:r>
              <a:rPr lang="zh-TW" altLang="en-US" sz="3000" b="1" dirty="0" smtClean="0">
                <a:latin typeface="標楷體" panose="03000509000000000000" pitchFamily="65" charset="-120"/>
                <a:ea typeface="標楷體" panose="03000509000000000000" pitchFamily="65" charset="-120"/>
              </a:rPr>
              <a:t>通報案主為進修學校學生，卻未於</a:t>
            </a:r>
            <a:r>
              <a:rPr lang="zh-TW" altLang="en-US" sz="3000" b="1" dirty="0">
                <a:latin typeface="標楷體" panose="03000509000000000000" pitchFamily="65" charset="-120"/>
                <a:ea typeface="標楷體" panose="03000509000000000000" pitchFamily="65" charset="-120"/>
              </a:rPr>
              <a:t>主要人物</a:t>
            </a:r>
            <a:r>
              <a:rPr lang="zh-TW" altLang="en-US" sz="3000" b="1" dirty="0" smtClean="0">
                <a:latin typeface="標楷體" panose="03000509000000000000" pitchFamily="65" charset="-120"/>
                <a:ea typeface="標楷體" panose="03000509000000000000" pitchFamily="65" charset="-120"/>
              </a:rPr>
              <a:t>欄所屬</a:t>
            </a:r>
            <a:r>
              <a:rPr lang="zh-TW" altLang="en-US" sz="3000" b="1" dirty="0">
                <a:latin typeface="標楷體" panose="03000509000000000000" pitchFamily="65" charset="-120"/>
                <a:ea typeface="標楷體" panose="03000509000000000000" pitchFamily="65" charset="-120"/>
              </a:rPr>
              <a:t>單位內敘明「進校」。</a:t>
            </a:r>
          </a:p>
          <a:p>
            <a:pPr>
              <a:spcBef>
                <a:spcPts val="3000"/>
              </a:spcBef>
              <a:defRPr/>
            </a:pPr>
            <a:r>
              <a:rPr lang="zh-TW" altLang="en-US" sz="3000" b="1" dirty="0">
                <a:latin typeface="標楷體" panose="03000509000000000000" pitchFamily="65" charset="-120"/>
                <a:ea typeface="標楷體" panose="03000509000000000000" pitchFamily="65" charset="-120"/>
              </a:rPr>
              <a:t>同時有國、高中學制之學校</a:t>
            </a:r>
            <a:r>
              <a:rPr lang="zh-TW" altLang="en-US" sz="3000" b="1" dirty="0" smtClean="0">
                <a:latin typeface="標楷體" panose="03000509000000000000" pitchFamily="65" charset="-120"/>
                <a:ea typeface="標楷體" panose="03000509000000000000" pitchFamily="65" charset="-120"/>
              </a:rPr>
              <a:t>，未依案主身分</a:t>
            </a:r>
            <a:r>
              <a:rPr lang="en-US" altLang="zh-TW" sz="3000" b="1" dirty="0" smtClean="0">
                <a:latin typeface="標楷體" panose="03000509000000000000" pitchFamily="65" charset="-120"/>
                <a:ea typeface="標楷體" panose="03000509000000000000" pitchFamily="65" charset="-120"/>
              </a:rPr>
              <a:t>(</a:t>
            </a:r>
            <a:r>
              <a:rPr lang="zh-TW" altLang="en-US" sz="3000" b="1" dirty="0" smtClean="0">
                <a:latin typeface="標楷體" panose="03000509000000000000" pitchFamily="65" charset="-120"/>
                <a:ea typeface="標楷體" panose="03000509000000000000" pitchFamily="65" charset="-120"/>
              </a:rPr>
              <a:t>學制</a:t>
            </a:r>
            <a:r>
              <a:rPr lang="en-US" altLang="zh-TW" sz="3000" b="1" dirty="0" smtClean="0">
                <a:latin typeface="標楷體" panose="03000509000000000000" pitchFamily="65" charset="-120"/>
                <a:ea typeface="標楷體" panose="03000509000000000000" pitchFamily="65" charset="-120"/>
              </a:rPr>
              <a:t>)</a:t>
            </a:r>
            <a:r>
              <a:rPr lang="zh-TW" altLang="en-US" sz="3000" b="1" dirty="0" smtClean="0">
                <a:latin typeface="標楷體" panose="03000509000000000000" pitchFamily="65" charset="-120"/>
                <a:ea typeface="標楷體" panose="03000509000000000000" pitchFamily="65" charset="-120"/>
              </a:rPr>
              <a:t>勾</a:t>
            </a:r>
            <a:r>
              <a:rPr lang="zh-TW" altLang="en-US" sz="3000" b="1" dirty="0">
                <a:latin typeface="標楷體" panose="03000509000000000000" pitchFamily="65" charset="-120"/>
                <a:ea typeface="標楷體" panose="03000509000000000000" pitchFamily="65" charset="-120"/>
              </a:rPr>
              <a:t>選學制類別。</a:t>
            </a:r>
          </a:p>
          <a:p>
            <a:pPr>
              <a:spcBef>
                <a:spcPts val="3000"/>
              </a:spcBef>
              <a:defRPr/>
            </a:pPr>
            <a:r>
              <a:rPr lang="zh-TW" altLang="en-US" sz="3000" b="1" dirty="0">
                <a:latin typeface="標楷體" panose="03000509000000000000" pitchFamily="65" charset="-120"/>
                <a:ea typeface="標楷體" panose="03000509000000000000" pitchFamily="65" charset="-120"/>
              </a:rPr>
              <a:t>未持續針對事件實施續報；續報時請加註時間，如：</a:t>
            </a:r>
            <a:r>
              <a:rPr lang="en-US" altLang="zh-TW" sz="3000" b="1" dirty="0">
                <a:latin typeface="標楷體" panose="03000509000000000000" pitchFamily="65" charset="-120"/>
                <a:ea typeface="標楷體" panose="03000509000000000000" pitchFamily="65" charset="-120"/>
              </a:rPr>
              <a:t>108</a:t>
            </a:r>
            <a:r>
              <a:rPr lang="zh-TW" altLang="en-US" sz="3000" b="1" dirty="0">
                <a:latin typeface="標楷體" panose="03000509000000000000" pitchFamily="65" charset="-120"/>
                <a:ea typeface="標楷體" panose="03000509000000000000" pitchFamily="65" charset="-120"/>
              </a:rPr>
              <a:t>年</a:t>
            </a:r>
            <a:r>
              <a:rPr lang="en-US" altLang="zh-TW" sz="3000" b="1" dirty="0">
                <a:latin typeface="標楷體" panose="03000509000000000000" pitchFamily="65" charset="-120"/>
                <a:ea typeface="標楷體" panose="03000509000000000000" pitchFamily="65" charset="-120"/>
              </a:rPr>
              <a:t>12</a:t>
            </a:r>
            <a:r>
              <a:rPr lang="zh-TW" altLang="en-US" sz="3000" b="1" dirty="0">
                <a:latin typeface="標楷體" panose="03000509000000000000" pitchFamily="65" charset="-120"/>
                <a:ea typeface="標楷體" panose="03000509000000000000" pitchFamily="65" charset="-120"/>
              </a:rPr>
              <a:t>月</a:t>
            </a:r>
            <a:r>
              <a:rPr lang="en-US" altLang="zh-TW" sz="3000" b="1" dirty="0">
                <a:latin typeface="標楷體" panose="03000509000000000000" pitchFamily="65" charset="-120"/>
                <a:ea typeface="標楷體" panose="03000509000000000000" pitchFamily="65" charset="-120"/>
              </a:rPr>
              <a:t>26</a:t>
            </a:r>
            <a:r>
              <a:rPr lang="zh-TW" altLang="en-US" sz="3000" b="1" dirty="0">
                <a:latin typeface="標楷體" panose="03000509000000000000" pitchFamily="65" charset="-120"/>
                <a:ea typeface="標楷體" panose="03000509000000000000" pitchFamily="65" charset="-120"/>
              </a:rPr>
              <a:t>日</a:t>
            </a:r>
            <a:r>
              <a:rPr lang="en-US" altLang="zh-TW" sz="3000" b="1" dirty="0">
                <a:latin typeface="標楷體" panose="03000509000000000000" pitchFamily="65" charset="-120"/>
                <a:ea typeface="標楷體" panose="03000509000000000000" pitchFamily="65" charset="-120"/>
              </a:rPr>
              <a:t>1000</a:t>
            </a:r>
            <a:r>
              <a:rPr lang="zh-TW" altLang="en-US" sz="3000" b="1" dirty="0">
                <a:latin typeface="標楷體" panose="03000509000000000000" pitchFamily="65" charset="-120"/>
                <a:ea typeface="標楷體" panose="03000509000000000000" pitchFamily="65" charset="-120"/>
              </a:rPr>
              <a:t>時續報</a:t>
            </a:r>
            <a:r>
              <a:rPr lang="zh-TW" altLang="en-US" sz="3000" b="1" dirty="0" smtClean="0">
                <a:latin typeface="標楷體" panose="03000509000000000000" pitchFamily="65" charset="-120"/>
                <a:ea typeface="標楷體" panose="03000509000000000000" pitchFamily="65" charset="-120"/>
              </a:rPr>
              <a:t>。</a:t>
            </a:r>
            <a:endParaRPr lang="en-US" altLang="zh-TW" sz="3000" b="1"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5474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30902" y="316600"/>
            <a:ext cx="6552728" cy="680405"/>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lIns="36000" tIns="0" rIns="3600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rPr>
              <a:t>通報相關缺失</a:t>
            </a:r>
            <a:endParaRPr kumimoji="0" lang="zh-TW" altLang="en-US" sz="4000" b="1" i="0" u="none" strike="noStrike" kern="1200" cap="none" spc="0" normalizeH="0" baseline="0" noProof="0" dirty="0">
              <a:ln>
                <a:noFill/>
              </a:ln>
              <a:solidFill>
                <a:srgbClr val="660066"/>
              </a:solidFill>
              <a:effectLst>
                <a:outerShdw blurRad="38100" dist="38100" dir="2700000" algn="tl">
                  <a:srgbClr val="000000">
                    <a:alpha val="43137"/>
                  </a:srgbClr>
                </a:outerShdw>
              </a:effectLst>
              <a:uLnTx/>
              <a:uFillTx/>
              <a:latin typeface="標楷體" panose="03000509000000000000" pitchFamily="65" charset="-120"/>
              <a:ea typeface="標楷體" panose="03000509000000000000" pitchFamily="65" charset="-120"/>
              <a:cs typeface="+mn-cs"/>
            </a:endParaRPr>
          </a:p>
        </p:txBody>
      </p:sp>
      <p:sp>
        <p:nvSpPr>
          <p:cNvPr id="3" name="Rectangle 5"/>
          <p:cNvSpPr txBox="1">
            <a:spLocks noChangeArrowheads="1"/>
          </p:cNvSpPr>
          <p:nvPr/>
        </p:nvSpPr>
        <p:spPr>
          <a:xfrm>
            <a:off x="1748728" y="1427510"/>
            <a:ext cx="9197945" cy="4973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defRPr/>
            </a:pPr>
            <a:r>
              <a:rPr lang="zh-TW" altLang="en-US" sz="3000" b="1" dirty="0" smtClean="0">
                <a:latin typeface="標楷體" panose="03000509000000000000" pitchFamily="65" charset="-120"/>
                <a:ea typeface="標楷體" panose="03000509000000000000" pitchFamily="65" charset="-120"/>
              </a:rPr>
              <a:t>緊急</a:t>
            </a:r>
            <a:r>
              <a:rPr lang="zh-TW" altLang="en-US" sz="3000" b="1" dirty="0">
                <a:latin typeface="標楷體" panose="03000509000000000000" pitchFamily="65" charset="-120"/>
                <a:ea typeface="標楷體" panose="03000509000000000000" pitchFamily="65" charset="-120"/>
              </a:rPr>
              <a:t>聯絡人相關資料未更新。</a:t>
            </a:r>
          </a:p>
          <a:p>
            <a:pPr>
              <a:spcBef>
                <a:spcPts val="3000"/>
              </a:spcBef>
              <a:defRPr/>
            </a:pPr>
            <a:r>
              <a:rPr lang="zh-TW" altLang="en-US" sz="3000" b="1" dirty="0">
                <a:latin typeface="標楷體" panose="03000509000000000000" pitchFamily="65" charset="-120"/>
                <a:ea typeface="標楷體" panose="03000509000000000000" pitchFamily="65" charset="-120"/>
              </a:rPr>
              <a:t>調職、退休人員帳號未停用。</a:t>
            </a:r>
          </a:p>
          <a:p>
            <a:pPr>
              <a:spcBef>
                <a:spcPts val="3000"/>
              </a:spcBef>
              <a:defRPr/>
            </a:pPr>
            <a:r>
              <a:rPr lang="zh-TW" altLang="en-US" sz="3000" b="1" dirty="0" smtClean="0">
                <a:latin typeface="標楷體" panose="03000509000000000000" pitchFamily="65" charset="-120"/>
                <a:ea typeface="標楷體" panose="03000509000000000000" pitchFamily="65" charset="-120"/>
              </a:rPr>
              <a:t>應區分帳號之業務承辦人，卻使用同一帳號實施通報。</a:t>
            </a:r>
            <a:endParaRPr lang="zh-TW" altLang="en-US" sz="3000" b="1" dirty="0">
              <a:latin typeface="標楷體" panose="03000509000000000000" pitchFamily="65" charset="-120"/>
              <a:ea typeface="標楷體" panose="03000509000000000000" pitchFamily="65" charset="-120"/>
            </a:endParaRPr>
          </a:p>
          <a:p>
            <a:pPr>
              <a:spcBef>
                <a:spcPts val="3000"/>
              </a:spcBef>
              <a:defRPr/>
            </a:pPr>
            <a:r>
              <a:rPr lang="zh-TW" altLang="en-US" sz="3000" b="1" dirty="0">
                <a:latin typeface="標楷體" panose="03000509000000000000" pitchFamily="65" charset="-120"/>
                <a:ea typeface="標楷體" panose="03000509000000000000" pitchFamily="65" charset="-120"/>
              </a:rPr>
              <a:t>電子布告欄逾時點閱</a:t>
            </a:r>
            <a:r>
              <a:rPr lang="zh-TW" altLang="en-US" sz="3000" b="1" dirty="0" smtClean="0">
                <a:latin typeface="標楷體" panose="03000509000000000000" pitchFamily="65" charset="-120"/>
                <a:ea typeface="標楷體" panose="03000509000000000000" pitchFamily="65" charset="-120"/>
              </a:rPr>
              <a:t>。</a:t>
            </a:r>
            <a:endParaRPr lang="en-US" altLang="zh-TW" sz="3000" b="1" dirty="0" smtClean="0">
              <a:latin typeface="標楷體" panose="03000509000000000000" pitchFamily="65" charset="-120"/>
              <a:ea typeface="標楷體" panose="03000509000000000000" pitchFamily="65" charset="-120"/>
            </a:endParaRPr>
          </a:p>
          <a:p>
            <a:pPr>
              <a:spcBef>
                <a:spcPts val="3000"/>
              </a:spcBef>
              <a:defRPr/>
            </a:pPr>
            <a:r>
              <a:rPr lang="zh-TW" altLang="en-US" sz="3000" b="1" dirty="0">
                <a:latin typeface="標楷體" panose="03000509000000000000" pitchFamily="65" charset="-120"/>
                <a:ea typeface="標楷體" panose="03000509000000000000" pitchFamily="65" charset="-120"/>
              </a:rPr>
              <a:t>學生自我承認藥物濫用，卻未依法實施通報。</a:t>
            </a:r>
            <a:endParaRPr lang="en-US" altLang="zh-TW" sz="3000" b="1" dirty="0">
              <a:latin typeface="標楷體" panose="03000509000000000000" pitchFamily="65" charset="-120"/>
              <a:ea typeface="標楷體" panose="03000509000000000000" pitchFamily="65" charset="-120"/>
            </a:endParaRPr>
          </a:p>
          <a:p>
            <a:pPr>
              <a:spcBef>
                <a:spcPts val="3000"/>
              </a:spcBef>
              <a:defRPr/>
            </a:pPr>
            <a:r>
              <a:rPr lang="zh-TW" altLang="en-US" sz="3000" b="1" dirty="0">
                <a:latin typeface="標楷體" panose="03000509000000000000" pitchFamily="65" charset="-120"/>
                <a:ea typeface="標楷體" panose="03000509000000000000" pitchFamily="65" charset="-120"/>
              </a:rPr>
              <a:t>尿液初篩呈陽性，即實施通報。</a:t>
            </a:r>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應待送驗之檢驗結果確定為陽性，始完成通報</a:t>
            </a:r>
            <a:r>
              <a:rPr lang="en-US" altLang="zh-TW" sz="3000" b="1" dirty="0">
                <a:latin typeface="標楷體" panose="03000509000000000000" pitchFamily="65" charset="-120"/>
                <a:ea typeface="標楷體" panose="03000509000000000000" pitchFamily="65" charset="-120"/>
              </a:rPr>
              <a:t>)</a:t>
            </a:r>
            <a:endParaRPr lang="zh-TW" altLang="en-US" sz="3000" b="1" dirty="0">
              <a:latin typeface="標楷體" panose="03000509000000000000" pitchFamily="65" charset="-120"/>
              <a:ea typeface="標楷體" panose="03000509000000000000" pitchFamily="65" charset="-120"/>
            </a:endParaRPr>
          </a:p>
          <a:p>
            <a:pPr>
              <a:defRPr/>
            </a:pPr>
            <a:endParaRPr lang="zh-TW" altLang="en-US" sz="3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4781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AutoShape 2"/>
          <p:cNvSpPr>
            <a:spLocks noChangeArrowheads="1"/>
          </p:cNvSpPr>
          <p:nvPr/>
        </p:nvSpPr>
        <p:spPr bwMode="gray">
          <a:xfrm>
            <a:off x="1127148" y="1135619"/>
            <a:ext cx="9895000" cy="5070475"/>
          </a:xfrm>
          <a:prstGeom prst="roundRect">
            <a:avLst>
              <a:gd name="adj" fmla="val 8856"/>
            </a:avLst>
          </a:prstGeom>
          <a:noFill/>
          <a:ln w="38100">
            <a:noFill/>
            <a:round/>
            <a:headEnd/>
            <a:tailEnd/>
          </a:ln>
        </p:spPr>
        <p:txBody>
          <a:bodyPr anchor="ctr"/>
          <a:lstStyle>
            <a:lvl1pPr marL="285750" indent="-285750">
              <a:spcBef>
                <a:spcPct val="20000"/>
              </a:spcBef>
              <a:buClr>
                <a:schemeClr val="hlink"/>
              </a:buClr>
              <a:buFont typeface="Wingdings" pitchFamily="2" charset="2"/>
              <a:buChar char="v"/>
              <a:defRPr sz="2800" b="1">
                <a:solidFill>
                  <a:schemeClr val="hlink"/>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a:spcBef>
                <a:spcPct val="0"/>
              </a:spcBef>
              <a:buClrTx/>
              <a:buNone/>
              <a:defRPr/>
            </a:pPr>
            <a:r>
              <a:rPr lang="en-US" altLang="ko-KR" sz="36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ko-KR" dirty="0">
              <a:solidFill>
                <a:srgbClr val="0000FF"/>
              </a:solidFill>
              <a:latin typeface="標楷體" panose="03000509000000000000" pitchFamily="65" charset="-120"/>
              <a:ea typeface="標楷體" panose="03000509000000000000" pitchFamily="65" charset="-120"/>
            </a:endParaRPr>
          </a:p>
          <a:p>
            <a:pPr algn="just">
              <a:spcBef>
                <a:spcPct val="0"/>
              </a:spcBef>
              <a:buClrTx/>
              <a:buFont typeface="Wingdings" pitchFamily="2" charset="2"/>
              <a:buChar char="n"/>
              <a:defRPr/>
            </a:pPr>
            <a:r>
              <a:rPr lang="zh-TW" altLang="en-US" sz="4000" dirty="0">
                <a:solidFill>
                  <a:srgbClr val="0000FF"/>
                </a:solidFill>
                <a:latin typeface="標楷體" panose="03000509000000000000" pitchFamily="65" charset="-120"/>
                <a:ea typeface="標楷體" panose="03000509000000000000" pitchFamily="65" charset="-120"/>
              </a:rPr>
              <a:t>為符合法律授權之意旨，爰依</a:t>
            </a:r>
            <a:r>
              <a:rPr lang="zh-TW" altLang="en-US" sz="4000" dirty="0">
                <a:solidFill>
                  <a:srgbClr val="FF0000"/>
                </a:solidFill>
                <a:latin typeface="標楷體" panose="03000509000000000000" pitchFamily="65" charset="-120"/>
                <a:ea typeface="標楷體" panose="03000509000000000000" pitchFamily="65" charset="-120"/>
              </a:rPr>
              <a:t>兒童及少年福利與權益保障法等</a:t>
            </a:r>
            <a:r>
              <a:rPr lang="en-US" altLang="zh-TW" sz="4000" dirty="0">
                <a:solidFill>
                  <a:srgbClr val="FF0000"/>
                </a:solidFill>
                <a:latin typeface="標楷體" panose="03000509000000000000" pitchFamily="65" charset="-120"/>
                <a:ea typeface="標楷體" panose="03000509000000000000" pitchFamily="65" charset="-120"/>
              </a:rPr>
              <a:t>14</a:t>
            </a:r>
            <a:r>
              <a:rPr lang="zh-TW" altLang="en-US" sz="4000" dirty="0">
                <a:solidFill>
                  <a:srgbClr val="FF0000"/>
                </a:solidFill>
                <a:latin typeface="標楷體" panose="03000509000000000000" pitchFamily="65" charset="-120"/>
                <a:ea typeface="標楷體" panose="03000509000000000000" pitchFamily="65" charset="-120"/>
              </a:rPr>
              <a:t>項法規</a:t>
            </a:r>
            <a:r>
              <a:rPr lang="zh-TW" altLang="en-US" sz="4000" dirty="0">
                <a:solidFill>
                  <a:srgbClr val="0000FF"/>
                </a:solidFill>
                <a:latin typeface="標楷體" panose="03000509000000000000" pitchFamily="65" charset="-120"/>
                <a:ea typeface="標楷體" panose="03000509000000000000" pitchFamily="65" charset="-120"/>
              </a:rPr>
              <a:t>的通報義務納入本要點規定</a:t>
            </a:r>
            <a:r>
              <a:rPr lang="zh-TW" altLang="en-US" sz="4000" dirty="0" smtClean="0">
                <a:solidFill>
                  <a:srgbClr val="0000FF"/>
                </a:solidFill>
                <a:latin typeface="標楷體" panose="03000509000000000000" pitchFamily="65" charset="-120"/>
                <a:ea typeface="標楷體" panose="03000509000000000000" pitchFamily="65" charset="-120"/>
              </a:rPr>
              <a:t>。</a:t>
            </a:r>
            <a:endParaRPr lang="en-US" altLang="zh-TW" sz="4000" dirty="0" smtClean="0">
              <a:solidFill>
                <a:srgbClr val="0000FF"/>
              </a:solidFill>
              <a:latin typeface="標楷體" panose="03000509000000000000" pitchFamily="65" charset="-120"/>
              <a:ea typeface="標楷體" panose="03000509000000000000" pitchFamily="65" charset="-120"/>
            </a:endParaRPr>
          </a:p>
          <a:p>
            <a:pPr marL="0" indent="0" algn="just">
              <a:spcBef>
                <a:spcPct val="0"/>
              </a:spcBef>
              <a:buClrTx/>
              <a:buNone/>
              <a:defRPr/>
            </a:pPr>
            <a:endParaRPr lang="en-US" altLang="zh-TW" sz="4000" dirty="0">
              <a:solidFill>
                <a:srgbClr val="0000FF"/>
              </a:solidFill>
              <a:latin typeface="標楷體" panose="03000509000000000000" pitchFamily="65" charset="-120"/>
              <a:ea typeface="標楷體" panose="03000509000000000000" pitchFamily="65" charset="-120"/>
            </a:endParaRPr>
          </a:p>
          <a:p>
            <a:pPr algn="just">
              <a:spcBef>
                <a:spcPct val="0"/>
              </a:spcBef>
              <a:buClrTx/>
              <a:buFont typeface="Wingdings" pitchFamily="2" charset="2"/>
              <a:buChar char="n"/>
              <a:defRPr/>
            </a:pPr>
            <a:r>
              <a:rPr lang="zh-TW" altLang="en-US" sz="4000" dirty="0">
                <a:solidFill>
                  <a:srgbClr val="0000FF"/>
                </a:solidFill>
                <a:latin typeface="標楷體" panose="03000509000000000000" pitchFamily="65" charset="-120"/>
                <a:ea typeface="標楷體" panose="03000509000000000000" pitchFamily="65" charset="-120"/>
              </a:rPr>
              <a:t>因應監察院所提「</a:t>
            </a:r>
            <a:r>
              <a:rPr lang="zh-TW" altLang="en-US" sz="4000" dirty="0">
                <a:solidFill>
                  <a:srgbClr val="FF0000"/>
                </a:solidFill>
                <a:latin typeface="標楷體" panose="03000509000000000000" pitchFamily="65" charset="-120"/>
                <a:ea typeface="標楷體" panose="03000509000000000000" pitchFamily="65" charset="-120"/>
              </a:rPr>
              <a:t>有關校園體罰、不當管教等情事</a:t>
            </a:r>
            <a:r>
              <a:rPr lang="zh-TW" altLang="en-US" sz="4000" dirty="0">
                <a:solidFill>
                  <a:srgbClr val="0000FF"/>
                </a:solidFill>
                <a:latin typeface="標楷體" panose="03000509000000000000" pitchFamily="65" charset="-120"/>
                <a:ea typeface="標楷體" panose="03000509000000000000" pitchFamily="65" charset="-120"/>
              </a:rPr>
              <a:t>」調查案</a:t>
            </a:r>
            <a:r>
              <a:rPr lang="en-US" altLang="zh-TW" sz="4000" dirty="0">
                <a:solidFill>
                  <a:srgbClr val="0000FF"/>
                </a:solidFill>
                <a:latin typeface="標楷體" panose="03000509000000000000" pitchFamily="65" charset="-120"/>
                <a:ea typeface="標楷體" panose="03000509000000000000" pitchFamily="65" charset="-120"/>
              </a:rPr>
              <a:t>(</a:t>
            </a:r>
            <a:r>
              <a:rPr lang="en-US" altLang="zh-TW" sz="4000" dirty="0">
                <a:solidFill>
                  <a:srgbClr val="FF0000"/>
                </a:solidFill>
                <a:latin typeface="標楷體" panose="03000509000000000000" pitchFamily="65" charset="-120"/>
                <a:ea typeface="標楷體" panose="03000509000000000000" pitchFamily="65" charset="-120"/>
              </a:rPr>
              <a:t>107</a:t>
            </a:r>
            <a:r>
              <a:rPr lang="zh-TW" altLang="en-US" sz="4000" dirty="0">
                <a:solidFill>
                  <a:srgbClr val="FF0000"/>
                </a:solidFill>
                <a:latin typeface="標楷體" panose="03000509000000000000" pitchFamily="65" charset="-120"/>
                <a:ea typeface="標楷體" panose="03000509000000000000" pitchFamily="65" charset="-120"/>
              </a:rPr>
              <a:t>教調</a:t>
            </a:r>
            <a:r>
              <a:rPr lang="en-US" altLang="zh-TW" sz="4000" dirty="0">
                <a:solidFill>
                  <a:srgbClr val="FF0000"/>
                </a:solidFill>
                <a:latin typeface="標楷體" panose="03000509000000000000" pitchFamily="65" charset="-120"/>
                <a:ea typeface="標楷體" panose="03000509000000000000" pitchFamily="65" charset="-120"/>
              </a:rPr>
              <a:t>33</a:t>
            </a:r>
            <a:r>
              <a:rPr lang="en-US" altLang="zh-TW" sz="4000" dirty="0">
                <a:solidFill>
                  <a:srgbClr val="0000FF"/>
                </a:solidFill>
                <a:latin typeface="標楷體" panose="03000509000000000000" pitchFamily="65" charset="-120"/>
                <a:ea typeface="標楷體" panose="03000509000000000000" pitchFamily="65" charset="-120"/>
              </a:rPr>
              <a:t>)</a:t>
            </a:r>
            <a:r>
              <a:rPr lang="zh-TW" altLang="en-US" sz="4000" dirty="0">
                <a:solidFill>
                  <a:srgbClr val="0000FF"/>
                </a:solidFill>
                <a:latin typeface="標楷體" panose="03000509000000000000" pitchFamily="65" charset="-120"/>
                <a:ea typeface="標楷體" panose="03000509000000000000" pitchFamily="65" charset="-120"/>
              </a:rPr>
              <a:t>及糾正案</a:t>
            </a:r>
            <a:r>
              <a:rPr lang="en-US" altLang="zh-TW" sz="4000" dirty="0">
                <a:solidFill>
                  <a:srgbClr val="0000FF"/>
                </a:solidFill>
                <a:latin typeface="標楷體" panose="03000509000000000000" pitchFamily="65" charset="-120"/>
                <a:ea typeface="標楷體" panose="03000509000000000000" pitchFamily="65" charset="-120"/>
              </a:rPr>
              <a:t>(</a:t>
            </a:r>
            <a:r>
              <a:rPr lang="en-US" altLang="zh-TW" sz="4000" dirty="0">
                <a:solidFill>
                  <a:srgbClr val="FF0000"/>
                </a:solidFill>
                <a:latin typeface="標楷體" panose="03000509000000000000" pitchFamily="65" charset="-120"/>
                <a:ea typeface="標楷體" panose="03000509000000000000" pitchFamily="65" charset="-120"/>
              </a:rPr>
              <a:t>107</a:t>
            </a:r>
            <a:r>
              <a:rPr lang="zh-TW" altLang="en-US" sz="4000" dirty="0">
                <a:solidFill>
                  <a:srgbClr val="FF0000"/>
                </a:solidFill>
                <a:latin typeface="標楷體" panose="03000509000000000000" pitchFamily="65" charset="-120"/>
                <a:ea typeface="標楷體" panose="03000509000000000000" pitchFamily="65" charset="-120"/>
              </a:rPr>
              <a:t>教正</a:t>
            </a:r>
            <a:r>
              <a:rPr lang="en-US" altLang="zh-TW" sz="4000" dirty="0">
                <a:solidFill>
                  <a:srgbClr val="FF0000"/>
                </a:solidFill>
                <a:latin typeface="標楷體" panose="03000509000000000000" pitchFamily="65" charset="-120"/>
                <a:ea typeface="標楷體" panose="03000509000000000000" pitchFamily="65" charset="-120"/>
              </a:rPr>
              <a:t>14</a:t>
            </a:r>
            <a:r>
              <a:rPr lang="en-US" altLang="zh-TW" sz="4000" dirty="0">
                <a:solidFill>
                  <a:srgbClr val="0000FF"/>
                </a:solidFill>
                <a:latin typeface="標楷體" panose="03000509000000000000" pitchFamily="65" charset="-120"/>
                <a:ea typeface="標楷體" panose="03000509000000000000" pitchFamily="65" charset="-120"/>
              </a:rPr>
              <a:t>)</a:t>
            </a:r>
            <a:r>
              <a:rPr lang="zh-TW" altLang="en-US" sz="4000" dirty="0">
                <a:solidFill>
                  <a:srgbClr val="0000FF"/>
                </a:solidFill>
                <a:latin typeface="標楷體" panose="03000509000000000000" pitchFamily="65" charset="-120"/>
                <a:ea typeface="標楷體" panose="03000509000000000000" pitchFamily="65" charset="-120"/>
              </a:rPr>
              <a:t>，研議將</a:t>
            </a:r>
            <a:r>
              <a:rPr lang="zh-TW" altLang="en-US" sz="4000" dirty="0">
                <a:solidFill>
                  <a:srgbClr val="FF0000"/>
                </a:solidFill>
                <a:latin typeface="標楷體" panose="03000509000000000000" pitchFamily="65" charset="-120"/>
                <a:ea typeface="標楷體" panose="03000509000000000000" pitchFamily="65" charset="-120"/>
              </a:rPr>
              <a:t>體罰</a:t>
            </a:r>
            <a:r>
              <a:rPr lang="zh-TW" altLang="en-US" sz="4000" dirty="0">
                <a:solidFill>
                  <a:srgbClr val="0000FF"/>
                </a:solidFill>
                <a:latin typeface="標楷體" panose="03000509000000000000" pitchFamily="65" charset="-120"/>
                <a:ea typeface="標楷體" panose="03000509000000000000" pitchFamily="65" charset="-120"/>
              </a:rPr>
              <a:t>事件屬性原為一般校安事件</a:t>
            </a:r>
            <a:r>
              <a:rPr lang="zh-TW" altLang="en-US" sz="4000" dirty="0">
                <a:solidFill>
                  <a:srgbClr val="FF0000"/>
                </a:solidFill>
                <a:latin typeface="標楷體" panose="03000509000000000000" pitchFamily="65" charset="-120"/>
                <a:ea typeface="標楷體" panose="03000509000000000000" pitchFamily="65" charset="-120"/>
              </a:rPr>
              <a:t>提列為依法規通報事件</a:t>
            </a:r>
            <a:r>
              <a:rPr lang="zh-TW" altLang="en-US" sz="4000" dirty="0">
                <a:solidFill>
                  <a:srgbClr val="0000FF"/>
                </a:solidFill>
                <a:latin typeface="標楷體" panose="03000509000000000000" pitchFamily="65" charset="-120"/>
                <a:ea typeface="標楷體" panose="03000509000000000000" pitchFamily="65" charset="-120"/>
              </a:rPr>
              <a:t>，據以修正通報要點，俾符實需。 </a:t>
            </a:r>
          </a:p>
        </p:txBody>
      </p:sp>
      <p:sp>
        <p:nvSpPr>
          <p:cNvPr id="46083" name="Rectangle 11"/>
          <p:cNvSpPr>
            <a:spLocks noChangeArrowheads="1"/>
          </p:cNvSpPr>
          <p:nvPr/>
        </p:nvSpPr>
        <p:spPr bwMode="gray">
          <a:xfrm>
            <a:off x="2520950" y="628650"/>
            <a:ext cx="6997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buClrTx/>
              <a:buSzTx/>
              <a:buFontTx/>
              <a:buNone/>
            </a:pPr>
            <a:endParaRPr lang="en-US" altLang="ko-KR" sz="4000" b="1">
              <a:solidFill>
                <a:srgbClr val="90A8B0"/>
              </a:solidFill>
              <a:latin typeface="Verdana" panose="020B0604030504040204" pitchFamily="34" charset="0"/>
              <a:ea typeface="Gulim"/>
              <a:cs typeface="Gulim"/>
            </a:endParaRPr>
          </a:p>
        </p:txBody>
      </p:sp>
      <p:sp>
        <p:nvSpPr>
          <p:cNvPr id="46084" name="投影片編號版面配置區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fld id="{797A1EA1-C0B0-4D21-9092-FAA364FCC471}" type="slidenum">
              <a:rPr lang="zh-TW" altLang="en-US" smtClean="0">
                <a:solidFill>
                  <a:srgbClr val="EB3D9F"/>
                </a:solidFill>
                <a:latin typeface="Arial" panose="020B0604020202020204" pitchFamily="34" charset="0"/>
                <a:ea typeface="新細明體" panose="02020500000000000000" pitchFamily="18" charset="-120"/>
              </a:rPr>
              <a:pPr>
                <a:spcBef>
                  <a:spcPct val="0"/>
                </a:spcBef>
                <a:buClrTx/>
                <a:buSzTx/>
                <a:buFontTx/>
                <a:buNone/>
              </a:pPr>
              <a:t>3</a:t>
            </a:fld>
            <a:endParaRPr lang="zh-TW" altLang="en-US" smtClean="0">
              <a:solidFill>
                <a:srgbClr val="EB3D9F"/>
              </a:solidFill>
              <a:latin typeface="Arial" panose="020B0604020202020204" pitchFamily="34" charset="0"/>
              <a:ea typeface="新細明體" panose="02020500000000000000" pitchFamily="18" charset="-120"/>
            </a:endParaRPr>
          </a:p>
        </p:txBody>
      </p:sp>
      <p:sp>
        <p:nvSpPr>
          <p:cNvPr id="6" name="圓角矩形 5"/>
          <p:cNvSpPr/>
          <p:nvPr/>
        </p:nvSpPr>
        <p:spPr bwMode="auto">
          <a:xfrm>
            <a:off x="2795762" y="162525"/>
            <a:ext cx="6175828" cy="809933"/>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44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校園安全通報修正緣由</a:t>
            </a:r>
          </a:p>
          <a:p>
            <a:pPr algn="ctr" eaLnBrk="1" hangingPunct="1">
              <a:defRPr/>
            </a:pPr>
            <a:endParaRPr lang="zh-TW" altLang="en-US" sz="44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defRPr/>
            </a:pPr>
            <a:endParaRPr lang="zh-TW" altLang="en-US" sz="44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823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bwMode="auto">
          <a:xfrm>
            <a:off x="2711624" y="136388"/>
            <a:ext cx="6552728" cy="817200"/>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校安通報</a:t>
            </a:r>
            <a:r>
              <a:rPr lang="en-US" altLang="zh-TW"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法規授權依據</a:t>
            </a:r>
          </a:p>
        </p:txBody>
      </p:sp>
      <p:graphicFrame>
        <p:nvGraphicFramePr>
          <p:cNvPr id="8" name="表格 7"/>
          <p:cNvGraphicFramePr>
            <a:graphicFrameLocks noGrp="1"/>
          </p:cNvGraphicFramePr>
          <p:nvPr>
            <p:extLst>
              <p:ext uri="{D42A27DB-BD31-4B8C-83A1-F6EECF244321}">
                <p14:modId xmlns:p14="http://schemas.microsoft.com/office/powerpoint/2010/main" val="1506903042"/>
              </p:ext>
            </p:extLst>
          </p:nvPr>
        </p:nvGraphicFramePr>
        <p:xfrm>
          <a:off x="624207" y="1107939"/>
          <a:ext cx="10884171" cy="5514930"/>
        </p:xfrm>
        <a:graphic>
          <a:graphicData uri="http://schemas.openxmlformats.org/drawingml/2006/table">
            <a:tbl>
              <a:tblPr firstRow="1" bandRow="1">
                <a:tableStyleId>{5C22544A-7EE6-4342-B048-85BDC9FD1C3A}</a:tableStyleId>
              </a:tblPr>
              <a:tblGrid>
                <a:gridCol w="821070">
                  <a:extLst>
                    <a:ext uri="{9D8B030D-6E8A-4147-A177-3AD203B41FA5}">
                      <a16:colId xmlns:a16="http://schemas.microsoft.com/office/drawing/2014/main" xmlns="" val="20000"/>
                    </a:ext>
                  </a:extLst>
                </a:gridCol>
                <a:gridCol w="4466527">
                  <a:extLst>
                    <a:ext uri="{9D8B030D-6E8A-4147-A177-3AD203B41FA5}">
                      <a16:colId xmlns:a16="http://schemas.microsoft.com/office/drawing/2014/main" xmlns="" val="20001"/>
                    </a:ext>
                  </a:extLst>
                </a:gridCol>
                <a:gridCol w="4392703">
                  <a:extLst>
                    <a:ext uri="{9D8B030D-6E8A-4147-A177-3AD203B41FA5}">
                      <a16:colId xmlns:a16="http://schemas.microsoft.com/office/drawing/2014/main" xmlns="" val="20002"/>
                    </a:ext>
                  </a:extLst>
                </a:gridCol>
                <a:gridCol w="1203871">
                  <a:extLst>
                    <a:ext uri="{9D8B030D-6E8A-4147-A177-3AD203B41FA5}">
                      <a16:colId xmlns:a16="http://schemas.microsoft.com/office/drawing/2014/main" xmlns="" val="20003"/>
                    </a:ext>
                  </a:extLst>
                </a:gridCol>
              </a:tblGrid>
              <a:tr h="604863">
                <a:tc>
                  <a:txBody>
                    <a:bodyPr/>
                    <a:lstStyle/>
                    <a:p>
                      <a:pPr algn="ctr"/>
                      <a:r>
                        <a:rPr kumimoji="0" lang="zh-TW" altLang="en-US" sz="1800" b="0" i="0" u="none" strike="noStrike" kern="1200" cap="none" normalizeH="0" baseline="0" dirty="0" smtClean="0">
                          <a:ln>
                            <a:noFill/>
                          </a:ln>
                          <a:solidFill>
                            <a:schemeClr val="bg1"/>
                          </a:solidFill>
                          <a:effectLst/>
                          <a:latin typeface="標楷體" panose="03000509000000000000" pitchFamily="65" charset="-120"/>
                          <a:ea typeface="標楷體" panose="03000509000000000000" pitchFamily="65" charset="-120"/>
                          <a:cs typeface=""/>
                        </a:rPr>
                        <a:t>項目</a:t>
                      </a:r>
                      <a:endParaRPr kumimoji="0" lang="zh-TW" altLang="en-US" sz="1800" b="0" i="0" u="none" strike="noStrike" kern="1200" cap="none" normalizeH="0" baseline="0" dirty="0">
                        <a:ln>
                          <a:noFill/>
                        </a:ln>
                        <a:solidFill>
                          <a:schemeClr val="bg1"/>
                        </a:solidFill>
                        <a:effectLst/>
                        <a:latin typeface="標楷體" panose="03000509000000000000" pitchFamily="65" charset="-120"/>
                        <a:ea typeface="標楷體" panose="03000509000000000000" pitchFamily="65" charset="-120"/>
                        <a:cs typeface=""/>
                      </a:endParaRPr>
                    </a:p>
                  </a:txBody>
                  <a:tcPr marL="91444" marR="91444" anchor="ctr">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A85FF"/>
                    </a:solidFill>
                  </a:tcPr>
                </a:tc>
                <a:tc>
                  <a:txBody>
                    <a:bodyPr/>
                    <a:lstStyle/>
                    <a:p>
                      <a:pPr algn="ctr"/>
                      <a:r>
                        <a:rPr kumimoji="0" lang="zh-TW" altLang="en-US" sz="2800" b="0" i="0" u="none" strike="noStrike" kern="1200" cap="none" normalizeH="0" baseline="0" dirty="0" smtClean="0">
                          <a:ln>
                            <a:noFill/>
                          </a:ln>
                          <a:solidFill>
                            <a:schemeClr val="bg1"/>
                          </a:solidFill>
                          <a:effectLst/>
                          <a:latin typeface="標楷體" panose="03000509000000000000" pitchFamily="65" charset="-120"/>
                          <a:ea typeface="標楷體" panose="03000509000000000000" pitchFamily="65" charset="-120"/>
                          <a:cs typeface=""/>
                        </a:rPr>
                        <a:t>修訂要點</a:t>
                      </a:r>
                      <a:endParaRPr kumimoji="0" lang="zh-TW" altLang="en-US" sz="2800" b="0" i="0" u="none" strike="noStrike" kern="1200" cap="none" normalizeH="0" baseline="0" dirty="0">
                        <a:ln>
                          <a:noFill/>
                        </a:ln>
                        <a:solidFill>
                          <a:schemeClr val="bg1"/>
                        </a:solidFill>
                        <a:effectLst/>
                        <a:latin typeface="標楷體" panose="03000509000000000000" pitchFamily="65" charset="-120"/>
                        <a:ea typeface="標楷體" panose="03000509000000000000" pitchFamily="65" charset="-120"/>
                        <a:cs typeface=""/>
                      </a:endParaRPr>
                    </a:p>
                  </a:txBody>
                  <a:tcPr marL="91444" marR="9144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A85FF"/>
                    </a:solidFill>
                  </a:tcPr>
                </a:tc>
                <a:tc>
                  <a:txBody>
                    <a:bodyPr/>
                    <a:lstStyle/>
                    <a:p>
                      <a:pPr algn="ctr"/>
                      <a:r>
                        <a:rPr kumimoji="0" lang="zh-TW" altLang="en-US" sz="2800" b="0" i="0" u="none" strike="noStrike" kern="1200" cap="none" normalizeH="0" baseline="0" dirty="0" smtClean="0">
                          <a:ln>
                            <a:noFill/>
                          </a:ln>
                          <a:solidFill>
                            <a:schemeClr val="bg1"/>
                          </a:solidFill>
                          <a:effectLst/>
                          <a:latin typeface="標楷體" panose="03000509000000000000" pitchFamily="65" charset="-120"/>
                          <a:ea typeface="標楷體" panose="03000509000000000000" pitchFamily="65" charset="-120"/>
                          <a:cs typeface=""/>
                        </a:rPr>
                        <a:t>現行要點</a:t>
                      </a:r>
                      <a:endParaRPr kumimoji="0" lang="zh-TW" altLang="en-US" sz="2800" b="0" i="0" u="none" strike="noStrike" kern="1200" cap="none" normalizeH="0" baseline="0" dirty="0">
                        <a:ln>
                          <a:noFill/>
                        </a:ln>
                        <a:solidFill>
                          <a:schemeClr val="bg1"/>
                        </a:solidFill>
                        <a:effectLst/>
                        <a:latin typeface="標楷體" panose="03000509000000000000" pitchFamily="65" charset="-120"/>
                        <a:ea typeface="標楷體" panose="03000509000000000000" pitchFamily="65" charset="-120"/>
                        <a:cs typeface=""/>
                      </a:endParaRPr>
                    </a:p>
                  </a:txBody>
                  <a:tcPr marL="91444" marR="9144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A85FF"/>
                    </a:solidFill>
                  </a:tcPr>
                </a:tc>
                <a:tc>
                  <a:txBody>
                    <a:bodyPr/>
                    <a:lstStyle/>
                    <a:p>
                      <a:pPr marL="0" algn="ctr" defTabSz="914400" rtl="0" eaLnBrk="1" latinLnBrk="0" hangingPunct="1"/>
                      <a:r>
                        <a:rPr kumimoji="0" lang="zh-TW" altLang="en-US" sz="1400" b="0" i="0" u="none" strike="noStrike" kern="1200" cap="none" normalizeH="0" baseline="0" dirty="0" smtClean="0">
                          <a:ln>
                            <a:noFill/>
                          </a:ln>
                          <a:solidFill>
                            <a:schemeClr val="bg1"/>
                          </a:solidFill>
                          <a:effectLst/>
                          <a:latin typeface="標楷體" panose="03000509000000000000" pitchFamily="65" charset="-120"/>
                          <a:ea typeface="標楷體" panose="03000509000000000000" pitchFamily="65" charset="-120"/>
                          <a:cs typeface=""/>
                        </a:rPr>
                        <a:t>說明</a:t>
                      </a:r>
                      <a:endParaRPr kumimoji="0" lang="zh-TW" altLang="en-US" sz="1400" b="0" i="0" u="none" strike="noStrike" kern="1200" cap="none" normalizeH="0" baseline="0" dirty="0">
                        <a:ln>
                          <a:noFill/>
                        </a:ln>
                        <a:solidFill>
                          <a:schemeClr val="bg1"/>
                        </a:solidFill>
                        <a:effectLst/>
                        <a:latin typeface="標楷體" panose="03000509000000000000" pitchFamily="65" charset="-120"/>
                        <a:ea typeface="標楷體" panose="03000509000000000000" pitchFamily="65" charset="-120"/>
                        <a:cs typeface=""/>
                      </a:endParaRPr>
                    </a:p>
                  </a:txBody>
                  <a:tcPr marL="91444" marR="91444" anchor="ctr">
                    <a:lnL w="127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A85FF"/>
                    </a:solidFill>
                  </a:tcPr>
                </a:tc>
                <a:extLst>
                  <a:ext uri="{0D108BD9-81ED-4DB2-BD59-A6C34878D82A}">
                    <a16:rowId xmlns:a16="http://schemas.microsoft.com/office/drawing/2014/main" xmlns="" val="10000"/>
                  </a:ext>
                </a:extLst>
              </a:tr>
              <a:tr h="4910067">
                <a:tc>
                  <a:txBody>
                    <a:bodyPr/>
                    <a:lstStyle/>
                    <a:p>
                      <a:pPr algn="ctr"/>
                      <a:r>
                        <a:rPr lang="zh-TW" altLang="en-US" sz="20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a:t>
                      </a:r>
                      <a:endParaRPr lang="en-US" altLang="zh-TW" sz="20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20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據</a:t>
                      </a:r>
                      <a:endParaRPr lang="zh-TW" altLang="en-US" sz="20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44" marR="91444" anchor="ctr">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CCFF"/>
                    </a:solidFill>
                  </a:tcPr>
                </a:tc>
                <a:tc>
                  <a:txBody>
                    <a:bodyPr/>
                    <a:lstStyle/>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兒童及少年福利與權益保障法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性別平等教育法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性侵害犯罪防治法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u="sng" kern="1200" dirty="0" smtClean="0">
                          <a:solidFill>
                            <a:srgbClr val="FF0000"/>
                          </a:solidFill>
                          <a:effectLst/>
                          <a:latin typeface="標楷體" panose="03000509000000000000" pitchFamily="65" charset="-120"/>
                          <a:ea typeface="標楷體" panose="03000509000000000000" pitchFamily="65" charset="-120"/>
                          <a:cs typeface="+mn-cs"/>
                        </a:rPr>
                        <a:t>兒童及少年性剝削防制條例</a:t>
                      </a:r>
                      <a:endParaRPr lang="en-US" altLang="zh-TW" sz="2100" b="1" u="sng" kern="1200" dirty="0" smtClean="0">
                        <a:solidFill>
                          <a:srgbClr val="FF0000"/>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en-US" sz="2100" b="1" u="sng" kern="1200" dirty="0" smtClean="0">
                          <a:solidFill>
                            <a:srgbClr val="FF0000"/>
                          </a:solidFill>
                          <a:effectLst/>
                          <a:latin typeface="標楷體" panose="03000509000000000000" pitchFamily="65" charset="-120"/>
                          <a:ea typeface="標楷體" panose="03000509000000000000" pitchFamily="65" charset="-120"/>
                          <a:cs typeface="+mn-cs"/>
                        </a:rPr>
                        <a:t>幼兒教育及照顧法</a:t>
                      </a:r>
                      <a:endParaRPr lang="en-US" altLang="zh-TW" sz="2100" b="1" u="sng" kern="1200" dirty="0" smtClean="0">
                        <a:solidFill>
                          <a:srgbClr val="FF0000"/>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家庭暴力防治法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教育基本法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身心障礙者權益保障法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傳染病防治法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災害防救法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u="sng" kern="1200" dirty="0" smtClean="0">
                          <a:solidFill>
                            <a:srgbClr val="FF0000"/>
                          </a:solidFill>
                          <a:effectLst/>
                          <a:latin typeface="標楷體" panose="03000509000000000000" pitchFamily="65" charset="-120"/>
                          <a:ea typeface="標楷體" panose="03000509000000000000" pitchFamily="65" charset="-120"/>
                          <a:cs typeface="+mn-cs"/>
                        </a:rPr>
                        <a:t>食品安全衛生管理法</a:t>
                      </a:r>
                      <a:endParaRPr lang="en-US" altLang="zh-TW" sz="2100" b="1" u="none" kern="1200" dirty="0" smtClean="0">
                        <a:solidFill>
                          <a:srgbClr val="FF0000"/>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u="sng" kern="1200" dirty="0" smtClean="0">
                          <a:solidFill>
                            <a:srgbClr val="FF0000"/>
                          </a:solidFill>
                          <a:effectLst/>
                          <a:latin typeface="標楷體" panose="03000509000000000000" pitchFamily="65" charset="-120"/>
                          <a:ea typeface="標楷體" panose="03000509000000000000" pitchFamily="65" charset="-120"/>
                          <a:cs typeface="+mn-cs"/>
                        </a:rPr>
                        <a:t>職業安全衛生法</a:t>
                      </a:r>
                      <a:endParaRPr lang="en-US" altLang="zh-TW" sz="2100" b="1" u="sng" kern="1200" dirty="0" smtClean="0">
                        <a:solidFill>
                          <a:srgbClr val="FF0000"/>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u="sng" kern="1200" dirty="0" smtClean="0">
                          <a:solidFill>
                            <a:srgbClr val="FF0000"/>
                          </a:solidFill>
                          <a:effectLst/>
                          <a:latin typeface="標楷體" panose="03000509000000000000" pitchFamily="65" charset="-120"/>
                          <a:ea typeface="標楷體" panose="03000509000000000000" pitchFamily="65" charset="-120"/>
                          <a:cs typeface="+mn-cs"/>
                        </a:rPr>
                        <a:t>自殺防治法</a:t>
                      </a:r>
                      <a:endParaRPr lang="en-US" altLang="zh-TW" sz="2100" b="1" u="none" kern="1200" dirty="0" smtClean="0">
                        <a:solidFill>
                          <a:srgbClr val="FF0000"/>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u="sng" kern="1200" dirty="0" smtClean="0">
                          <a:solidFill>
                            <a:srgbClr val="FF0000"/>
                          </a:solidFill>
                          <a:effectLst/>
                          <a:latin typeface="標楷體" panose="03000509000000000000" pitchFamily="65" charset="-120"/>
                          <a:ea typeface="標楷體" panose="03000509000000000000" pitchFamily="65" charset="-120"/>
                          <a:cs typeface="+mn-cs"/>
                        </a:rPr>
                        <a:t>高級中等以下教育階段非學校型態實驗教育實施條例</a:t>
                      </a:r>
                      <a:endParaRPr lang="zh-TW" altLang="zh-TW" sz="2100" b="1" dirty="0">
                        <a:solidFill>
                          <a:srgbClr val="FF0000"/>
                        </a:solidFill>
                        <a:effectLst/>
                        <a:latin typeface="標楷體" panose="03000509000000000000" pitchFamily="65" charset="-120"/>
                        <a:ea typeface="標楷體" panose="03000509000000000000" pitchFamily="65" charset="-120"/>
                      </a:endParaRPr>
                    </a:p>
                  </a:txBody>
                  <a:tcPr marL="91444" marR="9144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CCFF"/>
                    </a:solidFill>
                  </a:tcPr>
                </a:tc>
                <a:tc>
                  <a:txBody>
                    <a:bodyPr/>
                    <a:lstStyle/>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兒童及少年福利與權益保障法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性別平等教育法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性侵害犯罪防治法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兒童及少年性交易防制條例</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家庭暴力防治法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教育基本法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身心障礙者權益保障法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傳染病防治法</a:t>
                      </a:r>
                      <a:endParaRPr lang="en-US" altLang="zh-TW" sz="2100" b="1" kern="1200" dirty="0" smtClean="0">
                        <a:solidFill>
                          <a:srgbClr val="0000FF"/>
                        </a:solidFill>
                        <a:effectLst/>
                        <a:latin typeface="標楷體" panose="03000509000000000000" pitchFamily="65" charset="-120"/>
                        <a:ea typeface="標楷體" panose="03000509000000000000" pitchFamily="65" charset="-120"/>
                        <a:cs typeface="+mn-cs"/>
                      </a:endParaRPr>
                    </a:p>
                    <a:p>
                      <a:pPr marL="285750" indent="-285750">
                        <a:buFont typeface="Wingdings" panose="05000000000000000000" pitchFamily="2" charset="2"/>
                        <a:buChar char="l"/>
                      </a:pPr>
                      <a:r>
                        <a:rPr lang="zh-TW" altLang="zh-TW" sz="2100" b="1" kern="1200" dirty="0" smtClean="0">
                          <a:solidFill>
                            <a:srgbClr val="0000FF"/>
                          </a:solidFill>
                          <a:effectLst/>
                          <a:latin typeface="標楷體" panose="03000509000000000000" pitchFamily="65" charset="-120"/>
                          <a:ea typeface="標楷體" panose="03000509000000000000" pitchFamily="65" charset="-120"/>
                          <a:cs typeface="+mn-cs"/>
                        </a:rPr>
                        <a:t>災害防救法</a:t>
                      </a:r>
                      <a:endParaRPr lang="zh-TW" altLang="en-US" sz="2100" b="1" kern="1200" dirty="0">
                        <a:solidFill>
                          <a:srgbClr val="0000FF"/>
                        </a:solidFill>
                        <a:effectLst/>
                        <a:latin typeface="標楷體" panose="03000509000000000000" pitchFamily="65" charset="-120"/>
                        <a:ea typeface="標楷體" panose="03000509000000000000" pitchFamily="65" charset="-120"/>
                        <a:cs typeface="+mn-cs"/>
                      </a:endParaRPr>
                    </a:p>
                  </a:txBody>
                  <a:tcPr marL="91444" marR="9144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CCFF"/>
                    </a:solidFill>
                  </a:tcPr>
                </a:tc>
                <a:tc>
                  <a:txBody>
                    <a:bodyPr/>
                    <a:lstStyle/>
                    <a:p>
                      <a:pPr marL="0" indent="0" algn="just">
                        <a:buFont typeface="Wingdings" panose="05000000000000000000" pitchFamily="2" charset="2"/>
                        <a:buNone/>
                      </a:pPr>
                      <a:r>
                        <a:rPr lang="zh-TW" altLang="en-US" sz="1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原依據法規</a:t>
                      </a:r>
                      <a:r>
                        <a:rPr lang="en-US" altLang="zh-TW" sz="16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a:t>
                      </a:r>
                      <a:r>
                        <a:rPr lang="zh-TW" altLang="en-US" sz="1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項，現增修為</a:t>
                      </a:r>
                      <a:r>
                        <a:rPr lang="en-US" altLang="zh-TW" sz="16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1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a:t>
                      </a:r>
                      <a:endParaRPr lang="zh-TW" altLang="en-US" sz="16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44" marR="91444">
                    <a:lnL w="127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FFCC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6914808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bwMode="auto">
          <a:xfrm>
            <a:off x="2784802" y="471491"/>
            <a:ext cx="6552728" cy="756417"/>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4000" b="1" dirty="0" smtClean="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正 確 觀 念</a:t>
            </a: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6" name="五邊形 5"/>
          <p:cNvSpPr/>
          <p:nvPr/>
        </p:nvSpPr>
        <p:spPr>
          <a:xfrm>
            <a:off x="744584" y="1659563"/>
            <a:ext cx="10894422" cy="12148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校安通報單請勿交付非權責人員</a:t>
            </a:r>
            <a:endParaRPr lang="zh-TW" altLang="en-US" sz="4000" b="1" dirty="0">
              <a:effectLst>
                <a:outerShdw blurRad="38100" dist="38100" dir="2700000" algn="tl">
                  <a:srgbClr val="000000">
                    <a:alpha val="43137"/>
                  </a:srgbClr>
                </a:outerShdw>
              </a:effectLst>
            </a:endParaRPr>
          </a:p>
        </p:txBody>
      </p:sp>
      <p:sp>
        <p:nvSpPr>
          <p:cNvPr id="7" name="五邊形 6"/>
          <p:cNvSpPr/>
          <p:nvPr/>
        </p:nvSpPr>
        <p:spPr>
          <a:xfrm>
            <a:off x="744584" y="3379690"/>
            <a:ext cx="10894422" cy="1214846"/>
          </a:xfrm>
          <a:prstGeom prst="homePlate">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通報資料不會外流</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除非</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帳號密碼外流</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p:txBody>
      </p:sp>
      <p:sp>
        <p:nvSpPr>
          <p:cNvPr id="8" name="五邊形 7"/>
          <p:cNvSpPr/>
          <p:nvPr/>
        </p:nvSpPr>
        <p:spPr>
          <a:xfrm>
            <a:off x="744584" y="5099817"/>
            <a:ext cx="10894422" cy="1214846"/>
          </a:xfrm>
          <a:prstGeom prst="homePlat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新修版改為</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47</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次類別、</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157</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項事件名稱</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增加</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99774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84802" y="353924"/>
            <a:ext cx="6552728" cy="756417"/>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4000" b="1" dirty="0" smtClean="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 報 時 限</a:t>
            </a: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084873104"/>
              </p:ext>
            </p:extLst>
          </p:nvPr>
        </p:nvGraphicFramePr>
        <p:xfrm>
          <a:off x="520506" y="1451372"/>
          <a:ext cx="11113476" cy="4654007"/>
        </p:xfrm>
        <a:graphic>
          <a:graphicData uri="http://schemas.openxmlformats.org/drawingml/2006/table">
            <a:tbl>
              <a:tblPr/>
              <a:tblGrid>
                <a:gridCol w="1233274">
                  <a:extLst>
                    <a:ext uri="{9D8B030D-6E8A-4147-A177-3AD203B41FA5}">
                      <a16:colId xmlns:a16="http://schemas.microsoft.com/office/drawing/2014/main" xmlns="" val="20000"/>
                    </a:ext>
                  </a:extLst>
                </a:gridCol>
                <a:gridCol w="5153457">
                  <a:extLst>
                    <a:ext uri="{9D8B030D-6E8A-4147-A177-3AD203B41FA5}">
                      <a16:colId xmlns:a16="http://schemas.microsoft.com/office/drawing/2014/main" xmlns="" val="20001"/>
                    </a:ext>
                  </a:extLst>
                </a:gridCol>
                <a:gridCol w="4726745">
                  <a:extLst>
                    <a:ext uri="{9D8B030D-6E8A-4147-A177-3AD203B41FA5}">
                      <a16:colId xmlns:a16="http://schemas.microsoft.com/office/drawing/2014/main" xmlns="" val="20002"/>
                    </a:ext>
                  </a:extLst>
                </a:gridCol>
              </a:tblGrid>
              <a:tr h="838044">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ea typeface="微軟正黑體" panose="020B0604030504040204" pitchFamily="34" charset="-12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ea typeface="微軟正黑體" panose="020B0604030504040204" pitchFamily="34" charset="-12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ea typeface="微軟正黑體" panose="020B0604030504040204" pitchFamily="34" charset="-12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bg1"/>
                          </a:solidFill>
                          <a:effectLst>
                            <a:outerShdw blurRad="38100" dist="38100" dir="2700000" algn="tl">
                              <a:srgbClr val="000000"/>
                            </a:outerShdw>
                          </a:effectLst>
                          <a:latin typeface="標楷體" panose="03000509000000000000" pitchFamily="65" charset="-120"/>
                          <a:ea typeface="標楷體" panose="03000509000000000000" pitchFamily="65" charset="-120"/>
                        </a:rPr>
                        <a:t>項目</a:t>
                      </a:r>
                    </a:p>
                  </a:txBody>
                  <a:tcPr marT="45711" marB="45711" anchor="ctr" horzOverflow="overflow">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0A85FF"/>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ea typeface="微軟正黑體" panose="020B0604030504040204" pitchFamily="34" charset="-12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ea typeface="微軟正黑體" panose="020B0604030504040204" pitchFamily="34" charset="-12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ea typeface="微軟正黑體" panose="020B0604030504040204" pitchFamily="34" charset="-12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bg1"/>
                          </a:solidFill>
                          <a:effectLst>
                            <a:outerShdw blurRad="38100" dist="38100" dir="2700000" algn="tl">
                              <a:srgbClr val="000000"/>
                            </a:outerShdw>
                          </a:effectLst>
                          <a:latin typeface="標楷體" panose="03000509000000000000" pitchFamily="65" charset="-120"/>
                          <a:ea typeface="標楷體" panose="03000509000000000000" pitchFamily="65" charset="-120"/>
                        </a:rPr>
                        <a:t>修訂要點</a:t>
                      </a:r>
                    </a:p>
                  </a:txBody>
                  <a:tcPr marT="45711" marB="45711"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0A85FF"/>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ea typeface="微軟正黑體" panose="020B0604030504040204" pitchFamily="34" charset="-12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ea typeface="微軟正黑體" panose="020B0604030504040204" pitchFamily="34" charset="-12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ea typeface="微軟正黑體" panose="020B0604030504040204" pitchFamily="34" charset="-12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chemeClr val="bg1"/>
                          </a:solidFill>
                          <a:effectLst>
                            <a:outerShdw blurRad="38100" dist="38100" dir="2700000" algn="tl">
                              <a:srgbClr val="000000"/>
                            </a:outerShdw>
                          </a:effectLst>
                          <a:latin typeface="標楷體" panose="03000509000000000000" pitchFamily="65" charset="-120"/>
                          <a:ea typeface="標楷體" panose="03000509000000000000" pitchFamily="65" charset="-120"/>
                        </a:rPr>
                        <a:t>現行要點</a:t>
                      </a:r>
                    </a:p>
                  </a:txBody>
                  <a:tcPr marT="45711" marB="45711"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0A85FF"/>
                    </a:solidFill>
                  </a:tcPr>
                </a:tc>
                <a:extLst>
                  <a:ext uri="{0D108BD9-81ED-4DB2-BD59-A6C34878D82A}">
                    <a16:rowId xmlns:a16="http://schemas.microsoft.com/office/drawing/2014/main" xmlns="" val="10000"/>
                  </a:ext>
                </a:extLst>
              </a:tr>
              <a:tr h="3815963">
                <a:tc>
                  <a:txBody>
                    <a:bodyPr/>
                    <a:lstStyle>
                      <a:lvl1pPr>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36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通報時限</a:t>
                      </a:r>
                      <a:endParaRPr kumimoji="0" lang="zh-TW" altLang="en-US" sz="36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txBody>
                  <a:tcPr marT="45711" marB="45711" anchor="ctr" horzOverflow="overflow">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CCFF"/>
                    </a:solidFill>
                  </a:tcPr>
                </a:tc>
                <a:tc>
                  <a:txBody>
                    <a:bodyPr/>
                    <a:lstStyle>
                      <a:lvl1pPr marL="342900" indent="-342900"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ea typeface="微軟正黑體" panose="020B0604030504040204" pitchFamily="34" charset="-12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ea typeface="微軟正黑體" panose="020B0604030504040204" pitchFamily="34" charset="-12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ea typeface="微軟正黑體" panose="020B0604030504040204" pitchFamily="34" charset="-12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9pPr>
                    </a:lstStyle>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0" lang="zh-TW" altLang="zh-TW" sz="3200" b="1" i="0" u="sng"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依法規通報事件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sng"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24</a:t>
                      </a:r>
                      <a:r>
                        <a:rPr kumimoji="0" lang="zh-TW" altLang="en-US" sz="3200" b="1" i="0" u="sng"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小時</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sym typeface="Wingdings" panose="05000000000000000000" pitchFamily="2" charset="2"/>
                        </a:rPr>
                        <a:t>)</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sym typeface="Wingdings" panose="05000000000000000000" pitchFamily="2" charset="2"/>
                      </a:endParaRPr>
                    </a:p>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一般</a:t>
                      </a: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校安</a:t>
                      </a: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sng"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72</a:t>
                      </a:r>
                      <a:r>
                        <a:rPr kumimoji="0" lang="zh-TW" altLang="en-US" sz="3200" b="1" i="0" u="sng"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小時</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sym typeface="Wingdings" panose="05000000000000000000" pitchFamily="2" charset="2"/>
                        </a:rPr>
                        <a:t>)</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sym typeface="Wingdings" panose="05000000000000000000" pitchFamily="2" charset="2"/>
                      </a:endParaRPr>
                    </a:p>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緊急事件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2</a:t>
                      </a: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小時</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p>
                  </a:txBody>
                  <a:tcPr marL="68580" marR="68580" marT="0"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CCFF"/>
                    </a:solidFill>
                  </a:tcPr>
                </a:tc>
                <a:tc>
                  <a:txBody>
                    <a:bodyPr/>
                    <a:lstStyle>
                      <a:lvl1pPr marL="342900" indent="-3429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ea typeface="微軟正黑體" panose="020B0604030504040204" pitchFamily="34" charset="-12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緊急事件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2</a:t>
                      </a: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小時</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法定通報事件</a:t>
                      </a:r>
                      <a:endPar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甲級事件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24</a:t>
                      </a: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小時</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乙級事件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24</a:t>
                      </a: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小時</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丙級事件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72</a:t>
                      </a: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小時</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一般</a:t>
                      </a:r>
                      <a:r>
                        <a:rPr kumimoji="0" lang="zh-TW" altLang="en-US"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校安</a:t>
                      </a: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事件</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r>
                        <a:rPr kumimoji="0" lang="en-US" altLang="zh-TW" sz="3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7</a:t>
                      </a:r>
                      <a:r>
                        <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日</a:t>
                      </a:r>
                      <a:r>
                        <a:rPr kumimoji="0" lang="en-US"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a:t>
                      </a:r>
                      <a:endParaRPr kumimoji="0" lang="zh-TW" altLang="zh-TW" sz="3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txBody>
                  <a:tcPr marL="68580" marR="68580" marT="0"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119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84802" y="227315"/>
            <a:ext cx="6552728" cy="756417"/>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4000" b="1" dirty="0" smtClean="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 報 時 限</a:t>
            </a: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3" name="Group 3"/>
          <p:cNvGraphicFramePr>
            <a:graphicFrameLocks/>
          </p:cNvGraphicFramePr>
          <p:nvPr>
            <p:extLst>
              <p:ext uri="{D42A27DB-BD31-4B8C-83A1-F6EECF244321}">
                <p14:modId xmlns:p14="http://schemas.microsoft.com/office/powerpoint/2010/main" val="2036755552"/>
              </p:ext>
            </p:extLst>
          </p:nvPr>
        </p:nvGraphicFramePr>
        <p:xfrm>
          <a:off x="1813016" y="1334869"/>
          <a:ext cx="8496300" cy="5200650"/>
        </p:xfrm>
        <a:graphic>
          <a:graphicData uri="http://schemas.openxmlformats.org/drawingml/2006/table">
            <a:tbl>
              <a:tblPr/>
              <a:tblGrid>
                <a:gridCol w="1335133">
                  <a:extLst>
                    <a:ext uri="{9D8B030D-6E8A-4147-A177-3AD203B41FA5}">
                      <a16:colId xmlns:a16="http://schemas.microsoft.com/office/drawing/2014/main" xmlns="" val="20000"/>
                    </a:ext>
                  </a:extLst>
                </a:gridCol>
                <a:gridCol w="5708468">
                  <a:extLst>
                    <a:ext uri="{9D8B030D-6E8A-4147-A177-3AD203B41FA5}">
                      <a16:colId xmlns:a16="http://schemas.microsoft.com/office/drawing/2014/main" xmlns="" val="764912188"/>
                    </a:ext>
                  </a:extLst>
                </a:gridCol>
                <a:gridCol w="1452699">
                  <a:extLst>
                    <a:ext uri="{9D8B030D-6E8A-4147-A177-3AD203B41FA5}">
                      <a16:colId xmlns:a16="http://schemas.microsoft.com/office/drawing/2014/main" xmlns="" val="277276354"/>
                    </a:ext>
                  </a:extLst>
                </a:gridCol>
              </a:tblGrid>
              <a:tr h="542656">
                <a:tc>
                  <a:txBody>
                    <a:bodyPr/>
                    <a:lstStyle>
                      <a:lvl1pPr marL="0" algn="l" defTabSz="914400" rtl="0" eaLnBrk="1" latinLnBrk="0" hangingPunct="1">
                        <a:spcBef>
                          <a:spcPct val="20000"/>
                        </a:spcBef>
                        <a:buClr>
                          <a:schemeClr val="hlink"/>
                        </a:buClr>
                        <a:buFont typeface="Wingdings" pitchFamily="2" charset="2"/>
                        <a:defRPr sz="2400" b="1" kern="1200">
                          <a:solidFill>
                            <a:schemeClr val="hlink"/>
                          </a:solidFill>
                          <a:latin typeface="Verdana" pitchFamily="34" charset="0"/>
                          <a:ea typeface=""/>
                          <a:cs typeface=""/>
                        </a:defRPr>
                      </a:lvl1pPr>
                      <a:lvl2pPr marL="742950" indent="-285750" algn="l" defTabSz="914400" rtl="0" eaLnBrk="1" latinLnBrk="0" hangingPunct="1">
                        <a:spcBef>
                          <a:spcPct val="20000"/>
                        </a:spcBef>
                        <a:buClr>
                          <a:schemeClr val="accent1"/>
                        </a:buClr>
                        <a:buFont typeface="Wingdings" pitchFamily="2" charset="2"/>
                        <a:defRPr sz="2400" kern="1200">
                          <a:solidFill>
                            <a:schemeClr val="tx1"/>
                          </a:solidFill>
                          <a:latin typeface="Arial" pitchFamily="34" charset="0"/>
                          <a:ea typeface=""/>
                          <a:cs typeface=""/>
                        </a:defRPr>
                      </a:lvl2pPr>
                      <a:lvl3pPr marL="1143000" indent="-228600" algn="l" defTabSz="914400" rtl="0" eaLnBrk="1" latinLnBrk="0" hangingPunct="1">
                        <a:spcBef>
                          <a:spcPct val="20000"/>
                        </a:spcBef>
                        <a:buClr>
                          <a:schemeClr val="tx1"/>
                        </a:buClr>
                        <a:defRPr sz="2000" kern="1200">
                          <a:solidFill>
                            <a:schemeClr val="tx1"/>
                          </a:solidFill>
                          <a:latin typeface="Arial" pitchFamily="34" charset="0"/>
                          <a:ea typeface=""/>
                          <a:cs typeface=""/>
                        </a:defRPr>
                      </a:lvl3pPr>
                      <a:lvl4pPr marL="1600200" indent="-228600" algn="l" defTabSz="914400" rtl="0" eaLnBrk="1" latinLnBrk="0" hangingPunct="1">
                        <a:spcBef>
                          <a:spcPct val="20000"/>
                        </a:spcBef>
                        <a:defRPr sz="1800" kern="1200">
                          <a:solidFill>
                            <a:schemeClr val="tx1"/>
                          </a:solidFill>
                          <a:latin typeface="Arial" pitchFamily="34" charset="0"/>
                          <a:ea typeface=""/>
                          <a:cs typeface=""/>
                        </a:defRPr>
                      </a:lvl4pPr>
                      <a:lvl5pPr marL="2057400" indent="-228600" algn="l" defTabSz="914400" rtl="0" eaLnBrk="1" latinLnBrk="0" hangingPunct="1">
                        <a:spcBef>
                          <a:spcPct val="20000"/>
                        </a:spcBef>
                        <a:defRPr sz="1800" kern="1200">
                          <a:solidFill>
                            <a:schemeClr val="tx1"/>
                          </a:solidFill>
                          <a:latin typeface="Arial" pitchFamily="34" charset="0"/>
                          <a:ea typeface=""/>
                          <a:cs typeface=""/>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區分</a:t>
                      </a:r>
                      <a:endParaRPr kumimoji="0" lang="zh-CN" alt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29" marR="91429" marT="45727" marB="45727" anchor="ctr" horzOverflow="overflow">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003366">
                        <a:lumMod val="40000"/>
                        <a:lumOff val="6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選定要領</a:t>
                      </a:r>
                      <a:endParaRPr kumimoji="0" lang="en-US" altLang="zh-CN"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29" marR="91429" marT="45727" marB="4572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003366">
                        <a:lumMod val="40000"/>
                        <a:lumOff val="6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通報時限</a:t>
                      </a:r>
                      <a:endParaRPr kumimoji="0" lang="en-US" altLang="zh-CN"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29" marR="91429" marT="45727" marB="45727" anchor="ctr" horzOverflow="overflow">
                    <a:lnL w="127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003366">
                        <a:lumMod val="40000"/>
                        <a:lumOff val="60000"/>
                      </a:srgbClr>
                    </a:solidFill>
                  </a:tcPr>
                </a:tc>
                <a:extLst>
                  <a:ext uri="{0D108BD9-81ED-4DB2-BD59-A6C34878D82A}">
                    <a16:rowId xmlns:a16="http://schemas.microsoft.com/office/drawing/2014/main" xmlns="" val="10000"/>
                  </a:ext>
                </a:extLst>
              </a:tr>
              <a:tr h="1005972">
                <a:tc>
                  <a:txBody>
                    <a:bodyPr/>
                    <a:lstStyle>
                      <a:lvl1pPr marL="0" algn="l" defTabSz="914400" rtl="0" eaLnBrk="1" latinLnBrk="0" hangingPunct="1">
                        <a:spcBef>
                          <a:spcPct val="20000"/>
                        </a:spcBef>
                        <a:buClr>
                          <a:schemeClr val="hlink"/>
                        </a:buClr>
                        <a:buFont typeface="Wingdings" pitchFamily="2" charset="2"/>
                        <a:defRPr sz="2400" b="1" kern="1200">
                          <a:solidFill>
                            <a:schemeClr val="hlink"/>
                          </a:solidFill>
                          <a:latin typeface="Verdana" pitchFamily="34" charset="0"/>
                          <a:ea typeface=""/>
                          <a:cs typeface=""/>
                        </a:defRPr>
                      </a:lvl1pPr>
                      <a:lvl2pPr marL="742950" indent="-285750" algn="l" defTabSz="914400" rtl="0" eaLnBrk="1" latinLnBrk="0" hangingPunct="1">
                        <a:spcBef>
                          <a:spcPct val="20000"/>
                        </a:spcBef>
                        <a:buClr>
                          <a:schemeClr val="accent1"/>
                        </a:buClr>
                        <a:buFont typeface="Wingdings" pitchFamily="2" charset="2"/>
                        <a:defRPr sz="2400" kern="1200">
                          <a:solidFill>
                            <a:schemeClr val="tx1"/>
                          </a:solidFill>
                          <a:latin typeface="Arial" pitchFamily="34" charset="0"/>
                          <a:ea typeface=""/>
                          <a:cs typeface=""/>
                        </a:defRPr>
                      </a:lvl2pPr>
                      <a:lvl3pPr marL="1143000" indent="-228600" algn="l" defTabSz="914400" rtl="0" eaLnBrk="1" latinLnBrk="0" hangingPunct="1">
                        <a:spcBef>
                          <a:spcPct val="20000"/>
                        </a:spcBef>
                        <a:buClr>
                          <a:schemeClr val="tx1"/>
                        </a:buClr>
                        <a:defRPr sz="2000" kern="1200">
                          <a:solidFill>
                            <a:schemeClr val="tx1"/>
                          </a:solidFill>
                          <a:latin typeface="Arial" pitchFamily="34" charset="0"/>
                          <a:ea typeface=""/>
                          <a:cs typeface=""/>
                        </a:defRPr>
                      </a:lvl3pPr>
                      <a:lvl4pPr marL="1600200" indent="-228600" algn="l" defTabSz="914400" rtl="0" eaLnBrk="1" latinLnBrk="0" hangingPunct="1">
                        <a:spcBef>
                          <a:spcPct val="20000"/>
                        </a:spcBef>
                        <a:defRPr sz="1800" kern="1200">
                          <a:solidFill>
                            <a:schemeClr val="tx1"/>
                          </a:solidFill>
                          <a:latin typeface="Arial" pitchFamily="34" charset="0"/>
                          <a:ea typeface=""/>
                          <a:cs typeface=""/>
                        </a:defRPr>
                      </a:lvl4pPr>
                      <a:lvl5pPr marL="2057400" indent="-228600" algn="l" defTabSz="914400" rtl="0" eaLnBrk="1" latinLnBrk="0" hangingPunct="1">
                        <a:spcBef>
                          <a:spcPct val="20000"/>
                        </a:spcBef>
                        <a:defRPr sz="1800" kern="1200">
                          <a:solidFill>
                            <a:schemeClr val="tx1"/>
                          </a:solidFill>
                          <a:latin typeface="Arial" pitchFamily="34" charset="0"/>
                          <a:ea typeface=""/>
                          <a:cs typeface=""/>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依法規</a:t>
                      </a:r>
                      <a:endParaRPr kumimoji="0" lang="en-US" altLang="zh-TW"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通報事件</a:t>
                      </a:r>
                      <a:endParaRPr kumimoji="0" lang="en-US" altLang="zh-CN"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txBody>
                  <a:tcPr marL="91429" marR="91429" marT="45727" marB="45727" anchor="ctr" horzOverflow="overflow">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zh-TW" sz="2000" b="1" i="0" u="sng"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rPr>
                        <a:t>依法規規定應通報各教育主管機關之校安通報事件。</a:t>
                      </a:r>
                      <a:endParaRPr kumimoji="0" lang="zh-TW" altLang="en-US" sz="2000" b="1" i="0" u="sng"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endParaRPr>
                    </a:p>
                  </a:txBody>
                  <a:tcPr marL="91429" marR="91429" marT="45727" marB="4572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24</a:t>
                      </a:r>
                      <a:r>
                        <a:rPr kumimoji="0" lang="zh-TW" alt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小時</a:t>
                      </a:r>
                      <a:endParaRPr kumimoji="0" lang="en-US" altLang="zh-CN"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29" marR="91429" marT="45727" marB="45727" anchor="ctr" horzOverflow="overflow">
                    <a:lnL w="127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1"/>
                  </a:ext>
                </a:extLst>
              </a:tr>
              <a:tr h="701133">
                <a:tc>
                  <a:txBody>
                    <a:bodyPr/>
                    <a:lstStyle>
                      <a:lvl1pPr marL="0" algn="l" defTabSz="914400" rtl="0" eaLnBrk="1" latinLnBrk="0" hangingPunct="1">
                        <a:spcBef>
                          <a:spcPct val="20000"/>
                        </a:spcBef>
                        <a:buClr>
                          <a:schemeClr val="hlink"/>
                        </a:buClr>
                        <a:buFont typeface="Wingdings" pitchFamily="2" charset="2"/>
                        <a:defRPr sz="2400" b="1" kern="1200">
                          <a:solidFill>
                            <a:schemeClr val="hlink"/>
                          </a:solidFill>
                          <a:latin typeface="Verdana" pitchFamily="34" charset="0"/>
                          <a:ea typeface=""/>
                          <a:cs typeface=""/>
                        </a:defRPr>
                      </a:lvl1pPr>
                      <a:lvl2pPr marL="742950" indent="-285750" algn="l" defTabSz="914400" rtl="0" eaLnBrk="1" latinLnBrk="0" hangingPunct="1">
                        <a:spcBef>
                          <a:spcPct val="20000"/>
                        </a:spcBef>
                        <a:buClr>
                          <a:schemeClr val="accent1"/>
                        </a:buClr>
                        <a:buFont typeface="Wingdings" pitchFamily="2" charset="2"/>
                        <a:defRPr sz="2400" kern="1200">
                          <a:solidFill>
                            <a:schemeClr val="tx1"/>
                          </a:solidFill>
                          <a:latin typeface="Arial" pitchFamily="34" charset="0"/>
                          <a:ea typeface=""/>
                          <a:cs typeface=""/>
                        </a:defRPr>
                      </a:lvl2pPr>
                      <a:lvl3pPr marL="1143000" indent="-228600" algn="l" defTabSz="914400" rtl="0" eaLnBrk="1" latinLnBrk="0" hangingPunct="1">
                        <a:spcBef>
                          <a:spcPct val="20000"/>
                        </a:spcBef>
                        <a:buClr>
                          <a:schemeClr val="tx1"/>
                        </a:buClr>
                        <a:defRPr sz="2000" kern="1200">
                          <a:solidFill>
                            <a:schemeClr val="tx1"/>
                          </a:solidFill>
                          <a:latin typeface="Arial" pitchFamily="34" charset="0"/>
                          <a:ea typeface=""/>
                          <a:cs typeface=""/>
                        </a:defRPr>
                      </a:lvl3pPr>
                      <a:lvl4pPr marL="1600200" indent="-228600" algn="l" defTabSz="914400" rtl="0" eaLnBrk="1" latinLnBrk="0" hangingPunct="1">
                        <a:spcBef>
                          <a:spcPct val="20000"/>
                        </a:spcBef>
                        <a:defRPr sz="1800" kern="1200">
                          <a:solidFill>
                            <a:schemeClr val="tx1"/>
                          </a:solidFill>
                          <a:latin typeface="Arial" pitchFamily="34" charset="0"/>
                          <a:ea typeface=""/>
                          <a:cs typeface=""/>
                        </a:defRPr>
                      </a:lvl4pPr>
                      <a:lvl5pPr marL="2057400" indent="-228600" algn="l" defTabSz="914400" rtl="0" eaLnBrk="1" latinLnBrk="0" hangingPunct="1">
                        <a:spcBef>
                          <a:spcPct val="20000"/>
                        </a:spcBef>
                        <a:defRPr sz="1800" kern="1200">
                          <a:solidFill>
                            <a:schemeClr val="tx1"/>
                          </a:solidFill>
                          <a:latin typeface="Arial" pitchFamily="34" charset="0"/>
                          <a:ea typeface=""/>
                          <a:cs typeface=""/>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lang="zh-TW" altLang="zh-TW" sz="2000" b="1" kern="1200" dirty="0" smtClean="0">
                          <a:solidFill>
                            <a:srgbClr val="0000FF"/>
                          </a:solidFill>
                          <a:effectLst/>
                          <a:latin typeface="標楷體" panose="03000509000000000000" pitchFamily="65" charset="-120"/>
                          <a:ea typeface="標楷體" panose="03000509000000000000" pitchFamily="65" charset="-120"/>
                          <a:cs typeface=""/>
                        </a:rPr>
                        <a:t>一般</a:t>
                      </a:r>
                      <a:r>
                        <a:rPr lang="zh-TW" altLang="en-US" sz="2000" b="1" kern="1200" dirty="0" smtClean="0">
                          <a:solidFill>
                            <a:srgbClr val="0000FF"/>
                          </a:solidFill>
                          <a:effectLst/>
                          <a:latin typeface="標楷體" panose="03000509000000000000" pitchFamily="65" charset="-120"/>
                          <a:ea typeface="標楷體" panose="03000509000000000000" pitchFamily="65" charset="-120"/>
                          <a:cs typeface=""/>
                        </a:rPr>
                        <a:t>校安</a:t>
                      </a:r>
                      <a:r>
                        <a:rPr lang="zh-TW" altLang="zh-TW" sz="2000" b="1" kern="1200" dirty="0" smtClean="0">
                          <a:solidFill>
                            <a:srgbClr val="0000FF"/>
                          </a:solidFill>
                          <a:effectLst/>
                          <a:latin typeface="標楷體" panose="03000509000000000000" pitchFamily="65" charset="-120"/>
                          <a:ea typeface="標楷體" panose="03000509000000000000" pitchFamily="65" charset="-120"/>
                          <a:cs typeface=""/>
                        </a:rPr>
                        <a:t>事件</a:t>
                      </a:r>
                      <a:endParaRPr kumimoji="0" lang="en-US" altLang="zh-CN"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txBody>
                  <a:tcPr marL="91429" marR="91429" marT="45727" marB="45727" anchor="ctr" horzOverflow="overflow">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zh-TW" sz="2000" b="1" i="0" u="sng"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rPr>
                        <a:t>前款以外，影響學生身心安全或發展，宜報各教育主管機關知悉之校安通報事件。</a:t>
                      </a:r>
                      <a:endParaRPr kumimoji="0" lang="zh-TW" altLang="en-US" sz="2000" b="1" i="0" u="sng"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endParaRPr>
                    </a:p>
                  </a:txBody>
                  <a:tcPr marL="91429" marR="91429" marT="45727" marB="4572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7</a:t>
                      </a:r>
                      <a:r>
                        <a:rPr kumimoji="0" lang="en-US" altLang="zh-CN"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kumimoji="0" lang="zh-TW" alt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小時</a:t>
                      </a:r>
                      <a:endParaRPr kumimoji="0" lang="en-US" altLang="zh-CN"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29" marR="91429" marT="45727" marB="45727" anchor="ctr" horzOverflow="overflow">
                    <a:lnL w="127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2"/>
                  </a:ext>
                </a:extLst>
              </a:tr>
              <a:tr h="542656">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前項校安通報事件有下列情形之一者，列為緊急事件：</a:t>
                      </a:r>
                      <a:endParaRPr kumimoji="0" lang="en-US" altLang="zh-CN"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txBody>
                  <a:tcPr marL="91429" marR="91429" marT="45727" marB="45727" anchor="ctr" horzOverflow="overflow">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3"/>
                  </a:ext>
                </a:extLst>
              </a:tr>
              <a:tr h="2408233">
                <a:tc>
                  <a:txBody>
                    <a:bodyPr/>
                    <a:lstStyle>
                      <a:lvl1pPr marL="0" algn="l" defTabSz="914400" rtl="0" eaLnBrk="1" latinLnBrk="0" hangingPunct="1">
                        <a:spcBef>
                          <a:spcPct val="20000"/>
                        </a:spcBef>
                        <a:buClr>
                          <a:schemeClr val="hlink"/>
                        </a:buClr>
                        <a:buFont typeface="Wingdings" pitchFamily="2" charset="2"/>
                        <a:defRPr sz="2400" b="1" kern="1200">
                          <a:solidFill>
                            <a:schemeClr val="hlink"/>
                          </a:solidFill>
                          <a:latin typeface="Verdana" pitchFamily="34" charset="0"/>
                          <a:ea typeface=""/>
                          <a:cs typeface=""/>
                        </a:defRPr>
                      </a:lvl1pPr>
                      <a:lvl2pPr marL="742950" indent="-285750" algn="l" defTabSz="914400" rtl="0" eaLnBrk="1" latinLnBrk="0" hangingPunct="1">
                        <a:spcBef>
                          <a:spcPct val="20000"/>
                        </a:spcBef>
                        <a:buClr>
                          <a:schemeClr val="accent1"/>
                        </a:buClr>
                        <a:buFont typeface="Wingdings" pitchFamily="2" charset="2"/>
                        <a:defRPr sz="2400" kern="1200">
                          <a:solidFill>
                            <a:schemeClr val="tx1"/>
                          </a:solidFill>
                          <a:latin typeface="Arial" pitchFamily="34" charset="0"/>
                          <a:ea typeface=""/>
                          <a:cs typeface=""/>
                        </a:defRPr>
                      </a:lvl2pPr>
                      <a:lvl3pPr marL="1143000" indent="-228600" algn="l" defTabSz="914400" rtl="0" eaLnBrk="1" latinLnBrk="0" hangingPunct="1">
                        <a:spcBef>
                          <a:spcPct val="20000"/>
                        </a:spcBef>
                        <a:buClr>
                          <a:schemeClr val="tx1"/>
                        </a:buClr>
                        <a:defRPr sz="2000" kern="1200">
                          <a:solidFill>
                            <a:schemeClr val="tx1"/>
                          </a:solidFill>
                          <a:latin typeface="Arial" pitchFamily="34" charset="0"/>
                          <a:ea typeface=""/>
                          <a:cs typeface=""/>
                        </a:defRPr>
                      </a:lvl3pPr>
                      <a:lvl4pPr marL="1600200" indent="-228600" algn="l" defTabSz="914400" rtl="0" eaLnBrk="1" latinLnBrk="0" hangingPunct="1">
                        <a:spcBef>
                          <a:spcPct val="20000"/>
                        </a:spcBef>
                        <a:defRPr sz="1800" kern="1200">
                          <a:solidFill>
                            <a:schemeClr val="tx1"/>
                          </a:solidFill>
                          <a:latin typeface="Arial" pitchFamily="34" charset="0"/>
                          <a:ea typeface=""/>
                          <a:cs typeface=""/>
                        </a:defRPr>
                      </a:lvl4pPr>
                      <a:lvl5pPr marL="2057400" indent="-228600" algn="l" defTabSz="914400" rtl="0" eaLnBrk="1" latinLnBrk="0" hangingPunct="1">
                        <a:spcBef>
                          <a:spcPct val="20000"/>
                        </a:spcBef>
                        <a:defRPr sz="1800" kern="1200">
                          <a:solidFill>
                            <a:schemeClr val="tx1"/>
                          </a:solidFill>
                          <a:latin typeface="Arial" pitchFamily="34" charset="0"/>
                          <a:ea typeface=""/>
                          <a:cs typeface=""/>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ea typeface=""/>
                          <a:cs typeface=""/>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緊急</a:t>
                      </a:r>
                      <a:endParaRPr kumimoji="0" lang="en-US" altLang="zh-TW"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事件</a:t>
                      </a:r>
                      <a:endParaRPr kumimoji="0" lang="en-US" altLang="zh-CN"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endParaRPr>
                    </a:p>
                  </a:txBody>
                  <a:tcPr marL="91429" marR="91429" marT="45727" marB="45727" anchor="ctr" horzOverflow="overflow">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CCEC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1</a:t>
                      </a: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、死亡或死亡之虞；二人以上重傷、中毒、失蹤、受到侵害</a:t>
                      </a:r>
                      <a:r>
                        <a:rPr kumimoji="0" lang="zh-TW" altLang="zh-TW" sz="2000" b="1" i="0" u="none"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rPr>
                        <a:t>，</a:t>
                      </a:r>
                      <a:r>
                        <a:rPr kumimoji="0" lang="zh-TW" altLang="zh-TW" sz="2000" b="1" i="0" u="sng" strike="noStrike" kern="1200" cap="none" normalizeH="0" baseline="0" dirty="0" smtClean="0">
                          <a:ln>
                            <a:noFill/>
                          </a:ln>
                          <a:solidFill>
                            <a:srgbClr val="FF0000"/>
                          </a:solidFill>
                          <a:effectLst/>
                          <a:latin typeface="標楷體" panose="03000509000000000000" pitchFamily="65" charset="-120"/>
                          <a:ea typeface="標楷體" panose="03000509000000000000" pitchFamily="65" charset="-120"/>
                          <a:cs typeface=""/>
                        </a:rPr>
                        <a:t>或依其他法令規定</a:t>
                      </a:r>
                      <a:r>
                        <a:rPr kumimoji="0" lang="zh-TW" altLang="zh-TW" sz="2000" b="1" i="0" u="none"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rPr>
                        <a:t>，須主管教育行政機關及時知悉或立即協處。</a:t>
                      </a:r>
                      <a:endParaRPr kumimoji="0" lang="zh-TW" altLang="en-US" sz="2000" b="1" i="0" u="none"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2</a:t>
                      </a: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、災害或不可抗力之因素致情況緊迫；</a:t>
                      </a:r>
                      <a:r>
                        <a:rPr kumimoji="0" lang="zh-TW" altLang="zh-TW" sz="2000" b="1" i="0" u="none"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rPr>
                        <a:t>主管教育行政機關及時知悉或各級學校自行宣布停課。</a:t>
                      </a:r>
                      <a:endParaRPr kumimoji="0" lang="zh-TW" altLang="en-US" sz="2000" b="1" i="0" u="none" strike="noStrike" kern="1200" cap="none" normalizeH="0" baseline="0" dirty="0" smtClean="0">
                        <a:ln>
                          <a:noFill/>
                        </a:ln>
                        <a:solidFill>
                          <a:srgbClr val="0000FF"/>
                        </a:solidFill>
                        <a:effectLst/>
                        <a:latin typeface="標楷體" panose="03000509000000000000" pitchFamily="65" charset="-120"/>
                        <a:ea typeface="標楷體" panose="03000509000000000000" pitchFamily="65" charset="-120"/>
                        <a:cs typeface=""/>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3</a:t>
                      </a: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、逾越</a:t>
                      </a:r>
                      <a:r>
                        <a:rPr kumimoji="0" lang="zh-TW" altLang="zh-TW" sz="2000" b="1" i="0" u="sng" strike="noStrike" kern="1200" cap="none" normalizeH="0" baseline="0" dirty="0" smtClean="0">
                          <a:ln>
                            <a:noFill/>
                          </a:ln>
                          <a:solidFill>
                            <a:srgbClr val="FF0000"/>
                          </a:solidFill>
                          <a:effectLst/>
                          <a:latin typeface="標楷體" panose="03000509000000000000" pitchFamily="65" charset="-120"/>
                          <a:ea typeface="標楷體" panose="03000509000000000000" pitchFamily="65" charset="-120"/>
                          <a:cs typeface=""/>
                        </a:rPr>
                        <a:t>學校、機構</a:t>
                      </a: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處理能力。</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4</a:t>
                      </a:r>
                      <a:r>
                        <a:rPr kumimoji="0" lang="zh-TW" altLang="en-US" sz="20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rPr>
                        <a:t>、媒體關注之負面事件。</a:t>
                      </a:r>
                    </a:p>
                  </a:txBody>
                  <a:tcPr marL="91429" marR="91429" marT="45727" marB="45727"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kumimoji="0" lang="zh-TW" alt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小時</a:t>
                      </a:r>
                      <a:endParaRPr kumimoji="0" lang="en-US" altLang="zh-CN"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29" marR="91429" marT="45727" marB="45727" anchor="ctr" horzOverflow="overflow">
                    <a:lnL w="127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3500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bwMode="auto">
          <a:xfrm>
            <a:off x="2784802" y="353924"/>
            <a:ext cx="6552728" cy="756417"/>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4000" b="1" dirty="0" smtClean="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 報 人 員</a:t>
            </a: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40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995449328"/>
              </p:ext>
            </p:extLst>
          </p:nvPr>
        </p:nvGraphicFramePr>
        <p:xfrm>
          <a:off x="522514" y="1373233"/>
          <a:ext cx="11168742" cy="5053693"/>
        </p:xfrm>
        <a:graphic>
          <a:graphicData uri="http://schemas.openxmlformats.org/drawingml/2006/table">
            <a:tbl>
              <a:tblPr firstRow="1" bandRow="1">
                <a:tableStyleId>{5C22544A-7EE6-4342-B048-85BDC9FD1C3A}</a:tableStyleId>
              </a:tblPr>
              <a:tblGrid>
                <a:gridCol w="936696">
                  <a:extLst>
                    <a:ext uri="{9D8B030D-6E8A-4147-A177-3AD203B41FA5}">
                      <a16:colId xmlns:a16="http://schemas.microsoft.com/office/drawing/2014/main" xmlns="" val="20000"/>
                    </a:ext>
                  </a:extLst>
                </a:gridCol>
                <a:gridCol w="5855990">
                  <a:extLst>
                    <a:ext uri="{9D8B030D-6E8A-4147-A177-3AD203B41FA5}">
                      <a16:colId xmlns:a16="http://schemas.microsoft.com/office/drawing/2014/main" xmlns="" val="20001"/>
                    </a:ext>
                  </a:extLst>
                </a:gridCol>
                <a:gridCol w="4376056">
                  <a:extLst>
                    <a:ext uri="{9D8B030D-6E8A-4147-A177-3AD203B41FA5}">
                      <a16:colId xmlns:a16="http://schemas.microsoft.com/office/drawing/2014/main" xmlns="" val="20002"/>
                    </a:ext>
                  </a:extLst>
                </a:gridCol>
              </a:tblGrid>
              <a:tr h="704674">
                <a:tc>
                  <a:txBody>
                    <a:bodyPr/>
                    <a:lstStyle/>
                    <a:p>
                      <a:pPr algn="ctr"/>
                      <a:r>
                        <a:rPr kumimoji="0" lang="zh-TW" altLang="en-US" sz="28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
                        </a:rPr>
                        <a:t>項目</a:t>
                      </a:r>
                      <a:endParaRPr kumimoji="0" lang="zh-TW" altLang="en-US" sz="2800" b="1" i="0" u="none" strike="noStrike" kern="1200" cap="none" normalizeH="0" baseline="0" dirty="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
                      </a:endParaRPr>
                    </a:p>
                  </a:txBody>
                  <a:tcPr marL="91444" marR="91444" marT="45717" marB="45717" anchor="ctr">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A85FF"/>
                    </a:solidFill>
                  </a:tcPr>
                </a:tc>
                <a:tc>
                  <a:txBody>
                    <a:bodyPr/>
                    <a:lstStyle/>
                    <a:p>
                      <a:pPr algn="ctr"/>
                      <a:r>
                        <a:rPr kumimoji="0" lang="zh-TW" altLang="en-US" sz="28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
                        </a:rPr>
                        <a:t>修訂要點</a:t>
                      </a:r>
                      <a:endParaRPr kumimoji="0" lang="zh-TW" altLang="en-US" sz="2800" b="1" i="0" u="none" strike="noStrike" kern="1200" cap="none" normalizeH="0" baseline="0" dirty="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
                      </a:endParaRPr>
                    </a:p>
                  </a:txBody>
                  <a:tcPr marL="91444" marR="91444" marT="45717" marB="45717"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A85FF"/>
                    </a:solidFill>
                  </a:tcPr>
                </a:tc>
                <a:tc>
                  <a:txBody>
                    <a:bodyPr/>
                    <a:lstStyle/>
                    <a:p>
                      <a:pPr algn="ctr"/>
                      <a:r>
                        <a:rPr kumimoji="0" lang="zh-TW" altLang="en-US" sz="28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
                        </a:rPr>
                        <a:t>現行要點</a:t>
                      </a:r>
                      <a:endParaRPr kumimoji="0" lang="zh-TW" altLang="en-US" sz="2800" b="1" i="0" u="none" strike="noStrike" kern="1200" cap="none" normalizeH="0" baseline="0" dirty="0">
                        <a:ln>
                          <a:noFill/>
                        </a:ln>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
                      </a:endParaRPr>
                    </a:p>
                  </a:txBody>
                  <a:tcPr marL="91444" marR="91444" marT="45717" marB="45717"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rgbClr val="0A85FF"/>
                    </a:solidFill>
                  </a:tcPr>
                </a:tc>
                <a:extLst>
                  <a:ext uri="{0D108BD9-81ED-4DB2-BD59-A6C34878D82A}">
                    <a16:rowId xmlns:a16="http://schemas.microsoft.com/office/drawing/2014/main" xmlns="" val="10000"/>
                  </a:ext>
                </a:extLst>
              </a:tr>
              <a:tr h="4349019">
                <a:tc>
                  <a:txBody>
                    <a:bodyPr/>
                    <a:lstStyle/>
                    <a:p>
                      <a:pPr algn="ctr"/>
                      <a:r>
                        <a:rPr lang="zh-TW" altLang="en-US" sz="24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通報人員</a:t>
                      </a:r>
                      <a:endParaRPr lang="zh-TW" altLang="en-US" sz="24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44" marR="91444" marT="45717" marB="45717" anchor="ctr">
                    <a:lnL w="381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rgbClr val="FFFF99"/>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zh-TW" sz="3000" b="1" u="sng"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學校、機構之</a:t>
                      </a: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校長、園長、教師、教保員、助理教保員、職員、學生</a:t>
                      </a:r>
                      <a:r>
                        <a:rPr lang="en-US"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包括短期進修未具學籍人員</a:t>
                      </a:r>
                      <a:r>
                        <a:rPr lang="en-US"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、工友、</a:t>
                      </a:r>
                      <a:r>
                        <a:rPr lang="zh-TW" altLang="zh-TW" sz="3000" b="1" u="sng"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校內施工或外包契約廠商人員</a:t>
                      </a:r>
                      <a:r>
                        <a:rPr lang="en-US" altLang="zh-TW" sz="3000" b="1" u="sng"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zh-TW" sz="3000" b="1" u="sng"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如施工、學生交通車</a:t>
                      </a:r>
                      <a:r>
                        <a:rPr lang="en-US" altLang="zh-TW" sz="3000" b="1" u="sng"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zh-TW" sz="3000" b="1" u="sng"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及其他運用人員</a:t>
                      </a: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發生前點所定</a:t>
                      </a:r>
                      <a:r>
                        <a:rPr lang="zh-TW" altLang="zh-TW" sz="3000" b="1" u="sng" kern="1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各類校安通報</a:t>
                      </a: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事件時，均應通報本部。</a:t>
                      </a:r>
                      <a:endParaRPr lang="zh-TW" altLang="en-US"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a:txBody>
                  <a:tcPr marL="91444" marR="91444" marT="45717" marB="45717"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rgbClr val="FFFF99"/>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各級學校及幼兒園所屬校長、園長、教師、教保員、助理教保員、職員、學生</a:t>
                      </a:r>
                      <a:r>
                        <a:rPr lang="en-US"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包括短期進修未具學籍人員</a:t>
                      </a:r>
                      <a:r>
                        <a:rPr lang="en-US"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zh-TW"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、幼兒、工友或替代役役男等發生前點所定事件時，均應通報本部。</a:t>
                      </a:r>
                      <a:endParaRPr lang="zh-TW" altLang="en-US" sz="3000" b="1" kern="1200"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endParaRPr>
                    </a:p>
                  </a:txBody>
                  <a:tcPr marL="91444" marR="91444" marT="45717" marB="45717"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rgbClr val="FFFF99"/>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13142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439806758"/>
              </p:ext>
            </p:extLst>
          </p:nvPr>
        </p:nvGraphicFramePr>
        <p:xfrm>
          <a:off x="561702" y="1110340"/>
          <a:ext cx="11090368" cy="5517121"/>
        </p:xfrm>
        <a:graphic>
          <a:graphicData uri="http://schemas.openxmlformats.org/drawingml/2006/table">
            <a:tbl>
              <a:tblPr>
                <a:tableStyleId>{16D9F66E-5EB9-4882-86FB-DCBF35E3C3E4}</a:tableStyleId>
              </a:tblPr>
              <a:tblGrid>
                <a:gridCol w="2198386">
                  <a:extLst>
                    <a:ext uri="{9D8B030D-6E8A-4147-A177-3AD203B41FA5}">
                      <a16:colId xmlns:a16="http://schemas.microsoft.com/office/drawing/2014/main" xmlns="" val="20000"/>
                    </a:ext>
                  </a:extLst>
                </a:gridCol>
                <a:gridCol w="1132004">
                  <a:extLst>
                    <a:ext uri="{9D8B030D-6E8A-4147-A177-3AD203B41FA5}">
                      <a16:colId xmlns:a16="http://schemas.microsoft.com/office/drawing/2014/main" xmlns="" val="20001"/>
                    </a:ext>
                  </a:extLst>
                </a:gridCol>
                <a:gridCol w="1643706">
                  <a:extLst>
                    <a:ext uri="{9D8B030D-6E8A-4147-A177-3AD203B41FA5}">
                      <a16:colId xmlns:a16="http://schemas.microsoft.com/office/drawing/2014/main" xmlns="" val="20002"/>
                    </a:ext>
                  </a:extLst>
                </a:gridCol>
                <a:gridCol w="2250786">
                  <a:extLst>
                    <a:ext uri="{9D8B030D-6E8A-4147-A177-3AD203B41FA5}">
                      <a16:colId xmlns:a16="http://schemas.microsoft.com/office/drawing/2014/main" xmlns="" val="20003"/>
                    </a:ext>
                  </a:extLst>
                </a:gridCol>
                <a:gridCol w="1043843">
                  <a:extLst>
                    <a:ext uri="{9D8B030D-6E8A-4147-A177-3AD203B41FA5}">
                      <a16:colId xmlns:a16="http://schemas.microsoft.com/office/drawing/2014/main" xmlns="" val="20004"/>
                    </a:ext>
                  </a:extLst>
                </a:gridCol>
                <a:gridCol w="1489230">
                  <a:extLst>
                    <a:ext uri="{9D8B030D-6E8A-4147-A177-3AD203B41FA5}">
                      <a16:colId xmlns:a16="http://schemas.microsoft.com/office/drawing/2014/main" xmlns="" val="20005"/>
                    </a:ext>
                  </a:extLst>
                </a:gridCol>
                <a:gridCol w="627017">
                  <a:extLst>
                    <a:ext uri="{9D8B030D-6E8A-4147-A177-3AD203B41FA5}">
                      <a16:colId xmlns:a16="http://schemas.microsoft.com/office/drawing/2014/main" xmlns="" val="20006"/>
                    </a:ext>
                  </a:extLst>
                </a:gridCol>
                <a:gridCol w="705396">
                  <a:extLst>
                    <a:ext uri="{9D8B030D-6E8A-4147-A177-3AD203B41FA5}">
                      <a16:colId xmlns:a16="http://schemas.microsoft.com/office/drawing/2014/main" xmlns="" val="20007"/>
                    </a:ext>
                  </a:extLst>
                </a:gridCol>
              </a:tblGrid>
              <a:tr h="253707">
                <a:tc gridSpan="3">
                  <a:txBody>
                    <a:bodyPr/>
                    <a:lstStyle/>
                    <a:p>
                      <a:pPr algn="ctr" fontAlgn="ctr"/>
                      <a:r>
                        <a:rPr lang="zh-TW" altLang="en-US" sz="1800" b="1" u="none" strike="noStrike" dirty="0">
                          <a:solidFill>
                            <a:srgbClr val="FF0000"/>
                          </a:solidFill>
                          <a:effectLst/>
                          <a:latin typeface="標楷體" pitchFamily="65" charset="-120"/>
                          <a:ea typeface="標楷體" pitchFamily="65" charset="-120"/>
                        </a:rPr>
                        <a:t>修正</a:t>
                      </a:r>
                      <a:r>
                        <a:rPr lang="zh-TW" altLang="en-US" sz="1800" b="1" u="none" strike="noStrike" dirty="0">
                          <a:effectLst/>
                          <a:latin typeface="標楷體" pitchFamily="65" charset="-120"/>
                          <a:ea typeface="標楷體" pitchFamily="65" charset="-120"/>
                        </a:rPr>
                        <a:t>校安通報項目</a:t>
                      </a:r>
                      <a:endParaRPr lang="zh-TW" altLang="en-US" sz="18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rgbClr val="C1FFC1"/>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800" b="1" u="none" strike="noStrike" dirty="0">
                          <a:solidFill>
                            <a:srgbClr val="FF0000"/>
                          </a:solidFill>
                          <a:effectLst/>
                          <a:latin typeface="標楷體" pitchFamily="65" charset="-120"/>
                          <a:ea typeface="標楷體" pitchFamily="65" charset="-120"/>
                        </a:rPr>
                        <a:t>現行</a:t>
                      </a:r>
                      <a:r>
                        <a:rPr lang="zh-TW" altLang="en-US" sz="1800" b="1" u="none" strike="noStrike" dirty="0">
                          <a:effectLst/>
                          <a:latin typeface="標楷體" pitchFamily="65" charset="-120"/>
                          <a:ea typeface="標楷體" pitchFamily="65" charset="-120"/>
                        </a:rPr>
                        <a:t>校安通報項目</a:t>
                      </a:r>
                      <a:endParaRPr lang="zh-TW" altLang="en-US" sz="18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solidFill>
                      <a:srgbClr val="FFFFBD"/>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屬性</a:t>
                      </a: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區分</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tc rowSpan="2">
                  <a:txBody>
                    <a:bodyPr/>
                    <a:lstStyle/>
                    <a:p>
                      <a:pPr algn="ctr" fontAlgn="ctr"/>
                      <a:r>
                        <a:rPr lang="zh-TW" altLang="en-US" sz="1200" b="1" u="none" strike="noStrike" dirty="0" smtClean="0">
                          <a:effectLst>
                            <a:outerShdw blurRad="38100" dist="38100" dir="2700000" algn="tl">
                              <a:srgbClr val="000000">
                                <a:alpha val="43137"/>
                              </a:srgbClr>
                            </a:outerShdw>
                          </a:effectLst>
                          <a:latin typeface="標楷體" pitchFamily="65" charset="-120"/>
                          <a:ea typeface="標楷體" pitchFamily="65" charset="-120"/>
                        </a:rPr>
                        <a:t>對應</a:t>
                      </a: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說明</a:t>
                      </a:r>
                      <a:endParaRPr lang="zh-TW" altLang="en-US" sz="1200" b="1" i="0" u="none" strike="noStrike"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00"/>
                  </a:ext>
                </a:extLst>
              </a:tr>
              <a:tr h="257134">
                <a:tc>
                  <a:txBody>
                    <a:bodyPr/>
                    <a:lstStyle/>
                    <a:p>
                      <a:pPr algn="ctr" fontAlgn="ctr"/>
                      <a:r>
                        <a:rPr lang="zh-TW" altLang="en-US" sz="1200" b="1" u="none" strike="noStrike" dirty="0">
                          <a:effectLst/>
                          <a:latin typeface="標楷體" pitchFamily="65" charset="-120"/>
                          <a:ea typeface="標楷體" pitchFamily="65" charset="-120"/>
                        </a:rPr>
                        <a:t>主要類別</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latin typeface="標楷體" pitchFamily="65" charset="-120"/>
                          <a:ea typeface="標楷體" pitchFamily="65" charset="-120"/>
                        </a:rPr>
                        <a:t>次要類別</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latin typeface="標楷體" pitchFamily="65" charset="-120"/>
                          <a:ea typeface="標楷體" pitchFamily="65" charset="-120"/>
                        </a:rPr>
                        <a:t>事件名稱</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lnB w="1905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latin typeface="標楷體" pitchFamily="65" charset="-120"/>
                          <a:ea typeface="標楷體" pitchFamily="65" charset="-120"/>
                        </a:rPr>
                        <a:t>主要類別</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次要類別</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事件名稱</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B w="19050" cap="flat" cmpd="sng" algn="ctr">
                      <a:solidFill>
                        <a:srgbClr val="FF0000"/>
                      </a:solidFill>
                      <a:prstDash val="solid"/>
                      <a:round/>
                      <a:headEnd type="none" w="med" len="med"/>
                      <a:tailEnd type="none" w="med" len="med"/>
                    </a:lnB>
                    <a:solidFill>
                      <a:srgbClr val="FFFFBD"/>
                    </a:solidFill>
                  </a:tcP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tc vMerge="1">
                  <a:txBody>
                    <a:bodyPr/>
                    <a:lstStyle/>
                    <a:p>
                      <a:pPr algn="ctr" fontAlgn="ctr"/>
                      <a:endParaRPr lang="zh-TW" altLang="en-US" sz="1200" b="0" i="0" u="none" strike="noStrike" dirty="0">
                        <a:solidFill>
                          <a:srgbClr val="000000"/>
                        </a:solidFill>
                        <a:effectLst/>
                        <a:latin typeface="標楷體"/>
                      </a:endParaRPr>
                    </a:p>
                  </a:txBody>
                  <a:tcPr marL="4433" marR="4433" marT="4433" marB="0" anchor="ctr"/>
                </a:tc>
                <a:extLst>
                  <a:ext uri="{0D108BD9-81ED-4DB2-BD59-A6C34878D82A}">
                    <a16:rowId xmlns:a16="http://schemas.microsoft.com/office/drawing/2014/main" xmlns="" val="10001"/>
                  </a:ext>
                </a:extLst>
              </a:tr>
              <a:tr h="494820">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◎霸凌事件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確認為反擊型霸凌</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rowSpan="5">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5">
                  <a:txBody>
                    <a:bodyPr/>
                    <a:lstStyle/>
                    <a:p>
                      <a:pPr algn="ctr" fontAlgn="ctr"/>
                      <a:r>
                        <a:rPr lang="zh-TW" altLang="en-US" sz="1200" b="1" u="none" strike="noStrike" dirty="0">
                          <a:effectLst/>
                          <a:latin typeface="標楷體" pitchFamily="65" charset="-120"/>
                          <a:ea typeface="標楷體" pitchFamily="65" charset="-120"/>
                        </a:rPr>
                        <a:t>◎霸凌事件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5">
                  <a:txBody>
                    <a:bodyPr/>
                    <a:lstStyle/>
                    <a:p>
                      <a:pPr algn="ctr" fontAlgn="ctr"/>
                      <a:r>
                        <a:rPr lang="zh-TW" altLang="en-US" sz="1200" b="1" u="none" strike="noStrike" dirty="0">
                          <a:effectLst/>
                          <a:latin typeface="標楷體" pitchFamily="65" charset="-120"/>
                          <a:ea typeface="標楷體" pitchFamily="65" charset="-120"/>
                        </a:rPr>
                        <a:t>知悉霸凌事件達嚴重影響身心之確認事件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依法通報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修正名稱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2"/>
                  </a:ext>
                </a:extLst>
              </a:tr>
              <a:tr h="494820">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◎霸凌事件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確認為肢體霸凌</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依法通報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修正名稱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3"/>
                  </a:ext>
                </a:extLst>
              </a:tr>
              <a:tr h="494820">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◎霸凌事件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確認為關係霸凌</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a:effectLst>
                            <a:outerShdw blurRad="38100" dist="38100" dir="2700000" algn="tl">
                              <a:srgbClr val="000000">
                                <a:alpha val="43137"/>
                              </a:srgbClr>
                            </a:outerShdw>
                          </a:effectLst>
                          <a:latin typeface="標楷體" pitchFamily="65" charset="-120"/>
                          <a:ea typeface="標楷體" pitchFamily="65" charset="-120"/>
                        </a:rPr>
                        <a:t>依法通報</a:t>
                      </a:r>
                      <a:endParaRPr lang="zh-TW" altLang="en-US" sz="1200" b="1" i="0" u="none" strike="noStrike">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修正名稱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4"/>
                  </a:ext>
                </a:extLst>
              </a:tr>
              <a:tr h="494820">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◎霸凌事件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確認為言語霸凌</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a:effectLst>
                            <a:outerShdw blurRad="38100" dist="38100" dir="2700000" algn="tl">
                              <a:srgbClr val="000000">
                                <a:alpha val="43137"/>
                              </a:srgbClr>
                            </a:outerShdw>
                          </a:effectLst>
                          <a:latin typeface="標楷體" pitchFamily="65" charset="-120"/>
                          <a:ea typeface="標楷體" pitchFamily="65" charset="-120"/>
                        </a:rPr>
                        <a:t>依法通報</a:t>
                      </a:r>
                      <a:endParaRPr lang="zh-TW" altLang="en-US" sz="1200" b="1" i="0" u="none" strike="noStrike">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修正名稱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5"/>
                  </a:ext>
                </a:extLst>
              </a:tr>
              <a:tr h="494820">
                <a:tc>
                  <a:txBody>
                    <a:bodyPr/>
                    <a:lstStyle/>
                    <a:p>
                      <a:pPr algn="ctr" fontAlgn="ctr"/>
                      <a:r>
                        <a:rPr lang="zh-TW" altLang="en-US" sz="1200" b="1" u="none" strike="noStrike">
                          <a:effectLst/>
                          <a:latin typeface="標楷體" pitchFamily="65" charset="-120"/>
                          <a:ea typeface="標楷體" pitchFamily="65" charset="-120"/>
                        </a:rPr>
                        <a:t>三、暴力事件與偏差行為</a:t>
                      </a:r>
                      <a:endParaRPr lang="zh-TW" altLang="en-US" sz="1200" b="1" i="0" u="none" strike="noStrike">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◎霸凌事件</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a:txBody>
                    <a:bodyPr/>
                    <a:lstStyle/>
                    <a:p>
                      <a:pPr algn="ctr" fontAlgn="ctr"/>
                      <a:r>
                        <a:rPr lang="zh-TW" altLang="en-US" sz="1200" b="1" u="sng" strike="noStrike" dirty="0">
                          <a:effectLst/>
                          <a:latin typeface="標楷體" pitchFamily="65" charset="-120"/>
                          <a:ea typeface="標楷體" pitchFamily="65" charset="-120"/>
                        </a:rPr>
                        <a:t>確認為網路霸凌</a:t>
                      </a:r>
                      <a:endParaRPr lang="zh-TW" altLang="en-US" sz="1200" b="1" i="0" u="sng"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FC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依法通報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修正名稱</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xmlns="" val="10006"/>
                  </a:ext>
                </a:extLst>
              </a:tr>
              <a:tr h="514268">
                <a:tc rowSpan="6">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rowSpan="6">
                  <a:txBody>
                    <a:bodyPr/>
                    <a:lstStyle/>
                    <a:p>
                      <a:pPr algn="ctr" fontAlgn="ctr"/>
                      <a:r>
                        <a:rPr lang="zh-TW" altLang="en-US" sz="1200" b="1" u="sng" strike="noStrike" dirty="0">
                          <a:effectLst/>
                          <a:latin typeface="標楷體" pitchFamily="65" charset="-120"/>
                          <a:ea typeface="標楷體" pitchFamily="65" charset="-120"/>
                        </a:rPr>
                        <a:t>◎疑似霸凌事件</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rowSpan="6">
                  <a:txBody>
                    <a:bodyPr/>
                    <a:lstStyle/>
                    <a:p>
                      <a:pPr algn="ctr" fontAlgn="ctr"/>
                      <a:r>
                        <a:rPr lang="zh-TW" altLang="en-US" sz="1200" b="1" u="sng" strike="noStrike" dirty="0">
                          <a:effectLst/>
                          <a:latin typeface="標楷體" pitchFamily="65" charset="-120"/>
                          <a:ea typeface="標楷體" pitchFamily="65" charset="-120"/>
                        </a:rPr>
                        <a:t>知悉疑似校園霸凌</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C1FFC1"/>
                    </a:solidFill>
                  </a:tcPr>
                </a:tc>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知悉霸凌事件達嚴重影響身心之事件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rowSpan="6">
                  <a:txBody>
                    <a:bodyPr/>
                    <a:lstStyle/>
                    <a:p>
                      <a:pPr algn="ctr" fontAlgn="ctr"/>
                      <a:r>
                        <a:rPr lang="zh-TW" altLang="en-US" sz="1200" b="1" u="none" strike="noStrike">
                          <a:effectLst>
                            <a:outerShdw blurRad="38100" dist="38100" dir="2700000" algn="tl">
                              <a:srgbClr val="000000">
                                <a:alpha val="43137"/>
                              </a:srgbClr>
                            </a:outerShdw>
                          </a:effectLst>
                          <a:latin typeface="標楷體" pitchFamily="65" charset="-120"/>
                          <a:ea typeface="標楷體" pitchFamily="65" charset="-120"/>
                        </a:rPr>
                        <a:t>依法通報</a:t>
                      </a:r>
                      <a:endParaRPr lang="zh-TW" altLang="en-US" sz="1200" b="1" i="0" u="none" strike="noStrike">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rowSpan="6">
                  <a:txBody>
                    <a:bodyPr/>
                    <a:lstStyle/>
                    <a:p>
                      <a:pPr algn="ctr" fontAlgn="ctr"/>
                      <a:r>
                        <a:rPr lang="zh-TW" altLang="en-US" sz="1200" b="1" u="none" strike="noStrike" dirty="0">
                          <a:effectLst>
                            <a:outerShdw blurRad="38100" dist="38100" dir="2700000" algn="tl">
                              <a:srgbClr val="000000">
                                <a:alpha val="43137"/>
                              </a:srgbClr>
                            </a:outerShdw>
                          </a:effectLst>
                          <a:latin typeface="標楷體" pitchFamily="65" charset="-120"/>
                          <a:ea typeface="標楷體" pitchFamily="65" charset="-120"/>
                        </a:rPr>
                        <a:t>合併及修正通報類別</a:t>
                      </a:r>
                      <a:endParaRPr lang="zh-TW" altLang="en-US" sz="1200" b="1" i="0" u="none" strike="noStrike"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extLst>
                  <a:ext uri="{0D108BD9-81ED-4DB2-BD59-A6C34878D82A}">
                    <a16:rowId xmlns:a16="http://schemas.microsoft.com/office/drawing/2014/main" xmlns="" val="10007"/>
                  </a:ext>
                </a:extLst>
              </a:tr>
              <a:tr h="2571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知悉反擊型霸凌</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2571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知悉肢體霸凌</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9"/>
                  </a:ext>
                </a:extLst>
              </a:tr>
              <a:tr h="2571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知悉關係霸凌</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10"/>
                  </a:ext>
                </a:extLst>
              </a:tr>
              <a:tr h="2571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a:effectLst/>
                          <a:latin typeface="標楷體" pitchFamily="65" charset="-120"/>
                          <a:ea typeface="標楷體" pitchFamily="65" charset="-120"/>
                        </a:rPr>
                        <a:t>三、暴力事件與偏差行為</a:t>
                      </a:r>
                      <a:endParaRPr lang="zh-TW" altLang="en-US" sz="1200" b="1" i="0" u="none" strike="noStrike">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知悉言語霸凌</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11"/>
                  </a:ext>
                </a:extLst>
              </a:tr>
              <a:tr h="2571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1" u="none" strike="noStrike" dirty="0">
                          <a:effectLst/>
                          <a:latin typeface="標楷體" pitchFamily="65" charset="-120"/>
                          <a:ea typeface="標楷體" pitchFamily="65" charset="-120"/>
                        </a:rPr>
                        <a:t>三、暴力事件與偏差行為</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◎霸凌事件</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a:txBody>
                    <a:bodyPr/>
                    <a:lstStyle/>
                    <a:p>
                      <a:pPr algn="ctr" fontAlgn="ctr"/>
                      <a:r>
                        <a:rPr lang="zh-TW" altLang="en-US" sz="1200" b="1" u="none" strike="noStrike" dirty="0">
                          <a:effectLst/>
                          <a:latin typeface="標楷體" pitchFamily="65" charset="-120"/>
                          <a:ea typeface="標楷體" pitchFamily="65" charset="-120"/>
                        </a:rPr>
                        <a:t>知悉網路霸凌</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B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12"/>
                  </a:ext>
                </a:extLst>
              </a:tr>
              <a:tr h="707196">
                <a:tc>
                  <a:txBody>
                    <a:bodyPr/>
                    <a:lstStyle/>
                    <a:p>
                      <a:pPr algn="ctr" fontAlgn="ctr"/>
                      <a:r>
                        <a:rPr lang="zh-TW" altLang="en-US" sz="1200" b="1" i="0" u="none" strike="noStrike" dirty="0" smtClean="0">
                          <a:solidFill>
                            <a:srgbClr val="000000"/>
                          </a:solidFill>
                          <a:effectLst/>
                          <a:latin typeface="標楷體" pitchFamily="65" charset="-120"/>
                          <a:ea typeface="標楷體" pitchFamily="65" charset="-120"/>
                        </a:rPr>
                        <a:t>修正說明</a:t>
                      </a: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28575"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gridSpan="7">
                  <a:txBody>
                    <a:bodyPr/>
                    <a:lstStyle/>
                    <a:p>
                      <a:pPr algn="l" fontAlgn="ctr"/>
                      <a:r>
                        <a:rPr lang="zh-TW" altLang="en-US" sz="1200" b="1" i="0" u="none" strike="noStrike" dirty="0" smtClean="0">
                          <a:solidFill>
                            <a:srgbClr val="0000FF"/>
                          </a:solidFill>
                          <a:effectLst/>
                          <a:latin typeface="標楷體" pitchFamily="65" charset="-120"/>
                          <a:ea typeface="標楷體" pitchFamily="65" charset="-120"/>
                        </a:rPr>
                        <a:t>疑似校園霸凌事件經學校防制校園霸凌因應小組調查後即可確認其行為樣態。原疑似個案通報名稱缺少「疑似」等語，確認個案通報名稱，明確區分為反擊型霸凌等</a:t>
                      </a:r>
                      <a:r>
                        <a:rPr lang="en-US" altLang="zh-TW" sz="1200" b="1" i="0" u="none" strike="noStrike" dirty="0" smtClean="0">
                          <a:solidFill>
                            <a:srgbClr val="0000FF"/>
                          </a:solidFill>
                          <a:effectLst/>
                          <a:latin typeface="標楷體" pitchFamily="65" charset="-120"/>
                          <a:ea typeface="標楷體" pitchFamily="65" charset="-120"/>
                        </a:rPr>
                        <a:t>5</a:t>
                      </a:r>
                      <a:r>
                        <a:rPr lang="zh-TW" altLang="en-US" sz="1200" b="1" i="0" u="none" strike="noStrike" dirty="0" smtClean="0">
                          <a:solidFill>
                            <a:srgbClr val="0000FF"/>
                          </a:solidFill>
                          <a:effectLst/>
                          <a:latin typeface="標楷體" pitchFamily="65" charset="-120"/>
                          <a:ea typeface="標楷體" pitchFamily="65" charset="-120"/>
                        </a:rPr>
                        <a:t>項，以利學校通報，且為有效釐清事件類型與樣態，爰修正事件名稱。</a:t>
                      </a:r>
                      <a:endParaRPr lang="zh-TW" altLang="en-US" sz="1200" b="1" i="0" u="sng" strike="noStrike" dirty="0">
                        <a:solidFill>
                          <a:srgbClr val="FF0000"/>
                        </a:solidFill>
                        <a:effectLst/>
                        <a:latin typeface="標楷體" pitchFamily="65" charset="-120"/>
                        <a:ea typeface="標楷體" pitchFamily="65" charset="-120"/>
                      </a:endParaRPr>
                    </a:p>
                  </a:txBody>
                  <a:tcPr marL="4433" marR="4433" marT="4433" marB="0" anchor="ctr">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1" i="0" u="sng" strike="noStrike" dirty="0">
                        <a:solidFill>
                          <a:srgbClr val="FF0000"/>
                        </a:solidFill>
                        <a:effectLst/>
                        <a:latin typeface="標楷體" pitchFamily="65" charset="-120"/>
                        <a:ea typeface="標楷體" pitchFamily="65" charset="-120"/>
                      </a:endParaRPr>
                    </a:p>
                  </a:txBody>
                  <a:tcPr marL="4433" marR="4433" marT="4433" marB="0" anchor="ctr">
                    <a:lnR w="19050"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B w="28575" cap="flat" cmpd="sng" algn="ctr">
                      <a:solidFill>
                        <a:srgbClr val="FF0000"/>
                      </a:solidFill>
                      <a:prstDash val="solid"/>
                      <a:round/>
                      <a:headEnd type="none" w="med" len="med"/>
                      <a:tailEnd type="none" w="med" len="med"/>
                    </a:lnB>
                  </a:tcPr>
                </a:tc>
                <a:tc hMerge="1">
                  <a:txBody>
                    <a:bodyPr/>
                    <a:lstStyle/>
                    <a:p>
                      <a:pPr algn="l" fontAlgn="ctr"/>
                      <a:endParaRPr lang="zh-TW" altLang="en-US" sz="1200" b="1" i="0" u="none" strike="noStrike" dirty="0">
                        <a:solidFill>
                          <a:srgbClr val="000000"/>
                        </a:solidFill>
                        <a:effectLst/>
                        <a:latin typeface="標楷體" pitchFamily="65" charset="-120"/>
                        <a:ea typeface="標楷體" pitchFamily="65" charset="-120"/>
                      </a:endParaRPr>
                    </a:p>
                  </a:txBody>
                  <a:tcPr marL="4433" marR="4433" marT="4433" marB="0" anchor="ctr">
                    <a:lnB w="28575" cap="flat" cmpd="sng" algn="ctr">
                      <a:solidFill>
                        <a:srgbClr val="FF0000"/>
                      </a:solidFill>
                      <a:prstDash val="solid"/>
                      <a:round/>
                      <a:headEnd type="none" w="med" len="med"/>
                      <a:tailEnd type="none" w="med" len="med"/>
                    </a:lnB>
                  </a:tcPr>
                </a:tc>
                <a:tc hMerge="1">
                  <a:txBody>
                    <a:bodyPr/>
                    <a:lstStyle/>
                    <a:p>
                      <a:pPr algn="ctr" fontAlgn="ct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B w="28575" cap="flat" cmpd="sng" algn="ctr">
                      <a:solidFill>
                        <a:srgbClr val="FF0000"/>
                      </a:solidFill>
                      <a:prstDash val="solid"/>
                      <a:round/>
                      <a:headEnd type="none" w="med" len="med"/>
                      <a:tailEnd type="none" w="med" len="med"/>
                    </a:lnB>
                  </a:tcPr>
                </a:tc>
                <a:tc hMerge="1">
                  <a:txBody>
                    <a:bodyPr/>
                    <a:lstStyle/>
                    <a:p>
                      <a:pPr algn="ctr" fontAlgn="ctr"/>
                      <a:endParaRPr lang="zh-TW" altLang="en-US" sz="1200" b="1" i="0" u="none" strike="noStrike" dirty="0">
                        <a:solidFill>
                          <a:srgbClr val="FF0000"/>
                        </a:solidFill>
                        <a:effectLst/>
                        <a:latin typeface="標楷體" pitchFamily="65" charset="-120"/>
                        <a:ea typeface="標楷體" pitchFamily="65" charset="-120"/>
                      </a:endParaRPr>
                    </a:p>
                  </a:txBody>
                  <a:tcPr marL="4433" marR="4433" marT="4433"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7" name="圓角矩形 6"/>
          <p:cNvSpPr/>
          <p:nvPr/>
        </p:nvSpPr>
        <p:spPr bwMode="auto">
          <a:xfrm>
            <a:off x="2554222" y="175253"/>
            <a:ext cx="6984776" cy="699959"/>
          </a:xfrm>
          <a:prstGeom prst="roundRect">
            <a:avLst/>
          </a:prstGeom>
          <a:solidFill>
            <a:srgbClr val="E5F4CE"/>
          </a:solidFill>
          <a:ln w="19050" cap="flat" cmpd="sng" algn="ctr">
            <a:solidFill>
              <a:srgbClr val="FFFFFF"/>
            </a:solidFill>
            <a:prstDash val="solid"/>
            <a:round/>
            <a:headEnd type="none" w="med" len="med"/>
            <a:tailEnd type="none" w="med" len="med"/>
          </a:ln>
          <a:effectLst>
            <a:outerShdw dist="53882" dir="2700000" algn="ctr" rotWithShape="0">
              <a:schemeClr val="tx1">
                <a:alpha val="50000"/>
              </a:schemeClr>
            </a:outerShdw>
          </a:effectLst>
          <a:scene3d>
            <a:camera prst="orthographicFront"/>
            <a:lightRig rig="threePt" dir="t"/>
          </a:scene3d>
          <a:sp3d>
            <a:bevelT w="165100" prst="coolSlant"/>
          </a:sp3d>
        </p:spPr>
        <p:txBody>
          <a:bodyPr/>
          <a:lstStyle/>
          <a:p>
            <a:pPr algn="ctr" eaLnBrk="1" hangingPunct="1">
              <a:defRPr/>
            </a:pPr>
            <a:r>
              <a:rPr lang="zh-TW" altLang="en-US" sz="32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校安通報事件</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通報事件一覽表修訂</a:t>
            </a: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dirty="0">
              <a:solidFill>
                <a:srgbClr val="0000FF"/>
              </a:solidFill>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eaLnBrk="1" hangingPunct="1">
              <a:lnSpc>
                <a:spcPct val="150000"/>
              </a:lnSpc>
              <a:defRPr/>
            </a:pPr>
            <a:endParaRPr lang="zh-TW" altLang="en-US" sz="3600" b="1" dirty="0">
              <a:solidFill>
                <a:srgbClr val="660066"/>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0409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3166</Words>
  <Application>Microsoft Office PowerPoint</Application>
  <PresentationFormat>自訂</PresentationFormat>
  <Paragraphs>358</Paragraphs>
  <Slides>23</Slides>
  <Notes>1</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Office 佈景主題</vt:lpstr>
      <vt:lpstr>校安通報教育訓練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校安通報-告知單參考格式（要點§8Ⅱ）</vt:lpstr>
      <vt:lpstr>校安通報-告知單注意事項-1 （要點8Ⅱ）</vt:lpstr>
      <vt:lpstr>校安通報-告知單注意事項-2（要點8Ⅱ）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張兆文</cp:lastModifiedBy>
  <cp:revision>43</cp:revision>
  <dcterms:created xsi:type="dcterms:W3CDTF">2020-02-17T09:00:24Z</dcterms:created>
  <dcterms:modified xsi:type="dcterms:W3CDTF">2020-03-04T08:26:53Z</dcterms:modified>
</cp:coreProperties>
</file>