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comments+xml" PartName="/ppt/comments/comment3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3" name="簡珮韻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1-09-07T11:54:19.349">
    <p:pos x="6000" y="0"/>
    <p:text>"有味道"的深夜限定
基隆崁仔頂衛生改善方案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1-09-07T11:58:27.876">
    <p:pos x="6000" y="0"/>
    <p:text>崁仔頂範圍，再研究清楚一些喔，應該不是孝一路孝二路一帶😅</p:text>
  </p:cm>
</p:cmLst>
</file>

<file path=ppt/comments/comment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3" dt="2021-09-07T11:59:35.424">
    <p:pos x="6000" y="0"/>
    <p:text>請框出崁仔頂的位置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ee3e41f6f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gee3e41f6f5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ee3e41f6f5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gee3e41f6f5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ea8141d137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ea8141d137_1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ea8141d137_1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gea8141d137_1_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ee3e41f6f5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ee3e41f6f5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a8141d137_1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ea8141d137_1_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eccec99051_1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eccec99051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ea8141d137_1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gea8141d137_1_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ea8141d137_1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ea8141d137_1_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ef6374572b_2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ef6374572b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ea8141d137_1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ea8141d137_1_7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ea8141d137_1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gea8141d137_1_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ee3e41f6f5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ee3e41f6f5_0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ea8141d137_1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gea8141d137_1_10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ea8141d137_1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gea8141d137_1_9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ee3e41f6f5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gee3e41f6f5_0_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ee3e41f6f5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gee3e41f6f5_0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ef464db1b0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gef464db1b0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0be2c41822_1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0be2c41822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0be2c41822_1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0be2c41822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ee3e41f6f5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gee3e41f6f5_0_7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ee3e41f6f5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ee3e41f6f5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" type="title">
  <p:cSld name="TITLE">
    <p:bg>
      <p:bgPr>
        <a:solidFill>
          <a:srgbClr val="0277BD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226372" y="1122363"/>
            <a:ext cx="9441628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icrosoft JhengHei"/>
              <a:buNone/>
              <a:defRPr b="1" sz="60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226372" y="3602038"/>
            <a:ext cx="9441628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">
  <p:cSld name="章節標題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399878" y="1709738"/>
            <a:ext cx="6947572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icrosoft JhengHei"/>
              <a:buNone/>
              <a:defRPr sz="6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/>
          <p:nvPr>
            <p:ph type="title"/>
          </p:nvPr>
        </p:nvSpPr>
        <p:spPr>
          <a:xfrm>
            <a:off x="1257745" y="332852"/>
            <a:ext cx="5799268" cy="8182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icrosoft JhengHei"/>
              <a:buNone/>
              <a:defRPr sz="36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物件" type="obj">
  <p:cSld name="OBJEC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>
            <a:off x="1246991" y="309589"/>
            <a:ext cx="6724426" cy="9150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icrosoft JhengHei"/>
              <a:buNone/>
              <a:defRPr sz="36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" type="body"/>
          </p:nvPr>
        </p:nvSpPr>
        <p:spPr>
          <a:xfrm>
            <a:off x="838200" y="161481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物件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內容" type="objTx">
  <p:cSld name="OBJECT_WITH_CAPTION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/>
          <p:nvPr>
            <p:ph type="title"/>
          </p:nvPr>
        </p:nvSpPr>
        <p:spPr>
          <a:xfrm>
            <a:off x="839788" y="424927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icrosoft JhengHei"/>
              <a:buNone/>
              <a:defRPr sz="32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8"/>
          <p:cNvSpPr txBox="1"/>
          <p:nvPr>
            <p:ph idx="1" type="body"/>
          </p:nvPr>
        </p:nvSpPr>
        <p:spPr>
          <a:xfrm>
            <a:off x="5183188" y="955152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7" name="Google Shape;47;p8"/>
          <p:cNvSpPr txBox="1"/>
          <p:nvPr>
            <p:ph idx="2" type="body"/>
          </p:nvPr>
        </p:nvSpPr>
        <p:spPr>
          <a:xfrm>
            <a:off x="839788" y="2025127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8" name="Google Shape;48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comments" Target="../comments/comment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g"/><Relationship Id="rId4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2.jpg"/><Relationship Id="rId5" Type="http://schemas.openxmlformats.org/officeDocument/2006/relationships/image" Target="../media/image17.png"/><Relationship Id="rId6" Type="http://schemas.openxmlformats.org/officeDocument/2006/relationships/image" Target="../media/image4.png"/><Relationship Id="rId7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shuj.shu.edu.tw/blog/2020/01/07/%E3%80%90%E6%94%9D%E5%BD%B1%E5%A0%B1%E5%B0%8E%E3%80%91%E7%B4%B0%E7%AA%BA%E6%98%9F%E5%A4%9C%E8%A3%A1%E7%9A%84%E8%90%AC%E8%8F%AF%E4%B8%8D%E5%A4%9C%E5%9F%8E-%E7%AC%AC%E4%B8%80%E6%9E%9C/" TargetMode="External"/><Relationship Id="rId4" Type="http://schemas.openxmlformats.org/officeDocument/2006/relationships/hyperlink" Target="https://tour.klcg.gov.tw/zh-hant/dining/eateries/46852492/" TargetMode="External"/><Relationship Id="rId5" Type="http://schemas.openxmlformats.org/officeDocument/2006/relationships/hyperlink" Target="https://tour.klcg.gov.tw/zh-hant/dining/eateries/46852492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comments" Target="../comments/comment2.xml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journey.tw/kanzaiding-fish-market/" TargetMode="External"/><Relationship Id="rId4" Type="http://schemas.openxmlformats.org/officeDocument/2006/relationships/hyperlink" Target="https://keelung-for-a-walk.com/zh/%E6%96%87%E5%8C%96/4452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comments" Target="../comments/comment3.xml"/><Relationship Id="rId4" Type="http://schemas.openxmlformats.org/officeDocument/2006/relationships/image" Target="../media/image1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ctrTitle"/>
          </p:nvPr>
        </p:nvSpPr>
        <p:spPr>
          <a:xfrm>
            <a:off x="1226372" y="1122363"/>
            <a:ext cx="9441628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icrosoft JhengHei"/>
              <a:buNone/>
            </a:pPr>
            <a:r>
              <a:rPr lang="zh-TW"/>
              <a:t>“</a:t>
            </a:r>
            <a:r>
              <a:rPr lang="zh-TW"/>
              <a:t>有味道”的基隆深夜限定</a:t>
            </a:r>
            <a:endParaRPr/>
          </a:p>
        </p:txBody>
      </p:sp>
      <p:sp>
        <p:nvSpPr>
          <p:cNvPr id="56" name="Google Shape;56;p9"/>
          <p:cNvSpPr txBox="1"/>
          <p:nvPr>
            <p:ph idx="1" type="subTitle"/>
          </p:nvPr>
        </p:nvSpPr>
        <p:spPr>
          <a:xfrm>
            <a:off x="1226372" y="3602038"/>
            <a:ext cx="9441628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rPr lang="zh-TW" sz="4400"/>
              <a:t>基隆崁仔頂環境衛生改善方案</a:t>
            </a:r>
            <a:endParaRPr sz="4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8"/>
          <p:cNvSpPr/>
          <p:nvPr/>
        </p:nvSpPr>
        <p:spPr>
          <a:xfrm>
            <a:off x="3980175" y="1612200"/>
            <a:ext cx="7091400" cy="954300"/>
          </a:xfrm>
          <a:prstGeom prst="roundRect">
            <a:avLst>
              <a:gd fmla="val 16667" name="adj"/>
            </a:avLst>
          </a:prstGeom>
          <a:solidFill>
            <a:srgbClr val="C5E1F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8"/>
          <p:cNvSpPr/>
          <p:nvPr/>
        </p:nvSpPr>
        <p:spPr>
          <a:xfrm>
            <a:off x="3980175" y="5248925"/>
            <a:ext cx="7877700" cy="840300"/>
          </a:xfrm>
          <a:prstGeom prst="roundRect">
            <a:avLst>
              <a:gd fmla="val 16667" name="adj"/>
            </a:avLst>
          </a:prstGeom>
          <a:solidFill>
            <a:srgbClr val="C5E1F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8"/>
          <p:cNvSpPr/>
          <p:nvPr/>
        </p:nvSpPr>
        <p:spPr>
          <a:xfrm>
            <a:off x="-10783" y="1265870"/>
            <a:ext cx="3679200" cy="932100"/>
          </a:xfrm>
          <a:prstGeom prst="rect">
            <a:avLst/>
          </a:prstGeom>
          <a:solidFill>
            <a:srgbClr val="014E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8"/>
          <p:cNvSpPr txBox="1"/>
          <p:nvPr/>
        </p:nvSpPr>
        <p:spPr>
          <a:xfrm>
            <a:off x="604183" y="1486929"/>
            <a:ext cx="2449200" cy="3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5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</a:t>
            </a:r>
            <a:r>
              <a:rPr lang="zh-TW" sz="25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一、問題確定</a:t>
            </a:r>
            <a:endParaRPr sz="1100"/>
          </a:p>
          <a:p>
            <a:pPr indent="-425450" lvl="0" marL="45720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Arial"/>
              <a:buChar char="•"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二、說明問題</a:t>
            </a:r>
            <a:endParaRPr sz="2200"/>
          </a:p>
          <a:p>
            <a:pPr indent="-425450" lvl="0" marL="45720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Arial"/>
              <a:buChar char="•"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三、政府政策和我方政策</a:t>
            </a:r>
            <a:endParaRPr sz="2300"/>
          </a:p>
          <a:p>
            <a:pPr indent="-425450" lvl="0" marL="45720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Arial"/>
              <a:buChar char="•"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四、行動歷程</a:t>
            </a:r>
            <a:endParaRPr b="0" i="0" sz="2300" u="none" cap="none" strike="noStrik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2" name="Google Shape;152;p18"/>
          <p:cNvSpPr txBox="1"/>
          <p:nvPr/>
        </p:nvSpPr>
        <p:spPr>
          <a:xfrm>
            <a:off x="5824200" y="951650"/>
            <a:ext cx="684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8"/>
          <p:cNvSpPr txBox="1"/>
          <p:nvPr/>
        </p:nvSpPr>
        <p:spPr>
          <a:xfrm>
            <a:off x="7184325" y="311575"/>
            <a:ext cx="2733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目的</a:t>
            </a:r>
            <a:endParaRPr b="1" sz="50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4" name="Google Shape;154;p18"/>
          <p:cNvSpPr/>
          <p:nvPr/>
        </p:nvSpPr>
        <p:spPr>
          <a:xfrm>
            <a:off x="3980175" y="3341425"/>
            <a:ext cx="8058300" cy="1535100"/>
          </a:xfrm>
          <a:prstGeom prst="roundRect">
            <a:avLst>
              <a:gd fmla="val 16667" name="adj"/>
            </a:avLst>
          </a:prstGeom>
          <a:solidFill>
            <a:srgbClr val="C5E1F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8"/>
          <p:cNvSpPr txBox="1"/>
          <p:nvPr/>
        </p:nvSpPr>
        <p:spPr>
          <a:xfrm>
            <a:off x="4197250" y="1486913"/>
            <a:ext cx="8127600" cy="46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Microsoft JhengHei"/>
              <a:buChar char="●"/>
            </a:pPr>
            <a:r>
              <a:rPr lang="zh-TW" sz="3000">
                <a:latin typeface="Microsoft JhengHei"/>
                <a:ea typeface="Microsoft JhengHei"/>
                <a:cs typeface="Microsoft JhengHei"/>
                <a:sym typeface="Microsoft JhengHei"/>
              </a:rPr>
              <a:t>崁仔頂的氣味與環境問題能夠改善。</a:t>
            </a:r>
            <a:endParaRPr sz="3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Microsoft JhengHei"/>
              <a:buChar char="●"/>
            </a:pPr>
            <a:r>
              <a:rPr lang="zh-TW" sz="3000">
                <a:latin typeface="Microsoft JhengHei"/>
                <a:ea typeface="Microsoft JhengHei"/>
                <a:cs typeface="Microsoft JhengHei"/>
                <a:sym typeface="Microsoft JhengHei"/>
              </a:rPr>
              <a:t>讓崁仔頂的「經濟」、「環境」、「衛生」並存，成為能長久經營的產業。</a:t>
            </a:r>
            <a:endParaRPr sz="3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Microsoft JhengHei"/>
              <a:buChar char="●"/>
            </a:pPr>
            <a:r>
              <a:rPr lang="zh-TW" sz="29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喚醒基隆人的公民意識。</a:t>
            </a:r>
            <a:endParaRPr sz="3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/>
          <p:nvPr/>
        </p:nvSpPr>
        <p:spPr>
          <a:xfrm>
            <a:off x="-10809" y="2017599"/>
            <a:ext cx="3679200" cy="932100"/>
          </a:xfrm>
          <a:prstGeom prst="rect">
            <a:avLst/>
          </a:prstGeom>
          <a:solidFill>
            <a:srgbClr val="014E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9"/>
          <p:cNvSpPr txBox="1"/>
          <p:nvPr>
            <p:ph type="title"/>
          </p:nvPr>
        </p:nvSpPr>
        <p:spPr>
          <a:xfrm>
            <a:off x="4399878" y="1709738"/>
            <a:ext cx="69477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icrosoft JhengHei"/>
              <a:buNone/>
            </a:pPr>
            <a:r>
              <a:rPr lang="zh-TW"/>
              <a:t>。</a:t>
            </a:r>
            <a:endParaRPr/>
          </a:p>
        </p:txBody>
      </p:sp>
      <p:sp>
        <p:nvSpPr>
          <p:cNvPr id="162" name="Google Shape;162;p19"/>
          <p:cNvSpPr txBox="1"/>
          <p:nvPr/>
        </p:nvSpPr>
        <p:spPr>
          <a:xfrm>
            <a:off x="604183" y="1287667"/>
            <a:ext cx="2449200" cy="37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8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</a:t>
            </a:r>
            <a:r>
              <a:rPr b="0" i="0" lang="zh-TW" sz="23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一、問題確定</a:t>
            </a:r>
            <a:endParaRPr sz="2300"/>
          </a:p>
          <a:p>
            <a:pPr indent="0" lvl="0" marL="45720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二、說明問題</a:t>
            </a:r>
            <a:endParaRPr sz="23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25450" lvl="0" marL="45720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Arial"/>
              <a:buChar char="•"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三、政府政策和我方政策</a:t>
            </a:r>
            <a:endParaRPr sz="2300"/>
          </a:p>
          <a:p>
            <a:pPr indent="-425450" lvl="0" marL="45720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Arial"/>
              <a:buChar char="•"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四、行動歷程</a:t>
            </a:r>
            <a:endParaRPr b="0" i="0" sz="2300" u="none" cap="none" strike="noStrik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3" name="Google Shape;163;p19"/>
          <p:cNvSpPr txBox="1"/>
          <p:nvPr/>
        </p:nvSpPr>
        <p:spPr>
          <a:xfrm>
            <a:off x="5919300" y="262300"/>
            <a:ext cx="3934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(一)環境問題</a:t>
            </a:r>
            <a:endParaRPr b="1" sz="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4950" y="2087500"/>
            <a:ext cx="3518200" cy="410572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5" name="Google Shape;165;p19"/>
          <p:cNvPicPr preferRelativeResize="0"/>
          <p:nvPr/>
        </p:nvPicPr>
        <p:blipFill rotWithShape="1">
          <a:blip r:embed="rId4">
            <a:alphaModFix/>
          </a:blip>
          <a:srcRect b="-9840" l="0" r="0" t="9840"/>
          <a:stretch/>
        </p:blipFill>
        <p:spPr>
          <a:xfrm>
            <a:off x="4467838" y="2562689"/>
            <a:ext cx="2640125" cy="35088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66" name="Google Shape;166;p19"/>
          <p:cNvSpPr txBox="1"/>
          <p:nvPr/>
        </p:nvSpPr>
        <p:spPr>
          <a:xfrm>
            <a:off x="4467850" y="5288250"/>
            <a:ext cx="3066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7" name="Google Shape;167;p19"/>
          <p:cNvSpPr txBox="1"/>
          <p:nvPr/>
        </p:nvSpPr>
        <p:spPr>
          <a:xfrm>
            <a:off x="9764850" y="6261750"/>
            <a:ext cx="178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Calibri"/>
                <a:ea typeface="Calibri"/>
                <a:cs typeface="Calibri"/>
                <a:sym typeface="Calibri"/>
              </a:rPr>
              <a:t>圖片來源:皆為自攝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"/>
          <p:cNvSpPr/>
          <p:nvPr/>
        </p:nvSpPr>
        <p:spPr>
          <a:xfrm>
            <a:off x="-10809" y="2017599"/>
            <a:ext cx="3679200" cy="932100"/>
          </a:xfrm>
          <a:prstGeom prst="rect">
            <a:avLst/>
          </a:prstGeom>
          <a:solidFill>
            <a:srgbClr val="014E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0"/>
          <p:cNvSpPr txBox="1"/>
          <p:nvPr>
            <p:ph type="title"/>
          </p:nvPr>
        </p:nvSpPr>
        <p:spPr>
          <a:xfrm>
            <a:off x="5338851" y="1590925"/>
            <a:ext cx="37797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icrosoft JhengHei"/>
              <a:buNone/>
            </a:pPr>
            <a:r>
              <a:t/>
            </a:r>
            <a:endParaRPr sz="6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icrosoft JhengHei"/>
              <a:buNone/>
            </a:pPr>
            <a:r>
              <a:t/>
            </a:r>
            <a:endParaRPr sz="6100"/>
          </a:p>
        </p:txBody>
      </p:sp>
      <p:sp>
        <p:nvSpPr>
          <p:cNvPr id="174" name="Google Shape;174;p20"/>
          <p:cNvSpPr txBox="1"/>
          <p:nvPr/>
        </p:nvSpPr>
        <p:spPr>
          <a:xfrm>
            <a:off x="604183" y="1287667"/>
            <a:ext cx="2449200" cy="37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8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</a:t>
            </a:r>
            <a:r>
              <a:rPr b="0" i="0" lang="zh-TW" sz="23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一、問題確定</a:t>
            </a:r>
            <a:endParaRPr sz="2300"/>
          </a:p>
          <a:p>
            <a:pPr indent="0" lvl="0" marL="45720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二、說明問題</a:t>
            </a:r>
            <a:endParaRPr sz="23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25450" lvl="0" marL="45720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Arial"/>
              <a:buChar char="•"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三、政府政策和我方政策</a:t>
            </a:r>
            <a:endParaRPr sz="2300"/>
          </a:p>
          <a:p>
            <a:pPr indent="-425450" lvl="0" marL="45720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Arial"/>
              <a:buChar char="•"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四、行動歷程</a:t>
            </a:r>
            <a:endParaRPr b="0" i="0" sz="2300" u="none" cap="none" strike="noStrik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5" name="Google Shape;175;p20"/>
          <p:cNvSpPr txBox="1"/>
          <p:nvPr/>
        </p:nvSpPr>
        <p:spPr>
          <a:xfrm>
            <a:off x="6584900" y="844675"/>
            <a:ext cx="684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0"/>
          <p:cNvSpPr txBox="1"/>
          <p:nvPr/>
        </p:nvSpPr>
        <p:spPr>
          <a:xfrm>
            <a:off x="5158600" y="183600"/>
            <a:ext cx="5610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(一)環境</a:t>
            </a:r>
            <a:r>
              <a:rPr b="1" lang="zh-TW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問題-基準</a:t>
            </a:r>
            <a:endParaRPr b="1" sz="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0025" y="1590925"/>
            <a:ext cx="7987149" cy="461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0"/>
          <p:cNvSpPr txBox="1"/>
          <p:nvPr/>
        </p:nvSpPr>
        <p:spPr>
          <a:xfrm>
            <a:off x="8838475" y="6202550"/>
            <a:ext cx="561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資料來源：行政院環境保護署</a:t>
            </a:r>
            <a:endParaRPr sz="1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/>
          <p:nvPr/>
        </p:nvSpPr>
        <p:spPr>
          <a:xfrm>
            <a:off x="-10809" y="2017599"/>
            <a:ext cx="3679200" cy="932100"/>
          </a:xfrm>
          <a:prstGeom prst="rect">
            <a:avLst/>
          </a:prstGeom>
          <a:solidFill>
            <a:srgbClr val="014E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1"/>
          <p:cNvSpPr txBox="1"/>
          <p:nvPr>
            <p:ph type="title"/>
          </p:nvPr>
        </p:nvSpPr>
        <p:spPr>
          <a:xfrm>
            <a:off x="5338851" y="1590925"/>
            <a:ext cx="37797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icrosoft JhengHei"/>
              <a:buNone/>
            </a:pPr>
            <a:r>
              <a:t/>
            </a:r>
            <a:endParaRPr sz="6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icrosoft JhengHei"/>
              <a:buNone/>
            </a:pPr>
            <a:r>
              <a:t/>
            </a:r>
            <a:endParaRPr sz="6100"/>
          </a:p>
        </p:txBody>
      </p:sp>
      <p:sp>
        <p:nvSpPr>
          <p:cNvPr id="185" name="Google Shape;185;p21"/>
          <p:cNvSpPr txBox="1"/>
          <p:nvPr/>
        </p:nvSpPr>
        <p:spPr>
          <a:xfrm>
            <a:off x="604183" y="1287667"/>
            <a:ext cx="2449200" cy="37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8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</a:t>
            </a:r>
            <a:r>
              <a:rPr b="0" i="0" lang="zh-TW" sz="23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一、問題確定</a:t>
            </a:r>
            <a:endParaRPr sz="2300"/>
          </a:p>
          <a:p>
            <a:pPr indent="0" lvl="0" marL="45720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二、說明問題</a:t>
            </a:r>
            <a:endParaRPr sz="23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25450" lvl="0" marL="45720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Arial"/>
              <a:buChar char="•"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三、政府政策和我方政策</a:t>
            </a:r>
            <a:endParaRPr sz="2300"/>
          </a:p>
          <a:p>
            <a:pPr indent="-425450" lvl="0" marL="45720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Arial"/>
              <a:buChar char="•"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四、行動歷程</a:t>
            </a:r>
            <a:endParaRPr b="0" i="0" sz="2300" u="none" cap="none" strike="noStrik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6" name="Google Shape;186;p21"/>
          <p:cNvSpPr txBox="1"/>
          <p:nvPr/>
        </p:nvSpPr>
        <p:spPr>
          <a:xfrm>
            <a:off x="6584900" y="844675"/>
            <a:ext cx="684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1"/>
          <p:cNvSpPr txBox="1"/>
          <p:nvPr/>
        </p:nvSpPr>
        <p:spPr>
          <a:xfrm>
            <a:off x="4338500" y="243025"/>
            <a:ext cx="6846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(一)環境問題-</a:t>
            </a:r>
            <a:r>
              <a:rPr b="1" lang="zh-TW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汙染程度</a:t>
            </a:r>
            <a:endParaRPr b="1" sz="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3700" y="1751450"/>
            <a:ext cx="5919899" cy="350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1"/>
          <p:cNvSpPr txBox="1"/>
          <p:nvPr/>
        </p:nvSpPr>
        <p:spPr>
          <a:xfrm>
            <a:off x="4338500" y="5765350"/>
            <a:ext cx="7773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000">
                <a:highlight>
                  <a:srgbClr val="7DB5E7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A1為旭川河，DO(溶氧量)指數已達中度汙染</a:t>
            </a:r>
            <a:endParaRPr b="1" sz="3000">
              <a:highlight>
                <a:srgbClr val="7DB5E7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0" name="Google Shape;190;p21"/>
          <p:cNvSpPr/>
          <p:nvPr/>
        </p:nvSpPr>
        <p:spPr>
          <a:xfrm>
            <a:off x="8771850" y="1641025"/>
            <a:ext cx="1461900" cy="33777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91" name="Google Shape;191;p21"/>
          <p:cNvSpPr txBox="1"/>
          <p:nvPr/>
        </p:nvSpPr>
        <p:spPr>
          <a:xfrm>
            <a:off x="7725925" y="6355725"/>
            <a:ext cx="761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Calibri"/>
                <a:ea typeface="Calibri"/>
                <a:cs typeface="Calibri"/>
                <a:sym typeface="Calibri"/>
              </a:rPr>
              <a:t>資料來源：經濟部 全國水環境改善計畫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7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2"/>
          <p:cNvSpPr/>
          <p:nvPr/>
        </p:nvSpPr>
        <p:spPr>
          <a:xfrm>
            <a:off x="4538525" y="5742925"/>
            <a:ext cx="6488100" cy="800400"/>
          </a:xfrm>
          <a:prstGeom prst="flowChartAlternate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2"/>
          <p:cNvSpPr/>
          <p:nvPr/>
        </p:nvSpPr>
        <p:spPr>
          <a:xfrm>
            <a:off x="-10809" y="2017599"/>
            <a:ext cx="3679200" cy="932100"/>
          </a:xfrm>
          <a:prstGeom prst="rect">
            <a:avLst/>
          </a:prstGeom>
          <a:solidFill>
            <a:srgbClr val="014E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2"/>
          <p:cNvSpPr txBox="1"/>
          <p:nvPr>
            <p:ph type="title"/>
          </p:nvPr>
        </p:nvSpPr>
        <p:spPr>
          <a:xfrm>
            <a:off x="5338851" y="1590925"/>
            <a:ext cx="37797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icrosoft JhengHei"/>
              <a:buNone/>
            </a:pPr>
            <a:r>
              <a:t/>
            </a:r>
            <a:endParaRPr sz="6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icrosoft JhengHei"/>
              <a:buNone/>
            </a:pPr>
            <a:r>
              <a:t/>
            </a:r>
            <a:endParaRPr sz="6100"/>
          </a:p>
        </p:txBody>
      </p:sp>
      <p:sp>
        <p:nvSpPr>
          <p:cNvPr id="199" name="Google Shape;199;p22"/>
          <p:cNvSpPr txBox="1"/>
          <p:nvPr/>
        </p:nvSpPr>
        <p:spPr>
          <a:xfrm>
            <a:off x="604183" y="1287667"/>
            <a:ext cx="2449200" cy="37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8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</a:t>
            </a:r>
            <a:r>
              <a:rPr b="0" i="0" lang="zh-TW" sz="23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一、問題確定</a:t>
            </a:r>
            <a:endParaRPr sz="2300"/>
          </a:p>
          <a:p>
            <a:pPr indent="0" lvl="0" marL="45720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二、說明問題</a:t>
            </a:r>
            <a:endParaRPr sz="23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25450" lvl="0" marL="45720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Arial"/>
              <a:buChar char="•"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三、政府政策和我方政策</a:t>
            </a:r>
            <a:endParaRPr sz="2300"/>
          </a:p>
          <a:p>
            <a:pPr indent="-425450" lvl="0" marL="45720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Arial"/>
              <a:buChar char="•"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四、行動歷程</a:t>
            </a:r>
            <a:endParaRPr b="0" i="0" sz="2300" u="none" cap="none" strike="noStrik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00" name="Google Shape;200;p22"/>
          <p:cNvSpPr txBox="1"/>
          <p:nvPr/>
        </p:nvSpPr>
        <p:spPr>
          <a:xfrm>
            <a:off x="6584900" y="844675"/>
            <a:ext cx="684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2"/>
          <p:cNvSpPr txBox="1"/>
          <p:nvPr/>
        </p:nvSpPr>
        <p:spPr>
          <a:xfrm>
            <a:off x="5983800" y="231150"/>
            <a:ext cx="3779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(二)衛生問題</a:t>
            </a:r>
            <a:endParaRPr b="1" sz="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1288" y="1898813"/>
            <a:ext cx="3468650" cy="330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2825" y="1709750"/>
            <a:ext cx="3468650" cy="385355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2"/>
          <p:cNvSpPr txBox="1"/>
          <p:nvPr/>
        </p:nvSpPr>
        <p:spPr>
          <a:xfrm>
            <a:off x="4343550" y="5742925"/>
            <a:ext cx="7060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05" name="Google Shape;205;p22"/>
          <p:cNvSpPr txBox="1"/>
          <p:nvPr/>
        </p:nvSpPr>
        <p:spPr>
          <a:xfrm>
            <a:off x="4316400" y="5742925"/>
            <a:ext cx="7114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周遭的</a:t>
            </a:r>
            <a:r>
              <a:rPr b="1" lang="zh-TW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魚腥味和垃圾堆積會吸引老鼠或蟑螂等生物，</a:t>
            </a:r>
            <a:endParaRPr b="1"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進而有食品的安全問題。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3"/>
          <p:cNvSpPr/>
          <p:nvPr/>
        </p:nvSpPr>
        <p:spPr>
          <a:xfrm>
            <a:off x="-10809" y="2017599"/>
            <a:ext cx="3679200" cy="932100"/>
          </a:xfrm>
          <a:prstGeom prst="rect">
            <a:avLst/>
          </a:prstGeom>
          <a:solidFill>
            <a:srgbClr val="014E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23"/>
          <p:cNvSpPr txBox="1"/>
          <p:nvPr>
            <p:ph type="title"/>
          </p:nvPr>
        </p:nvSpPr>
        <p:spPr>
          <a:xfrm>
            <a:off x="4399878" y="1709738"/>
            <a:ext cx="69477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icrosoft JhengHei"/>
              <a:buNone/>
            </a:pPr>
            <a:r>
              <a:rPr lang="zh-TW"/>
              <a:t>。</a:t>
            </a:r>
            <a:endParaRPr/>
          </a:p>
        </p:txBody>
      </p:sp>
      <p:sp>
        <p:nvSpPr>
          <p:cNvPr id="212" name="Google Shape;212;p23"/>
          <p:cNvSpPr txBox="1"/>
          <p:nvPr/>
        </p:nvSpPr>
        <p:spPr>
          <a:xfrm>
            <a:off x="604183" y="1287667"/>
            <a:ext cx="2449200" cy="37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8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</a:t>
            </a:r>
            <a:r>
              <a:rPr b="0" i="0" lang="zh-TW" sz="23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一、問題確定</a:t>
            </a:r>
            <a:endParaRPr sz="2300"/>
          </a:p>
          <a:p>
            <a:pPr indent="0" lvl="0" marL="45720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二、說明問題</a:t>
            </a:r>
            <a:endParaRPr sz="23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25450" lvl="0" marL="45720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Arial"/>
              <a:buChar char="•"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三、政府政策和我方政策</a:t>
            </a:r>
            <a:endParaRPr sz="2300"/>
          </a:p>
          <a:p>
            <a:pPr indent="-425450" lvl="0" marL="45720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Arial"/>
              <a:buChar char="•"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四、行動歷程</a:t>
            </a:r>
            <a:endParaRPr b="0" i="0" sz="2300" u="none" cap="none" strike="noStrik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3" name="Google Shape;213;p23"/>
          <p:cNvSpPr txBox="1"/>
          <p:nvPr/>
        </p:nvSpPr>
        <p:spPr>
          <a:xfrm>
            <a:off x="5954950" y="238500"/>
            <a:ext cx="39459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(三)交通問題</a:t>
            </a:r>
            <a:endParaRPr b="1" sz="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0213" y="1757300"/>
            <a:ext cx="5366470" cy="386247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3"/>
          <p:cNvSpPr txBox="1"/>
          <p:nvPr/>
        </p:nvSpPr>
        <p:spPr>
          <a:xfrm>
            <a:off x="4238925" y="5860400"/>
            <a:ext cx="7575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000">
                <a:highlight>
                  <a:srgbClr val="C5E1FB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晚上交通亂象會帶來道路阻塞及民眾行走困難，容易發生意外。</a:t>
            </a:r>
            <a:endParaRPr b="1" sz="2000">
              <a:highlight>
                <a:srgbClr val="C5E1FB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6" name="Google Shape;216;p23"/>
          <p:cNvSpPr/>
          <p:nvPr/>
        </p:nvSpPr>
        <p:spPr>
          <a:xfrm>
            <a:off x="8070600" y="3754250"/>
            <a:ext cx="3479100" cy="808200"/>
          </a:xfrm>
          <a:prstGeom prst="left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Microsoft JhengHei"/>
                <a:ea typeface="Microsoft JhengHei"/>
                <a:cs typeface="Microsoft JhengHei"/>
                <a:sym typeface="Microsoft JhengHei"/>
              </a:rPr>
              <a:t>   大型貨車</a:t>
            </a:r>
            <a:endParaRPr sz="3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4"/>
          <p:cNvSpPr/>
          <p:nvPr/>
        </p:nvSpPr>
        <p:spPr>
          <a:xfrm>
            <a:off x="-10800" y="3015746"/>
            <a:ext cx="3679200" cy="1271100"/>
          </a:xfrm>
          <a:prstGeom prst="rect">
            <a:avLst/>
          </a:prstGeom>
          <a:solidFill>
            <a:srgbClr val="014E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24"/>
          <p:cNvSpPr txBox="1"/>
          <p:nvPr>
            <p:ph type="title"/>
          </p:nvPr>
        </p:nvSpPr>
        <p:spPr>
          <a:xfrm>
            <a:off x="4083175" y="3490325"/>
            <a:ext cx="76761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-417194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zh-TW" sz="3300"/>
              <a:t>改善氣味與環境</a:t>
            </a:r>
            <a:endParaRPr b="1" sz="330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    </a:t>
            </a:r>
            <a:r>
              <a:rPr lang="zh-TW" sz="3050"/>
              <a:t> 1.</a:t>
            </a:r>
            <a:r>
              <a:rPr b="1" lang="zh-TW" sz="3050"/>
              <a:t>旭川河汙水系統橡皮壩</a:t>
            </a:r>
            <a:endParaRPr b="1" sz="305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        </a:t>
            </a:r>
            <a:r>
              <a:rPr lang="zh-TW" sz="2750"/>
              <a:t>(負責單位：基隆市政府工務處—水利工程科）</a:t>
            </a:r>
            <a:endParaRPr sz="275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       </a:t>
            </a:r>
            <a:r>
              <a:rPr b="1" lang="zh-TW" sz="2850">
                <a:highlight>
                  <a:srgbClr val="C5E1FB"/>
                </a:highlight>
              </a:rPr>
              <a:t>優點：</a:t>
            </a:r>
            <a:endParaRPr b="1" sz="2850">
              <a:highlight>
                <a:srgbClr val="C5E1FB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50">
              <a:highlight>
                <a:srgbClr val="C5E1FB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50"/>
              <a:t>      接管工程完建時初步處理旭川河汙水。</a:t>
            </a:r>
            <a:endParaRPr sz="27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750">
                <a:highlight>
                  <a:schemeClr val="lt1"/>
                </a:highlight>
              </a:rPr>
              <a:t>    </a:t>
            </a:r>
            <a:r>
              <a:rPr b="1" lang="zh-TW" sz="2850">
                <a:highlight>
                  <a:schemeClr val="lt1"/>
                </a:highlight>
              </a:rPr>
              <a:t> </a:t>
            </a:r>
            <a:endParaRPr b="1" sz="2850"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50">
                <a:highlight>
                  <a:schemeClr val="lt1"/>
                </a:highlight>
              </a:rPr>
              <a:t>     </a:t>
            </a:r>
            <a:r>
              <a:rPr b="1" lang="zh-TW" sz="2850">
                <a:highlight>
                  <a:srgbClr val="C5E1FB"/>
                </a:highlight>
              </a:rPr>
              <a:t>缺點：</a:t>
            </a:r>
            <a:endParaRPr b="1" sz="2850">
              <a:highlight>
                <a:srgbClr val="C5E1FB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50">
              <a:highlight>
                <a:srgbClr val="C5E1FB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50"/>
              <a:t>      生鮮等沉積物導致沼氣臭氣，引起民眾反感。</a:t>
            </a:r>
            <a:r>
              <a:rPr lang="zh-TW" sz="2800"/>
              <a:t>     </a:t>
            </a:r>
            <a:endParaRPr sz="2800"/>
          </a:p>
        </p:txBody>
      </p:sp>
      <p:sp>
        <p:nvSpPr>
          <p:cNvPr id="223" name="Google Shape;223;p24"/>
          <p:cNvSpPr txBox="1"/>
          <p:nvPr/>
        </p:nvSpPr>
        <p:spPr>
          <a:xfrm>
            <a:off x="604183" y="1287667"/>
            <a:ext cx="2449200" cy="37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8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</a:t>
            </a: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一、問題確定</a:t>
            </a:r>
            <a:endParaRPr sz="2300"/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3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 </a:t>
            </a: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二、說明問題</a:t>
            </a:r>
            <a:endParaRPr sz="2300"/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3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 </a:t>
            </a: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三、政府政策</a:t>
            </a:r>
            <a:endParaRPr sz="23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及我方政策</a:t>
            </a:r>
            <a:endParaRPr sz="2300"/>
          </a:p>
          <a:p>
            <a:pPr indent="-425450" lvl="0" marL="45720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Arial"/>
              <a:buChar char="•"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四、行動歷程</a:t>
            </a:r>
            <a:endParaRPr b="0" i="0" sz="2300" u="none" cap="none" strike="noStrik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24" name="Google Shape;224;p24"/>
          <p:cNvSpPr txBox="1"/>
          <p:nvPr/>
        </p:nvSpPr>
        <p:spPr>
          <a:xfrm>
            <a:off x="6506813" y="238300"/>
            <a:ext cx="2995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政府政策</a:t>
            </a:r>
            <a:endParaRPr b="1" sz="50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25" name="Google Shape;225;p24"/>
          <p:cNvSpPr/>
          <p:nvPr/>
        </p:nvSpPr>
        <p:spPr>
          <a:xfrm>
            <a:off x="4045450" y="1860900"/>
            <a:ext cx="3395400" cy="829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5"/>
          <p:cNvSpPr txBox="1"/>
          <p:nvPr>
            <p:ph type="title"/>
          </p:nvPr>
        </p:nvSpPr>
        <p:spPr>
          <a:xfrm>
            <a:off x="1257745" y="332852"/>
            <a:ext cx="5799300" cy="818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以下為橡皮壩位置:</a:t>
            </a:r>
            <a:endParaRPr/>
          </a:p>
        </p:txBody>
      </p:sp>
      <p:pic>
        <p:nvPicPr>
          <p:cNvPr id="231" name="Google Shape;23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8625" y="1230850"/>
            <a:ext cx="9747675" cy="535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6"/>
          <p:cNvSpPr/>
          <p:nvPr/>
        </p:nvSpPr>
        <p:spPr>
          <a:xfrm>
            <a:off x="-10800" y="3015746"/>
            <a:ext cx="3679200" cy="1271100"/>
          </a:xfrm>
          <a:prstGeom prst="rect">
            <a:avLst/>
          </a:prstGeom>
          <a:solidFill>
            <a:srgbClr val="014E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6"/>
          <p:cNvSpPr txBox="1"/>
          <p:nvPr>
            <p:ph type="title"/>
          </p:nvPr>
        </p:nvSpPr>
        <p:spPr>
          <a:xfrm>
            <a:off x="4042550" y="4218200"/>
            <a:ext cx="8349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-414337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zh-TW" sz="3250"/>
              <a:t>改善氣味與環境</a:t>
            </a:r>
            <a:endParaRPr b="1" sz="325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     2.</a:t>
            </a:r>
            <a:r>
              <a:rPr b="1" lang="zh-TW" sz="3000"/>
              <a:t>崁仔頂地區及明德、至善、親民三大樓接管</a:t>
            </a:r>
            <a:endParaRPr b="1" sz="3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        </a:t>
            </a:r>
            <a:endParaRPr sz="22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       </a:t>
            </a:r>
            <a:r>
              <a:rPr b="1" lang="zh-TW" sz="2750">
                <a:highlight>
                  <a:srgbClr val="C5E1FB"/>
                </a:highlight>
              </a:rPr>
              <a:t>優點：</a:t>
            </a:r>
            <a:endParaRPr b="1" sz="2750">
              <a:highlight>
                <a:srgbClr val="C5E1FB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50">
              <a:highlight>
                <a:srgbClr val="C5E1FB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8596"/>
              <a:buFont typeface="Arial"/>
              <a:buNone/>
            </a:pPr>
            <a:r>
              <a:rPr lang="zh-TW" sz="2850">
                <a:highlight>
                  <a:srgbClr val="FFFFFF"/>
                </a:highlight>
              </a:rPr>
              <a:t>     省下處理化糞池的馬達需要的電及保養的費用。</a:t>
            </a:r>
            <a:endParaRPr b="1" sz="2850">
              <a:highlight>
                <a:srgbClr val="C5E1FB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750">
                <a:highlight>
                  <a:schemeClr val="lt1"/>
                </a:highlight>
              </a:rPr>
              <a:t>     </a:t>
            </a:r>
            <a:r>
              <a:rPr b="1" lang="zh-TW" sz="2750">
                <a:highlight>
                  <a:srgbClr val="C5E1FB"/>
                </a:highlight>
              </a:rPr>
              <a:t>缺點：</a:t>
            </a:r>
            <a:endParaRPr b="1" sz="2750">
              <a:highlight>
                <a:srgbClr val="C5E1FB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50">
              <a:highlight>
                <a:srgbClr val="C5E1FB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50">
                <a:highlight>
                  <a:schemeClr val="lt1"/>
                </a:highlight>
              </a:rPr>
              <a:t>     如遇到油汙、不可分解物品等，會造成管徑堵塞。</a:t>
            </a:r>
            <a:endParaRPr sz="2850"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50">
              <a:highlight>
                <a:srgbClr val="C5E1FB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/>
              <a:t>     </a:t>
            </a:r>
            <a:endParaRPr sz="2800"/>
          </a:p>
        </p:txBody>
      </p:sp>
      <p:sp>
        <p:nvSpPr>
          <p:cNvPr id="238" name="Google Shape;238;p26"/>
          <p:cNvSpPr txBox="1"/>
          <p:nvPr/>
        </p:nvSpPr>
        <p:spPr>
          <a:xfrm>
            <a:off x="604183" y="1287667"/>
            <a:ext cx="2449200" cy="37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8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</a:t>
            </a: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一、問題確定</a:t>
            </a:r>
            <a:endParaRPr sz="2300"/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3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 </a:t>
            </a: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二、說明問題</a:t>
            </a:r>
            <a:endParaRPr sz="2300"/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3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 </a:t>
            </a: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三、政府政策</a:t>
            </a:r>
            <a:endParaRPr sz="23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及我方政策</a:t>
            </a:r>
            <a:endParaRPr sz="2300"/>
          </a:p>
          <a:p>
            <a:pPr indent="-425450" lvl="0" marL="45720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Arial"/>
              <a:buChar char="•"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四、行動歷程</a:t>
            </a:r>
            <a:endParaRPr b="0" i="0" sz="2300" u="none" cap="none" strike="noStrik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9" name="Google Shape;239;p26"/>
          <p:cNvSpPr txBox="1"/>
          <p:nvPr/>
        </p:nvSpPr>
        <p:spPr>
          <a:xfrm>
            <a:off x="6506813" y="238300"/>
            <a:ext cx="2995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政府政策</a:t>
            </a:r>
            <a:endParaRPr b="1" sz="50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0" name="Google Shape;240;p26"/>
          <p:cNvSpPr/>
          <p:nvPr/>
        </p:nvSpPr>
        <p:spPr>
          <a:xfrm>
            <a:off x="3989425" y="1804875"/>
            <a:ext cx="3406500" cy="874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7"/>
          <p:cNvSpPr/>
          <p:nvPr/>
        </p:nvSpPr>
        <p:spPr>
          <a:xfrm>
            <a:off x="-10800" y="3015746"/>
            <a:ext cx="3679200" cy="1271100"/>
          </a:xfrm>
          <a:prstGeom prst="rect">
            <a:avLst/>
          </a:prstGeom>
          <a:solidFill>
            <a:srgbClr val="014E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27"/>
          <p:cNvSpPr txBox="1"/>
          <p:nvPr>
            <p:ph type="title"/>
          </p:nvPr>
        </p:nvSpPr>
        <p:spPr>
          <a:xfrm>
            <a:off x="4166375" y="4203525"/>
            <a:ext cx="76761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-41148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zh-TW" sz="3200"/>
              <a:t>改善</a:t>
            </a:r>
            <a:r>
              <a:rPr b="1" lang="zh-TW" sz="3200"/>
              <a:t>衛生問題</a:t>
            </a:r>
            <a:endParaRPr b="1" sz="320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     </a:t>
            </a:r>
            <a:r>
              <a:rPr lang="zh-TW" sz="3000"/>
              <a:t>1.</a:t>
            </a:r>
            <a:r>
              <a:rPr b="1" lang="zh-TW" sz="3000"/>
              <a:t>排水溝的清理與更換水溝蓋</a:t>
            </a:r>
            <a:endParaRPr b="1" sz="3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/>
              <a:t>      </a:t>
            </a:r>
            <a:r>
              <a:rPr lang="zh-TW" sz="2750"/>
              <a:t> (負責單位：基隆市政府工務處—水利工程科）</a:t>
            </a:r>
            <a:r>
              <a:rPr lang="zh-TW" sz="2750"/>
              <a:t>        </a:t>
            </a:r>
            <a:endParaRPr sz="275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       </a:t>
            </a:r>
            <a:r>
              <a:rPr b="1" lang="zh-TW" sz="2750">
                <a:highlight>
                  <a:srgbClr val="C5E1FB"/>
                </a:highlight>
              </a:rPr>
              <a:t>優點：</a:t>
            </a:r>
            <a:endParaRPr b="1" sz="2750">
              <a:highlight>
                <a:srgbClr val="C5E1FB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50">
              <a:highlight>
                <a:srgbClr val="C5E1FB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50">
                <a:highlight>
                  <a:srgbClr val="FFFFFF"/>
                </a:highlight>
              </a:rPr>
              <a:t>      改善排水溝堵塞，達到良好的排水效果。</a:t>
            </a:r>
            <a:endParaRPr b="1" sz="2850">
              <a:highlight>
                <a:srgbClr val="C5E1FB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750">
                <a:highlight>
                  <a:schemeClr val="lt1"/>
                </a:highlight>
              </a:rPr>
              <a:t>     </a:t>
            </a:r>
            <a:r>
              <a:rPr b="1" lang="zh-TW" sz="2750">
                <a:highlight>
                  <a:srgbClr val="C5E1FB"/>
                </a:highlight>
              </a:rPr>
              <a:t>缺點：</a:t>
            </a:r>
            <a:endParaRPr b="1" sz="2750">
              <a:highlight>
                <a:srgbClr val="C5E1FB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50">
              <a:highlight>
                <a:srgbClr val="C5E1FB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50">
                <a:highlight>
                  <a:schemeClr val="lt1"/>
                </a:highlight>
              </a:rPr>
              <a:t>      需要更多人力、成效顯現需要一定時間。</a:t>
            </a:r>
            <a:endParaRPr sz="2850"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50">
              <a:highlight>
                <a:srgbClr val="C5E1FB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/>
              <a:t>     </a:t>
            </a:r>
            <a:endParaRPr sz="2800"/>
          </a:p>
        </p:txBody>
      </p:sp>
      <p:sp>
        <p:nvSpPr>
          <p:cNvPr id="247" name="Google Shape;247;p27"/>
          <p:cNvSpPr txBox="1"/>
          <p:nvPr/>
        </p:nvSpPr>
        <p:spPr>
          <a:xfrm>
            <a:off x="604183" y="1287667"/>
            <a:ext cx="2449200" cy="37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8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</a:t>
            </a: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一、問題確定</a:t>
            </a:r>
            <a:endParaRPr sz="2300"/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3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 </a:t>
            </a: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二、說明問題</a:t>
            </a:r>
            <a:endParaRPr sz="2300"/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3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 </a:t>
            </a: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三、政府政策</a:t>
            </a:r>
            <a:endParaRPr sz="23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及我方政策</a:t>
            </a:r>
            <a:endParaRPr sz="2300"/>
          </a:p>
          <a:p>
            <a:pPr indent="-425450" lvl="0" marL="45720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Arial"/>
              <a:buChar char="•"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四、行動歷程</a:t>
            </a:r>
            <a:endParaRPr b="0" i="0" sz="2300" u="none" cap="none" strike="noStrik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8" name="Google Shape;248;p27"/>
          <p:cNvSpPr txBox="1"/>
          <p:nvPr/>
        </p:nvSpPr>
        <p:spPr>
          <a:xfrm>
            <a:off x="6506813" y="238300"/>
            <a:ext cx="2995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政府政策</a:t>
            </a:r>
            <a:endParaRPr b="1" sz="50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9" name="Google Shape;249;p27"/>
          <p:cNvSpPr/>
          <p:nvPr/>
        </p:nvSpPr>
        <p:spPr>
          <a:xfrm>
            <a:off x="4157500" y="1771250"/>
            <a:ext cx="2995200" cy="739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/>
          <p:nvPr>
            <p:ph type="ctrTitle"/>
          </p:nvPr>
        </p:nvSpPr>
        <p:spPr>
          <a:xfrm>
            <a:off x="2117975" y="368326"/>
            <a:ext cx="8550000" cy="1655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/>
              <a:t>聯合國17項永續發展目標(SDGs)</a:t>
            </a:r>
            <a:endParaRPr sz="4800"/>
          </a:p>
        </p:txBody>
      </p:sp>
      <p:pic>
        <p:nvPicPr>
          <p:cNvPr id="62" name="Google Shape;62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0975" y="3246575"/>
            <a:ext cx="1886974" cy="201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325" y="3246575"/>
            <a:ext cx="2011177" cy="2011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67976" y="3246587"/>
            <a:ext cx="2011150" cy="201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79193" y="3246575"/>
            <a:ext cx="2011174" cy="201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90413" y="3246575"/>
            <a:ext cx="2011174" cy="2011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8"/>
          <p:cNvSpPr/>
          <p:nvPr/>
        </p:nvSpPr>
        <p:spPr>
          <a:xfrm>
            <a:off x="-10800" y="3015746"/>
            <a:ext cx="3679200" cy="1271100"/>
          </a:xfrm>
          <a:prstGeom prst="rect">
            <a:avLst/>
          </a:prstGeom>
          <a:solidFill>
            <a:srgbClr val="014E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28"/>
          <p:cNvSpPr txBox="1"/>
          <p:nvPr>
            <p:ph type="title"/>
          </p:nvPr>
        </p:nvSpPr>
        <p:spPr>
          <a:xfrm>
            <a:off x="4166375" y="4215375"/>
            <a:ext cx="76761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-41148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zh-TW" sz="3200"/>
              <a:t>改善衛生問題</a:t>
            </a:r>
            <a:endParaRPr b="1" sz="320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    </a:t>
            </a:r>
            <a:r>
              <a:rPr lang="zh-TW" sz="3000"/>
              <a:t>2.</a:t>
            </a:r>
            <a:r>
              <a:rPr b="1" lang="zh-TW" sz="3000"/>
              <a:t>設置保麗龍的集中處理站</a:t>
            </a:r>
            <a:endParaRPr b="1" sz="3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        </a:t>
            </a:r>
            <a:endParaRPr sz="22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       </a:t>
            </a:r>
            <a:r>
              <a:rPr b="1" lang="zh-TW" sz="2750">
                <a:highlight>
                  <a:srgbClr val="C5E1FB"/>
                </a:highlight>
              </a:rPr>
              <a:t>優點：</a:t>
            </a:r>
            <a:endParaRPr b="1" sz="2750">
              <a:highlight>
                <a:srgbClr val="C5E1FB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50">
              <a:highlight>
                <a:srgbClr val="C5E1FB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50">
                <a:highlight>
                  <a:schemeClr val="lt1"/>
                </a:highlight>
              </a:rPr>
              <a:t>有效的回收保麗龍，減少隨地垃圾量。</a:t>
            </a:r>
            <a:endParaRPr sz="2850"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750">
                <a:highlight>
                  <a:schemeClr val="lt1"/>
                </a:highlight>
              </a:rPr>
              <a:t>     </a:t>
            </a:r>
            <a:r>
              <a:rPr b="1" lang="zh-TW" sz="2750">
                <a:highlight>
                  <a:srgbClr val="C5E1FB"/>
                </a:highlight>
              </a:rPr>
              <a:t>缺點：</a:t>
            </a:r>
            <a:endParaRPr b="1" sz="2750">
              <a:highlight>
                <a:srgbClr val="C5E1FB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50">
              <a:highlight>
                <a:srgbClr val="C5E1FB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50">
                <a:highlight>
                  <a:schemeClr val="lt1"/>
                </a:highlight>
              </a:rPr>
              <a:t>若堆積到路面，易造成行人不便。</a:t>
            </a:r>
            <a:endParaRPr sz="2850"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50">
              <a:highlight>
                <a:srgbClr val="C5E1FB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/>
              <a:t>     </a:t>
            </a:r>
            <a:endParaRPr sz="2800"/>
          </a:p>
        </p:txBody>
      </p:sp>
      <p:sp>
        <p:nvSpPr>
          <p:cNvPr id="256" name="Google Shape;256;p28"/>
          <p:cNvSpPr txBox="1"/>
          <p:nvPr/>
        </p:nvSpPr>
        <p:spPr>
          <a:xfrm>
            <a:off x="604183" y="1287667"/>
            <a:ext cx="2449200" cy="37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8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</a:t>
            </a: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一、問題確定</a:t>
            </a:r>
            <a:endParaRPr sz="2300"/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3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 </a:t>
            </a: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二、說明問題</a:t>
            </a:r>
            <a:endParaRPr sz="2300"/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3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 </a:t>
            </a: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三、政府政策</a:t>
            </a:r>
            <a:endParaRPr sz="23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及我方政策</a:t>
            </a:r>
            <a:endParaRPr sz="2300"/>
          </a:p>
          <a:p>
            <a:pPr indent="-425450" lvl="0" marL="45720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Arial"/>
              <a:buChar char="•"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四、行動歷程</a:t>
            </a:r>
            <a:endParaRPr b="0" i="0" sz="2300" u="none" cap="none" strike="noStrik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57" name="Google Shape;257;p28"/>
          <p:cNvSpPr txBox="1"/>
          <p:nvPr/>
        </p:nvSpPr>
        <p:spPr>
          <a:xfrm>
            <a:off x="6506813" y="238300"/>
            <a:ext cx="2995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政府政策</a:t>
            </a:r>
            <a:endParaRPr b="1" sz="50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58" name="Google Shape;25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1275" y="1645150"/>
            <a:ext cx="2995200" cy="239677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8"/>
          <p:cNvSpPr/>
          <p:nvPr/>
        </p:nvSpPr>
        <p:spPr>
          <a:xfrm>
            <a:off x="4146300" y="1894525"/>
            <a:ext cx="2913600" cy="694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9"/>
          <p:cNvSpPr/>
          <p:nvPr/>
        </p:nvSpPr>
        <p:spPr>
          <a:xfrm>
            <a:off x="-10800" y="3015746"/>
            <a:ext cx="3679200" cy="1271100"/>
          </a:xfrm>
          <a:prstGeom prst="rect">
            <a:avLst/>
          </a:prstGeom>
          <a:solidFill>
            <a:srgbClr val="014E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29"/>
          <p:cNvSpPr txBox="1"/>
          <p:nvPr>
            <p:ph type="title"/>
          </p:nvPr>
        </p:nvSpPr>
        <p:spPr>
          <a:xfrm>
            <a:off x="4166375" y="4286850"/>
            <a:ext cx="76761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-41148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zh-TW" sz="3200"/>
              <a:t>改善</a:t>
            </a:r>
            <a:r>
              <a:rPr b="1" lang="zh-TW" sz="3200"/>
              <a:t>交通</a:t>
            </a:r>
            <a:r>
              <a:rPr b="1" lang="zh-TW" sz="3200"/>
              <a:t>問題</a:t>
            </a:r>
            <a:endParaRPr b="1" sz="320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     </a:t>
            </a:r>
            <a:r>
              <a:rPr lang="zh-TW" sz="3000"/>
              <a:t>1.</a:t>
            </a:r>
            <a:r>
              <a:rPr b="1" lang="zh-TW" sz="3000"/>
              <a:t>強制商家搬遷</a:t>
            </a:r>
            <a:endParaRPr b="1" sz="3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        </a:t>
            </a:r>
            <a:endParaRPr sz="22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       </a:t>
            </a:r>
            <a:r>
              <a:rPr b="1" lang="zh-TW" sz="2750">
                <a:highlight>
                  <a:srgbClr val="C5E1FB"/>
                </a:highlight>
              </a:rPr>
              <a:t>優點：</a:t>
            </a:r>
            <a:endParaRPr b="1" sz="2750">
              <a:highlight>
                <a:srgbClr val="C5E1FB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50">
              <a:highlight>
                <a:srgbClr val="C5E1FB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50">
                <a:highlight>
                  <a:schemeClr val="lt1"/>
                </a:highlight>
              </a:rPr>
              <a:t>魚販會有更寬敞、乾淨的工作空間。</a:t>
            </a:r>
            <a:endParaRPr sz="2850"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750">
                <a:highlight>
                  <a:schemeClr val="lt1"/>
                </a:highlight>
              </a:rPr>
              <a:t>     </a:t>
            </a:r>
            <a:r>
              <a:rPr b="1" lang="zh-TW" sz="2750">
                <a:highlight>
                  <a:srgbClr val="C5E1FB"/>
                </a:highlight>
              </a:rPr>
              <a:t>缺點：</a:t>
            </a:r>
            <a:endParaRPr b="1" sz="2750">
              <a:highlight>
                <a:srgbClr val="C5E1FB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50">
              <a:highlight>
                <a:srgbClr val="C5E1FB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50">
                <a:highlight>
                  <a:schemeClr val="lt1"/>
                </a:highlight>
              </a:rPr>
              <a:t>破壞崁仔頂悠久的人文歷史，造成巨大衝擊。</a:t>
            </a:r>
            <a:endParaRPr sz="2850"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50">
              <a:highlight>
                <a:srgbClr val="C5E1FB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/>
              <a:t>     </a:t>
            </a:r>
            <a:endParaRPr sz="2800"/>
          </a:p>
        </p:txBody>
      </p:sp>
      <p:sp>
        <p:nvSpPr>
          <p:cNvPr id="266" name="Google Shape;266;p29"/>
          <p:cNvSpPr txBox="1"/>
          <p:nvPr/>
        </p:nvSpPr>
        <p:spPr>
          <a:xfrm>
            <a:off x="604183" y="1287667"/>
            <a:ext cx="2449200" cy="37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8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</a:t>
            </a: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一、問題確定</a:t>
            </a:r>
            <a:endParaRPr sz="2300"/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3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 </a:t>
            </a: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二、說明問題</a:t>
            </a:r>
            <a:endParaRPr sz="2300"/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3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 </a:t>
            </a: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三、政府政策</a:t>
            </a:r>
            <a:endParaRPr sz="23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及我方政策</a:t>
            </a:r>
            <a:endParaRPr sz="2300"/>
          </a:p>
          <a:p>
            <a:pPr indent="-425450" lvl="0" marL="45720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Arial"/>
              <a:buChar char="•"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四、行動歷程</a:t>
            </a:r>
            <a:endParaRPr b="0" i="0" sz="2300" u="none" cap="none" strike="noStrik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7" name="Google Shape;267;p29"/>
          <p:cNvSpPr txBox="1"/>
          <p:nvPr/>
        </p:nvSpPr>
        <p:spPr>
          <a:xfrm>
            <a:off x="6506813" y="238300"/>
            <a:ext cx="2995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政府政策</a:t>
            </a:r>
            <a:endParaRPr b="1" sz="50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8" name="Google Shape;268;p29"/>
          <p:cNvSpPr/>
          <p:nvPr/>
        </p:nvSpPr>
        <p:spPr>
          <a:xfrm>
            <a:off x="4157500" y="1838500"/>
            <a:ext cx="2924700" cy="728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0"/>
          <p:cNvSpPr/>
          <p:nvPr/>
        </p:nvSpPr>
        <p:spPr>
          <a:xfrm>
            <a:off x="-10800" y="3015746"/>
            <a:ext cx="3679200" cy="1271100"/>
          </a:xfrm>
          <a:prstGeom prst="rect">
            <a:avLst/>
          </a:prstGeom>
          <a:solidFill>
            <a:srgbClr val="014E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30"/>
          <p:cNvSpPr txBox="1"/>
          <p:nvPr>
            <p:ph type="title"/>
          </p:nvPr>
        </p:nvSpPr>
        <p:spPr>
          <a:xfrm>
            <a:off x="4078750" y="1394800"/>
            <a:ext cx="7781700" cy="52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-47307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50"/>
              <a:buChar char="●"/>
            </a:pPr>
            <a:r>
              <a:rPr b="1" lang="zh-TW" sz="3850">
                <a:highlight>
                  <a:srgbClr val="C5E1FB"/>
                </a:highlight>
              </a:rPr>
              <a:t>針對衛生問題</a:t>
            </a:r>
            <a:endParaRPr b="1" sz="3850">
              <a:highlight>
                <a:srgbClr val="C5E1FB"/>
              </a:highlight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/>
              <a:t> </a:t>
            </a:r>
            <a:r>
              <a:rPr b="1" lang="zh-TW" sz="3233"/>
              <a:t>提案一</a:t>
            </a:r>
            <a:r>
              <a:rPr lang="zh-TW" sz="3233"/>
              <a:t>：籲請政府部門徹底釐清惡臭與水質汙染來源。</a:t>
            </a:r>
            <a:endParaRPr sz="3233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/>
              <a:t> </a:t>
            </a:r>
            <a:r>
              <a:rPr b="1" lang="zh-TW" sz="3200"/>
              <a:t>提案二</a:t>
            </a:r>
            <a:r>
              <a:rPr lang="zh-TW" sz="3200"/>
              <a:t>：</a:t>
            </a:r>
            <a:r>
              <a:rPr lang="zh-TW" sz="3233"/>
              <a:t>回收車人次、班次增加</a:t>
            </a:r>
            <a:endParaRPr sz="32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/>
              <a:t> </a:t>
            </a:r>
            <a:r>
              <a:rPr b="1" lang="zh-TW" sz="3200"/>
              <a:t>提案三</a:t>
            </a:r>
            <a:r>
              <a:rPr lang="zh-TW" sz="3200"/>
              <a:t>：增加環境清潔機制。</a:t>
            </a:r>
            <a:endParaRPr sz="32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</p:txBody>
      </p:sp>
      <p:sp>
        <p:nvSpPr>
          <p:cNvPr id="275" name="Google Shape;275;p30"/>
          <p:cNvSpPr txBox="1"/>
          <p:nvPr/>
        </p:nvSpPr>
        <p:spPr>
          <a:xfrm>
            <a:off x="604183" y="1287667"/>
            <a:ext cx="2449200" cy="37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8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</a:t>
            </a: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一、問題確定</a:t>
            </a:r>
            <a:endParaRPr sz="2300"/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3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 </a:t>
            </a: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二、說明問題</a:t>
            </a:r>
            <a:endParaRPr sz="2300"/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3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 </a:t>
            </a: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三、政府政策</a:t>
            </a:r>
            <a:endParaRPr sz="23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及我方政策</a:t>
            </a:r>
            <a:endParaRPr sz="2300"/>
          </a:p>
          <a:p>
            <a:pPr indent="-425450" lvl="0" marL="45720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Arial"/>
              <a:buChar char="•"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四、行動歷程</a:t>
            </a:r>
            <a:endParaRPr b="0" i="0" sz="2300" u="none" cap="none" strike="noStrik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76" name="Google Shape;276;p30"/>
          <p:cNvSpPr txBox="1"/>
          <p:nvPr/>
        </p:nvSpPr>
        <p:spPr>
          <a:xfrm>
            <a:off x="6454150" y="262300"/>
            <a:ext cx="30309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我方政策</a:t>
            </a:r>
            <a:endParaRPr b="1" sz="50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77" name="Google Shape;27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67375" y="4221875"/>
            <a:ext cx="1946354" cy="2363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1"/>
          <p:cNvSpPr/>
          <p:nvPr/>
        </p:nvSpPr>
        <p:spPr>
          <a:xfrm>
            <a:off x="-10800" y="3015746"/>
            <a:ext cx="3679200" cy="1271100"/>
          </a:xfrm>
          <a:prstGeom prst="rect">
            <a:avLst/>
          </a:prstGeom>
          <a:solidFill>
            <a:srgbClr val="014E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31"/>
          <p:cNvSpPr txBox="1"/>
          <p:nvPr>
            <p:ph type="title"/>
          </p:nvPr>
        </p:nvSpPr>
        <p:spPr>
          <a:xfrm>
            <a:off x="4525908" y="1785743"/>
            <a:ext cx="6887400" cy="3731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100"/>
              <a:t>提案四</a:t>
            </a:r>
            <a:r>
              <a:rPr lang="zh-TW" sz="3100"/>
              <a:t>：宣導民眾不要隨便丟棄垃圾</a:t>
            </a:r>
            <a:endParaRPr sz="3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100"/>
              <a:t>提案五</a:t>
            </a:r>
            <a:r>
              <a:rPr lang="zh-TW" sz="3100"/>
              <a:t>：結合當地咖啡館，利用咖啡渣去除腥臭</a:t>
            </a:r>
            <a:endParaRPr sz="3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</p:txBody>
      </p:sp>
      <p:sp>
        <p:nvSpPr>
          <p:cNvPr id="284" name="Google Shape;284;p31"/>
          <p:cNvSpPr txBox="1"/>
          <p:nvPr/>
        </p:nvSpPr>
        <p:spPr>
          <a:xfrm>
            <a:off x="604183" y="1287667"/>
            <a:ext cx="2449200" cy="37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8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</a:t>
            </a: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一、問題確定</a:t>
            </a:r>
            <a:endParaRPr sz="2300"/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3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 </a:t>
            </a: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二、說明問題</a:t>
            </a:r>
            <a:endParaRPr sz="2300"/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3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 </a:t>
            </a: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三、政府政策</a:t>
            </a:r>
            <a:endParaRPr sz="23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及我方政策</a:t>
            </a:r>
            <a:endParaRPr sz="2300"/>
          </a:p>
          <a:p>
            <a:pPr indent="-425450" lvl="0" marL="45720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Arial"/>
              <a:buChar char="•"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四、行動歷程</a:t>
            </a:r>
            <a:endParaRPr b="0" i="0" sz="2300" u="none" cap="none" strike="noStrik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5" name="Google Shape;285;p31"/>
          <p:cNvSpPr txBox="1"/>
          <p:nvPr/>
        </p:nvSpPr>
        <p:spPr>
          <a:xfrm>
            <a:off x="6454150" y="262300"/>
            <a:ext cx="30309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我方政策</a:t>
            </a:r>
            <a:endParaRPr b="1" sz="50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2"/>
          <p:cNvSpPr/>
          <p:nvPr/>
        </p:nvSpPr>
        <p:spPr>
          <a:xfrm>
            <a:off x="-10800" y="3015746"/>
            <a:ext cx="3679200" cy="1271100"/>
          </a:xfrm>
          <a:prstGeom prst="rect">
            <a:avLst/>
          </a:prstGeom>
          <a:solidFill>
            <a:srgbClr val="014E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32"/>
          <p:cNvSpPr txBox="1"/>
          <p:nvPr>
            <p:ph type="title"/>
          </p:nvPr>
        </p:nvSpPr>
        <p:spPr>
          <a:xfrm>
            <a:off x="4495752" y="1034031"/>
            <a:ext cx="6947700" cy="4238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-4508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Char char="●"/>
            </a:pPr>
            <a:r>
              <a:rPr b="1" lang="zh-TW" sz="3500">
                <a:highlight>
                  <a:srgbClr val="C5E1FB"/>
                </a:highlight>
              </a:rPr>
              <a:t>針對交通問題</a:t>
            </a:r>
            <a:endParaRPr b="1" sz="3500">
              <a:highlight>
                <a:srgbClr val="C5E1FB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提案六：特定時間區段交通管制，希望參照交通管理懲罰條例第五條。</a:t>
            </a:r>
            <a:endParaRPr sz="3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292" name="Google Shape;292;p32"/>
          <p:cNvSpPr txBox="1"/>
          <p:nvPr/>
        </p:nvSpPr>
        <p:spPr>
          <a:xfrm>
            <a:off x="604183" y="1287667"/>
            <a:ext cx="2449200" cy="37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8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</a:t>
            </a: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一、問題確定</a:t>
            </a:r>
            <a:endParaRPr sz="2300"/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3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 </a:t>
            </a: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二、說明問題</a:t>
            </a:r>
            <a:endParaRPr sz="2300"/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3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 </a:t>
            </a: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三、政府政策</a:t>
            </a:r>
            <a:endParaRPr sz="23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及我方政策</a:t>
            </a:r>
            <a:endParaRPr sz="2300"/>
          </a:p>
          <a:p>
            <a:pPr indent="-425450" lvl="0" marL="45720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Arial"/>
              <a:buChar char="•"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四、行動歷程</a:t>
            </a:r>
            <a:endParaRPr b="0" i="0" sz="2300" u="none" cap="none" strike="noStrik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3" name="Google Shape;293;p32"/>
          <p:cNvSpPr txBox="1"/>
          <p:nvPr/>
        </p:nvSpPr>
        <p:spPr>
          <a:xfrm>
            <a:off x="6454150" y="262300"/>
            <a:ext cx="30309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我方政策</a:t>
            </a:r>
            <a:endParaRPr b="1" sz="50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3"/>
          <p:cNvSpPr/>
          <p:nvPr/>
        </p:nvSpPr>
        <p:spPr>
          <a:xfrm>
            <a:off x="-10835" y="4822151"/>
            <a:ext cx="3679200" cy="932100"/>
          </a:xfrm>
          <a:prstGeom prst="rect">
            <a:avLst/>
          </a:prstGeom>
          <a:solidFill>
            <a:srgbClr val="014E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33"/>
          <p:cNvSpPr txBox="1"/>
          <p:nvPr>
            <p:ph type="title"/>
          </p:nvPr>
        </p:nvSpPr>
        <p:spPr>
          <a:xfrm>
            <a:off x="3997575" y="-176450"/>
            <a:ext cx="6149400" cy="593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icrosoft JhengHei"/>
              <a:buNone/>
            </a:pPr>
            <a:r>
              <a:t/>
            </a:r>
            <a:endParaRPr sz="2800"/>
          </a:p>
          <a:p>
            <a:pPr indent="-450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Char char="●"/>
            </a:pPr>
            <a:r>
              <a:rPr b="1" lang="zh-TW" sz="3500">
                <a:highlight>
                  <a:srgbClr val="C5E1FB"/>
                </a:highlight>
              </a:rPr>
              <a:t>漁</a:t>
            </a:r>
            <a:r>
              <a:rPr b="1" lang="zh-TW" sz="3500">
                <a:highlight>
                  <a:srgbClr val="C5E1FB"/>
                </a:highlight>
              </a:rPr>
              <a:t>貨來源</a:t>
            </a:r>
            <a:endParaRPr b="1" sz="3500">
              <a:highlight>
                <a:srgbClr val="C5E1FB"/>
              </a:highlight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/>
          </a:p>
          <a:p>
            <a:pPr indent="-450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Char char="●"/>
            </a:pPr>
            <a:r>
              <a:rPr b="1" lang="zh-TW" sz="3500">
                <a:highlight>
                  <a:srgbClr val="C5E1FB"/>
                </a:highlight>
              </a:rPr>
              <a:t>保麗龍回收</a:t>
            </a:r>
            <a:endParaRPr b="1" sz="3500">
              <a:highlight>
                <a:srgbClr val="C5E1FB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/>
          </a:p>
          <a:p>
            <a:pPr indent="-450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Char char="●"/>
            </a:pPr>
            <a:r>
              <a:rPr b="1" lang="zh-TW" sz="3500">
                <a:highlight>
                  <a:srgbClr val="C5E1FB"/>
                </a:highlight>
              </a:rPr>
              <a:t>環境與衛生問題</a:t>
            </a:r>
            <a:endParaRPr b="1" sz="3500">
              <a:highlight>
                <a:srgbClr val="C5E1FB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/>
          </a:p>
          <a:p>
            <a:pPr indent="-450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Char char="●"/>
            </a:pPr>
            <a:r>
              <a:rPr b="1" lang="zh-TW" sz="3500">
                <a:highlight>
                  <a:srgbClr val="C5E1FB"/>
                </a:highlight>
              </a:rPr>
              <a:t>交通問題</a:t>
            </a:r>
            <a:endParaRPr b="1" sz="3500">
              <a:highlight>
                <a:srgbClr val="C5E1FB"/>
              </a:highlight>
            </a:endParaRPr>
          </a:p>
        </p:txBody>
      </p:sp>
      <p:sp>
        <p:nvSpPr>
          <p:cNvPr id="300" name="Google Shape;300;p33"/>
          <p:cNvSpPr txBox="1"/>
          <p:nvPr/>
        </p:nvSpPr>
        <p:spPr>
          <a:xfrm>
            <a:off x="604183" y="1287667"/>
            <a:ext cx="2449200" cy="43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一、問題確定</a:t>
            </a:r>
            <a:endParaRPr sz="28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二、說明問題</a:t>
            </a:r>
            <a:endParaRPr/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三、政府政策和我方政策</a:t>
            </a:r>
            <a:endParaRPr sz="28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四、行動歷程</a:t>
            </a:r>
            <a:endParaRPr b="0" i="0" sz="2800" u="none" cap="none" strike="noStrik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1" name="Google Shape;301;p33"/>
          <p:cNvSpPr txBox="1"/>
          <p:nvPr/>
        </p:nvSpPr>
        <p:spPr>
          <a:xfrm>
            <a:off x="5895525" y="428700"/>
            <a:ext cx="684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33"/>
          <p:cNvSpPr txBox="1"/>
          <p:nvPr/>
        </p:nvSpPr>
        <p:spPr>
          <a:xfrm>
            <a:off x="5346000" y="428700"/>
            <a:ext cx="6846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0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和崁仔頂相關人士進行訪談</a:t>
            </a:r>
            <a:endParaRPr b="1" sz="30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03" name="Google Shape;30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7100" y="2748724"/>
            <a:ext cx="4318025" cy="2552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4"/>
          <p:cNvSpPr/>
          <p:nvPr/>
        </p:nvSpPr>
        <p:spPr>
          <a:xfrm>
            <a:off x="-10835" y="4822151"/>
            <a:ext cx="3679200" cy="932100"/>
          </a:xfrm>
          <a:prstGeom prst="rect">
            <a:avLst/>
          </a:prstGeom>
          <a:solidFill>
            <a:srgbClr val="014E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34"/>
          <p:cNvSpPr txBox="1"/>
          <p:nvPr>
            <p:ph type="title"/>
          </p:nvPr>
        </p:nvSpPr>
        <p:spPr>
          <a:xfrm rot="-153">
            <a:off x="4683700" y="6041847"/>
            <a:ext cx="6722100" cy="383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highlight>
                  <a:srgbClr val="C5E1FB"/>
                </a:highlight>
              </a:rPr>
              <a:t>透過表單了解大眾對崁仔頂與築地市場在衛生上的看法</a:t>
            </a:r>
            <a:endParaRPr sz="1800">
              <a:highlight>
                <a:srgbClr val="C5E1FB"/>
              </a:highlight>
            </a:endParaRPr>
          </a:p>
        </p:txBody>
      </p:sp>
      <p:sp>
        <p:nvSpPr>
          <p:cNvPr id="310" name="Google Shape;310;p34"/>
          <p:cNvSpPr txBox="1"/>
          <p:nvPr/>
        </p:nvSpPr>
        <p:spPr>
          <a:xfrm>
            <a:off x="604183" y="1287667"/>
            <a:ext cx="2449200" cy="43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一、問題確定</a:t>
            </a:r>
            <a:endParaRPr sz="28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二、說明問題</a:t>
            </a:r>
            <a:endParaRPr/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三、政府政策和我方政策</a:t>
            </a:r>
            <a:endParaRPr sz="28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四、行動歷程</a:t>
            </a:r>
            <a:endParaRPr b="0" i="0" sz="2800" u="none" cap="none" strike="noStrik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1" name="Google Shape;311;p34"/>
          <p:cNvSpPr txBox="1"/>
          <p:nvPr/>
        </p:nvSpPr>
        <p:spPr>
          <a:xfrm>
            <a:off x="5104425" y="262275"/>
            <a:ext cx="6722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製作GOOGLE表單</a:t>
            </a:r>
            <a:endParaRPr b="1" sz="50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12" name="Google Shape;31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8925" y="1804713"/>
            <a:ext cx="6411650" cy="40921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5"/>
          <p:cNvSpPr/>
          <p:nvPr/>
        </p:nvSpPr>
        <p:spPr>
          <a:xfrm>
            <a:off x="5126475" y="5704525"/>
            <a:ext cx="5827200" cy="8502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rgbClr val="C5E1F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C5E1FB"/>
              </a:highlight>
            </a:endParaRPr>
          </a:p>
        </p:txBody>
      </p:sp>
      <p:sp>
        <p:nvSpPr>
          <p:cNvPr id="318" name="Google Shape;318;p35"/>
          <p:cNvSpPr/>
          <p:nvPr/>
        </p:nvSpPr>
        <p:spPr>
          <a:xfrm>
            <a:off x="-10835" y="4822151"/>
            <a:ext cx="3679200" cy="932100"/>
          </a:xfrm>
          <a:prstGeom prst="rect">
            <a:avLst/>
          </a:prstGeom>
          <a:solidFill>
            <a:srgbClr val="014E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35"/>
          <p:cNvSpPr txBox="1"/>
          <p:nvPr/>
        </p:nvSpPr>
        <p:spPr>
          <a:xfrm>
            <a:off x="604183" y="1287667"/>
            <a:ext cx="2449200" cy="43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一、問題確定</a:t>
            </a:r>
            <a:endParaRPr sz="28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二、說明問題</a:t>
            </a:r>
            <a:endParaRPr/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三、政府政策和我方政策</a:t>
            </a:r>
            <a:endParaRPr sz="28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四、行動歷程</a:t>
            </a:r>
            <a:endParaRPr b="0" i="0" sz="2800" u="none" cap="none" strike="noStrik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0" name="Google Shape;320;p35"/>
          <p:cNvSpPr txBox="1"/>
          <p:nvPr/>
        </p:nvSpPr>
        <p:spPr>
          <a:xfrm>
            <a:off x="6227463" y="250425"/>
            <a:ext cx="3625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製作倡議圖</a:t>
            </a:r>
            <a:endParaRPr b="1" sz="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1" name="Google Shape;32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9775" y="2024801"/>
            <a:ext cx="4400550" cy="327702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5"/>
          <p:cNvSpPr txBox="1"/>
          <p:nvPr/>
        </p:nvSpPr>
        <p:spPr>
          <a:xfrm>
            <a:off x="5346000" y="5729425"/>
            <a:ext cx="6846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請民眾分享故事、看法</a:t>
            </a:r>
            <a:endParaRPr b="1" sz="4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6"/>
          <p:cNvSpPr/>
          <p:nvPr/>
        </p:nvSpPr>
        <p:spPr>
          <a:xfrm>
            <a:off x="4628150" y="5917450"/>
            <a:ext cx="6633900" cy="7395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rgbClr val="C5E1F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6"/>
          <p:cNvSpPr/>
          <p:nvPr/>
        </p:nvSpPr>
        <p:spPr>
          <a:xfrm>
            <a:off x="-10835" y="4822151"/>
            <a:ext cx="3679200" cy="932100"/>
          </a:xfrm>
          <a:prstGeom prst="rect">
            <a:avLst/>
          </a:prstGeom>
          <a:solidFill>
            <a:srgbClr val="014E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36"/>
          <p:cNvSpPr txBox="1"/>
          <p:nvPr/>
        </p:nvSpPr>
        <p:spPr>
          <a:xfrm>
            <a:off x="604183" y="1287667"/>
            <a:ext cx="2449200" cy="43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一、問題確定</a:t>
            </a:r>
            <a:endParaRPr sz="28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二、說明問題</a:t>
            </a:r>
            <a:endParaRPr/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三、政府政策和我方政策</a:t>
            </a:r>
            <a:endParaRPr sz="28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四、行動歷程</a:t>
            </a:r>
            <a:endParaRPr b="0" i="0" sz="2800" u="none" cap="none" strike="noStrik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0" name="Google Shape;330;p36"/>
          <p:cNvSpPr txBox="1"/>
          <p:nvPr/>
        </p:nvSpPr>
        <p:spPr>
          <a:xfrm>
            <a:off x="6227463" y="250425"/>
            <a:ext cx="3625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製作倡議圖</a:t>
            </a:r>
            <a:endParaRPr b="1" sz="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36"/>
          <p:cNvSpPr txBox="1"/>
          <p:nvPr/>
        </p:nvSpPr>
        <p:spPr>
          <a:xfrm>
            <a:off x="4787375" y="5896875"/>
            <a:ext cx="6846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加強宣導、勿隨意丟棄垃圾</a:t>
            </a:r>
            <a:endParaRPr b="1" sz="4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32" name="Google Shape;33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2565" y="1592713"/>
            <a:ext cx="3030734" cy="42447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7"/>
          <p:cNvSpPr txBox="1"/>
          <p:nvPr>
            <p:ph type="ctrTitle"/>
          </p:nvPr>
        </p:nvSpPr>
        <p:spPr>
          <a:xfrm>
            <a:off x="1226372" y="1122363"/>
            <a:ext cx="9441628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icrosoft JhengHei"/>
              <a:buNone/>
            </a:pPr>
            <a:r>
              <a:rPr lang="zh-TW"/>
              <a:t>THANK YOU</a:t>
            </a:r>
            <a:endParaRPr/>
          </a:p>
        </p:txBody>
      </p:sp>
      <p:sp>
        <p:nvSpPr>
          <p:cNvPr id="338" name="Google Shape;338;p37"/>
          <p:cNvSpPr txBox="1"/>
          <p:nvPr>
            <p:ph idx="1" type="subTitle"/>
          </p:nvPr>
        </p:nvSpPr>
        <p:spPr>
          <a:xfrm>
            <a:off x="1226372" y="3602038"/>
            <a:ext cx="9441628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11"/>
          <p:cNvGrpSpPr/>
          <p:nvPr/>
        </p:nvGrpSpPr>
        <p:grpSpPr>
          <a:xfrm>
            <a:off x="3750456" y="1379582"/>
            <a:ext cx="8441439" cy="5478251"/>
            <a:chOff x="3691054" y="2352908"/>
            <a:chExt cx="8500946" cy="3728223"/>
          </a:xfrm>
        </p:grpSpPr>
        <p:cxnSp>
          <p:nvCxnSpPr>
            <p:cNvPr id="72" name="Google Shape;72;p11"/>
            <p:cNvCxnSpPr/>
            <p:nvPr/>
          </p:nvCxnSpPr>
          <p:spPr>
            <a:xfrm>
              <a:off x="3691054" y="2352908"/>
              <a:ext cx="8500946" cy="0"/>
            </a:xfrm>
            <a:prstGeom prst="straightConnector1">
              <a:avLst/>
            </a:prstGeom>
            <a:noFill/>
            <a:ln cap="flat" cmpd="sng" w="19050">
              <a:solidFill>
                <a:srgbClr val="D0CEC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3" name="Google Shape;73;p11"/>
            <p:cNvCxnSpPr/>
            <p:nvPr/>
          </p:nvCxnSpPr>
          <p:spPr>
            <a:xfrm>
              <a:off x="3691054" y="3284964"/>
              <a:ext cx="8500946" cy="0"/>
            </a:xfrm>
            <a:prstGeom prst="straightConnector1">
              <a:avLst/>
            </a:prstGeom>
            <a:noFill/>
            <a:ln cap="flat" cmpd="sng" w="19050">
              <a:solidFill>
                <a:srgbClr val="D0CEC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4" name="Google Shape;74;p11"/>
            <p:cNvCxnSpPr/>
            <p:nvPr/>
          </p:nvCxnSpPr>
          <p:spPr>
            <a:xfrm>
              <a:off x="3691054" y="5149076"/>
              <a:ext cx="8500946" cy="0"/>
            </a:xfrm>
            <a:prstGeom prst="straightConnector1">
              <a:avLst/>
            </a:prstGeom>
            <a:noFill/>
            <a:ln cap="flat" cmpd="sng" w="19050">
              <a:solidFill>
                <a:srgbClr val="D0CEC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5" name="Google Shape;75;p11"/>
            <p:cNvCxnSpPr/>
            <p:nvPr/>
          </p:nvCxnSpPr>
          <p:spPr>
            <a:xfrm>
              <a:off x="3691054" y="6081131"/>
              <a:ext cx="8500946" cy="0"/>
            </a:xfrm>
            <a:prstGeom prst="straightConnector1">
              <a:avLst/>
            </a:prstGeom>
            <a:noFill/>
            <a:ln cap="flat" cmpd="sng" w="19050">
              <a:solidFill>
                <a:srgbClr val="D0CEC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6" name="Google Shape;76;p11"/>
            <p:cNvCxnSpPr/>
            <p:nvPr/>
          </p:nvCxnSpPr>
          <p:spPr>
            <a:xfrm>
              <a:off x="3691054" y="4217020"/>
              <a:ext cx="8500946" cy="0"/>
            </a:xfrm>
            <a:prstGeom prst="straightConnector1">
              <a:avLst/>
            </a:prstGeom>
            <a:noFill/>
            <a:ln cap="flat" cmpd="sng" w="19050">
              <a:solidFill>
                <a:srgbClr val="D0CEC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77" name="Google Shape;77;p11"/>
          <p:cNvSpPr txBox="1"/>
          <p:nvPr>
            <p:ph idx="4294967295" type="title"/>
          </p:nvPr>
        </p:nvSpPr>
        <p:spPr>
          <a:xfrm>
            <a:off x="468289" y="573847"/>
            <a:ext cx="2754352" cy="1779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icrosoft JhengHei"/>
              <a:buNone/>
            </a:pPr>
            <a:r>
              <a:rPr lang="zh-TW" sz="60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目錄</a:t>
            </a:r>
            <a:br>
              <a:rPr lang="zh-TW" sz="60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4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content</a:t>
            </a:r>
            <a:endParaRPr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8" name="Google Shape;78;p11"/>
          <p:cNvSpPr txBox="1"/>
          <p:nvPr/>
        </p:nvSpPr>
        <p:spPr>
          <a:xfrm>
            <a:off x="4026200" y="1956325"/>
            <a:ext cx="5304300" cy="43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63550" lvl="0" marL="45720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40"/>
              <a:buFont typeface="Microsoft JhengHei"/>
              <a:buChar char="•"/>
            </a:pPr>
            <a:r>
              <a:rPr lang="zh-TW" sz="29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</a:t>
            </a:r>
            <a:r>
              <a:rPr b="0" i="0" lang="zh-TW" sz="29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、問</a:t>
            </a:r>
            <a:r>
              <a:rPr lang="zh-TW" sz="29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題本質</a:t>
            </a:r>
            <a:endParaRPr b="0" i="0" sz="2900" u="none" cap="none" strike="noStrik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40"/>
              <a:buFont typeface="Microsoft JhengHei"/>
              <a:buChar char="•"/>
            </a:pPr>
            <a:r>
              <a:rPr b="0" i="0" lang="zh-TW" sz="28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二、說明問題</a:t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40"/>
              <a:buFont typeface="Microsoft JhengHei"/>
              <a:buChar char="•"/>
            </a:pPr>
            <a:r>
              <a:rPr b="0" i="0" lang="zh-TW" sz="28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三、政府政策和我方政策</a:t>
            </a:r>
            <a:endParaRPr b="0" i="0" sz="2800" u="none" cap="none" strike="noStrik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57200" lvl="0" marL="45720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40"/>
              <a:buFont typeface="Microsoft JhengHei"/>
              <a:buChar char="•"/>
            </a:pPr>
            <a:r>
              <a:rPr b="0" i="0" lang="zh-TW" sz="28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四、行動歷程</a:t>
            </a:r>
            <a:endParaRPr b="0" i="0" sz="2800" u="none" cap="none" strike="noStrik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 txBox="1"/>
          <p:nvPr>
            <p:ph type="title"/>
          </p:nvPr>
        </p:nvSpPr>
        <p:spPr>
          <a:xfrm>
            <a:off x="1257745" y="332852"/>
            <a:ext cx="5799300" cy="818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崁仔頂的命名由來</a:t>
            </a:r>
            <a:endParaRPr/>
          </a:p>
        </p:txBody>
      </p:sp>
      <p:sp>
        <p:nvSpPr>
          <p:cNvPr id="84" name="Google Shape;84;p12"/>
          <p:cNvSpPr txBox="1"/>
          <p:nvPr/>
        </p:nvSpPr>
        <p:spPr>
          <a:xfrm>
            <a:off x="637650" y="1861850"/>
            <a:ext cx="10916700" cy="14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000">
                <a:solidFill>
                  <a:schemeClr val="dk1"/>
                </a:solidFill>
              </a:rPr>
              <a:t>基隆港興建以後，</a:t>
            </a:r>
            <a:r>
              <a:rPr b="1" lang="zh-TW" sz="3000">
                <a:solidFill>
                  <a:schemeClr val="dk1"/>
                </a:solidFill>
              </a:rPr>
              <a:t>漁船沿著旭川河靠岸，漁貨從石階抬到岸上</a:t>
            </a:r>
            <a:r>
              <a:rPr lang="zh-TW" sz="3000">
                <a:solidFill>
                  <a:schemeClr val="dk1"/>
                </a:solidFill>
              </a:rPr>
              <a:t>，石階也叫做</a:t>
            </a:r>
            <a:r>
              <a:rPr lang="zh-TW" sz="3000">
                <a:solidFill>
                  <a:schemeClr val="dk1"/>
                </a:solidFill>
                <a:highlight>
                  <a:srgbClr val="C5E1FB"/>
                </a:highlight>
              </a:rPr>
              <a:t>「崁仔」</a:t>
            </a:r>
            <a:r>
              <a:rPr lang="zh-TW" sz="3000">
                <a:solidFill>
                  <a:schemeClr val="dk1"/>
                </a:solidFill>
              </a:rPr>
              <a:t>，所以成了「</a:t>
            </a:r>
            <a:r>
              <a:rPr lang="zh-TW" sz="30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崁仔頂</a:t>
            </a:r>
            <a:r>
              <a:rPr lang="zh-TW" sz="3000">
                <a:solidFill>
                  <a:schemeClr val="dk1"/>
                </a:solidFill>
              </a:rPr>
              <a:t>」地名的由來。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2"/>
          <p:cNvSpPr txBox="1"/>
          <p:nvPr/>
        </p:nvSpPr>
        <p:spPr>
          <a:xfrm>
            <a:off x="8058450" y="5438175"/>
            <a:ext cx="3495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參考資料：</a:t>
            </a:r>
            <a:r>
              <a:rPr lang="zh-TW" sz="1500" u="sng">
                <a:solidFill>
                  <a:schemeClr val="hlink"/>
                </a:solidFill>
                <a:hlinkClick r:id="rId4"/>
              </a:rPr>
              <a:t>崁仔頂漁市 (klcg.gov.tw</a:t>
            </a:r>
            <a:r>
              <a:rPr lang="zh-TW" sz="1100" u="sng">
                <a:solidFill>
                  <a:schemeClr val="hlink"/>
                </a:solidFill>
                <a:hlinkClick r:id="rId5"/>
              </a:rPr>
              <a:t>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/>
          <p:nvPr>
            <p:ph type="title"/>
          </p:nvPr>
        </p:nvSpPr>
        <p:spPr>
          <a:xfrm>
            <a:off x="1257745" y="332852"/>
            <a:ext cx="5799268" cy="8182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icrosoft JhengHei"/>
              <a:buNone/>
            </a:pPr>
            <a:r>
              <a:rPr lang="zh-TW"/>
              <a:t>崁仔頂的地理位置</a:t>
            </a:r>
            <a:endParaRPr/>
          </a:p>
        </p:txBody>
      </p:sp>
      <p:sp>
        <p:nvSpPr>
          <p:cNvPr id="91" name="Google Shape;91;p13"/>
          <p:cNvSpPr txBox="1"/>
          <p:nvPr/>
        </p:nvSpPr>
        <p:spPr>
          <a:xfrm>
            <a:off x="8113525" y="3125950"/>
            <a:ext cx="3837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基</a:t>
            </a:r>
            <a:r>
              <a:rPr b="1"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隆市仁愛區</a:t>
            </a:r>
            <a:endParaRPr b="1"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 sz="2800">
                <a:solidFill>
                  <a:schemeClr val="dk1"/>
                </a:solidFill>
                <a:highlight>
                  <a:srgbClr val="C5E1FB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孝一路與愛一路</a:t>
            </a:r>
            <a:r>
              <a:rPr b="1"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一帶</a:t>
            </a:r>
            <a:endParaRPr b="1" sz="2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92" name="Google Shape;92;p13"/>
          <p:cNvPicPr preferRelativeResize="0"/>
          <p:nvPr/>
        </p:nvPicPr>
        <p:blipFill rotWithShape="1">
          <a:blip r:embed="rId4">
            <a:alphaModFix/>
          </a:blip>
          <a:srcRect b="2892" l="0" r="0" t="2892"/>
          <a:stretch/>
        </p:blipFill>
        <p:spPr>
          <a:xfrm>
            <a:off x="487800" y="1543150"/>
            <a:ext cx="7169476" cy="41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3"/>
          <p:cNvSpPr txBox="1"/>
          <p:nvPr/>
        </p:nvSpPr>
        <p:spPr>
          <a:xfrm>
            <a:off x="9698925" y="1890625"/>
            <a:ext cx="684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3"/>
          <p:cNvSpPr txBox="1"/>
          <p:nvPr/>
        </p:nvSpPr>
        <p:spPr>
          <a:xfrm>
            <a:off x="576588" y="5714890"/>
            <a:ext cx="975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Calibri"/>
                <a:ea typeface="Calibri"/>
                <a:cs typeface="Calibri"/>
                <a:sym typeface="Calibri"/>
              </a:rPr>
              <a:t>圖片來源：Google地圖自行繪製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3"/>
          <p:cNvSpPr/>
          <p:nvPr/>
        </p:nvSpPr>
        <p:spPr>
          <a:xfrm>
            <a:off x="7966800" y="2744650"/>
            <a:ext cx="3720600" cy="2024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3"/>
          <p:cNvSpPr txBox="1"/>
          <p:nvPr/>
        </p:nvSpPr>
        <p:spPr>
          <a:xfrm>
            <a:off x="3795680" y="2609197"/>
            <a:ext cx="3225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EFEFEF"/>
                </a:solidFill>
                <a:highlight>
                  <a:srgbClr val="666666"/>
                </a:highlight>
                <a:latin typeface="Calibri"/>
                <a:ea typeface="Calibri"/>
                <a:cs typeface="Calibri"/>
                <a:sym typeface="Calibri"/>
              </a:rPr>
              <a:t>明</a:t>
            </a:r>
            <a:endParaRPr sz="1200">
              <a:solidFill>
                <a:srgbClr val="EFEFEF"/>
              </a:solidFill>
              <a:highlight>
                <a:srgbClr val="666666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/>
          <p:nvPr>
            <p:ph type="title"/>
          </p:nvPr>
        </p:nvSpPr>
        <p:spPr>
          <a:xfrm>
            <a:off x="1257745" y="332852"/>
            <a:ext cx="5799300" cy="818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崁仔頂的歷史發展</a:t>
            </a:r>
            <a:endParaRPr/>
          </a:p>
        </p:txBody>
      </p:sp>
      <p:sp>
        <p:nvSpPr>
          <p:cNvPr id="102" name="Google Shape;102;p14"/>
          <p:cNvSpPr txBox="1"/>
          <p:nvPr/>
        </p:nvSpPr>
        <p:spPr>
          <a:xfrm>
            <a:off x="637650" y="1861850"/>
            <a:ext cx="10916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4"/>
          <p:cNvSpPr txBox="1"/>
          <p:nvPr/>
        </p:nvSpPr>
        <p:spPr>
          <a:xfrm>
            <a:off x="3187950" y="5451575"/>
            <a:ext cx="8366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參考資料：</a:t>
            </a:r>
            <a:r>
              <a:rPr lang="zh-TW" u="sng">
                <a:solidFill>
                  <a:schemeClr val="hlink"/>
                </a:solidFill>
                <a:hlinkClick r:id="rId3"/>
              </a:rPr>
              <a:t>基隆、仁愛｜基隆崁仔頂魚市・深夜限定的台版築地市場 - 許傑,旅行圖中 (journey.tw)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u="sng">
                <a:solidFill>
                  <a:schemeClr val="hlink"/>
                </a:solidFill>
                <a:hlinkClick r:id="rId4"/>
              </a:rPr>
              <a:t>【雨都文化】長大後才明白，崁仔頂的魅力 - 雨都漫步KeeLung For A Walk (keelung-for-a-walk.com)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4"/>
          <p:cNvSpPr txBox="1"/>
          <p:nvPr/>
        </p:nvSpPr>
        <p:spPr>
          <a:xfrm>
            <a:off x="817075" y="3405900"/>
            <a:ext cx="2879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●"/>
            </a:pPr>
            <a:r>
              <a:rPr b="1" lang="zh-TW" sz="3000">
                <a:highlight>
                  <a:srgbClr val="C5E1FB"/>
                </a:highlight>
                <a:latin typeface="Calibri"/>
                <a:ea typeface="Calibri"/>
                <a:cs typeface="Calibri"/>
                <a:sym typeface="Calibri"/>
              </a:rPr>
              <a:t>1929~1931年</a:t>
            </a:r>
            <a:endParaRPr b="1" sz="3000">
              <a:highlight>
                <a:srgbClr val="C5E1FB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>
                <a:latin typeface="Calibri"/>
                <a:ea typeface="Calibri"/>
                <a:cs typeface="Calibri"/>
                <a:sym typeface="Calibri"/>
              </a:rPr>
              <a:t>成立五家魚行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4"/>
          <p:cNvSpPr/>
          <p:nvPr/>
        </p:nvSpPr>
        <p:spPr>
          <a:xfrm>
            <a:off x="817075" y="4798650"/>
            <a:ext cx="683100" cy="308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5E1FB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4"/>
          <p:cNvSpPr txBox="1"/>
          <p:nvPr/>
        </p:nvSpPr>
        <p:spPr>
          <a:xfrm>
            <a:off x="1634125" y="4668000"/>
            <a:ext cx="45141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500">
                <a:latin typeface="Calibri"/>
                <a:ea typeface="Calibri"/>
                <a:cs typeface="Calibri"/>
                <a:sym typeface="Calibri"/>
              </a:rPr>
              <a:t>成為台灣有名的魚貨買賣市集</a:t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4"/>
          <p:cNvSpPr txBox="1"/>
          <p:nvPr/>
        </p:nvSpPr>
        <p:spPr>
          <a:xfrm>
            <a:off x="817075" y="1486825"/>
            <a:ext cx="77154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●"/>
            </a:pPr>
            <a:r>
              <a:rPr b="1" lang="zh-TW" sz="3000">
                <a:highlight>
                  <a:srgbClr val="C5E1FB"/>
                </a:highlight>
                <a:latin typeface="Calibri"/>
                <a:ea typeface="Calibri"/>
                <a:cs typeface="Calibri"/>
                <a:sym typeface="Calibri"/>
              </a:rPr>
              <a:t>最早追溯至清領時期</a:t>
            </a:r>
            <a:endParaRPr b="1" sz="3000">
              <a:highlight>
                <a:srgbClr val="C5E1FB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>
                <a:latin typeface="Calibri"/>
                <a:ea typeface="Calibri"/>
                <a:cs typeface="Calibri"/>
                <a:sym typeface="Calibri"/>
              </a:rPr>
              <a:t>孝一路和愛一路之間有旭川運河，可以通行漁船。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4"/>
          <p:cNvSpPr/>
          <p:nvPr/>
        </p:nvSpPr>
        <p:spPr>
          <a:xfrm>
            <a:off x="817075" y="2861263"/>
            <a:ext cx="683100" cy="308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5E1FB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4"/>
          <p:cNvSpPr txBox="1"/>
          <p:nvPr/>
        </p:nvSpPr>
        <p:spPr>
          <a:xfrm>
            <a:off x="1634125" y="2730613"/>
            <a:ext cx="7715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500">
                <a:latin typeface="Calibri"/>
                <a:ea typeface="Calibri"/>
                <a:cs typeface="Calibri"/>
                <a:sym typeface="Calibri"/>
              </a:rPr>
              <a:t>開始聚集人潮、形成市集。</a:t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 txBox="1"/>
          <p:nvPr>
            <p:ph type="title"/>
          </p:nvPr>
        </p:nvSpPr>
        <p:spPr>
          <a:xfrm>
            <a:off x="1257745" y="332852"/>
            <a:ext cx="57993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icrosoft JhengHei"/>
              <a:buNone/>
            </a:pPr>
            <a:r>
              <a:rPr lang="zh-TW"/>
              <a:t>崁仔頂下水道</a:t>
            </a:r>
            <a:endParaRPr/>
          </a:p>
        </p:txBody>
      </p:sp>
      <p:sp>
        <p:nvSpPr>
          <p:cNvPr id="115" name="Google Shape;115;p15"/>
          <p:cNvSpPr txBox="1"/>
          <p:nvPr/>
        </p:nvSpPr>
        <p:spPr>
          <a:xfrm flipH="1" rot="466">
            <a:off x="7370635" y="3429301"/>
            <a:ext cx="4424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基隆市南榮河與西定河在仁五路的地方匯流「</a:t>
            </a:r>
            <a:r>
              <a:rPr lang="zh-TW" sz="2000">
                <a:highlight>
                  <a:srgbClr val="C5E1FB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旭川河</a:t>
            </a: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」，流入基隆港。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6" name="Google Shape;116;p15"/>
          <p:cNvSpPr txBox="1"/>
          <p:nvPr/>
        </p:nvSpPr>
        <p:spPr>
          <a:xfrm>
            <a:off x="1078129" y="3124950"/>
            <a:ext cx="30000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950" y="1373138"/>
            <a:ext cx="6463101" cy="4111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5"/>
          <p:cNvSpPr txBox="1"/>
          <p:nvPr/>
        </p:nvSpPr>
        <p:spPr>
          <a:xfrm>
            <a:off x="730863" y="5707076"/>
            <a:ext cx="57993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Calibri"/>
                <a:ea typeface="Calibri"/>
                <a:cs typeface="Calibri"/>
                <a:sym typeface="Calibri"/>
              </a:rPr>
              <a:t>圖片來源：基隆市港水質提升親水環境營造計畫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5"/>
          <p:cNvSpPr/>
          <p:nvPr/>
        </p:nvSpPr>
        <p:spPr>
          <a:xfrm>
            <a:off x="7218575" y="3287325"/>
            <a:ext cx="4576200" cy="1159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5"/>
          <p:cNvSpPr/>
          <p:nvPr/>
        </p:nvSpPr>
        <p:spPr>
          <a:xfrm rot="1751396">
            <a:off x="1989943" y="2312868"/>
            <a:ext cx="1344662" cy="1928222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6"/>
          <p:cNvSpPr/>
          <p:nvPr/>
        </p:nvSpPr>
        <p:spPr>
          <a:xfrm>
            <a:off x="4258350" y="4611125"/>
            <a:ext cx="7395900" cy="1064700"/>
          </a:xfrm>
          <a:prstGeom prst="roundRect">
            <a:avLst>
              <a:gd fmla="val 16667" name="adj"/>
            </a:avLst>
          </a:prstGeom>
          <a:solidFill>
            <a:srgbClr val="C5E1F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6"/>
          <p:cNvSpPr/>
          <p:nvPr/>
        </p:nvSpPr>
        <p:spPr>
          <a:xfrm>
            <a:off x="-10783" y="1265870"/>
            <a:ext cx="3679200" cy="932100"/>
          </a:xfrm>
          <a:prstGeom prst="rect">
            <a:avLst/>
          </a:prstGeom>
          <a:solidFill>
            <a:srgbClr val="014E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16"/>
          <p:cNvSpPr txBox="1"/>
          <p:nvPr/>
        </p:nvSpPr>
        <p:spPr>
          <a:xfrm>
            <a:off x="604183" y="1486929"/>
            <a:ext cx="2449200" cy="3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5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</a:t>
            </a:r>
            <a:r>
              <a:rPr lang="zh-TW" sz="25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一、問題確定</a:t>
            </a:r>
            <a:endParaRPr sz="1100"/>
          </a:p>
          <a:p>
            <a:pPr indent="-425450" lvl="0" marL="45720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Arial"/>
              <a:buChar char="•"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二、說明問題</a:t>
            </a:r>
            <a:endParaRPr sz="2200"/>
          </a:p>
          <a:p>
            <a:pPr indent="-425450" lvl="0" marL="45720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Arial"/>
              <a:buChar char="•"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三、政府政策和我方政策</a:t>
            </a:r>
            <a:endParaRPr sz="2300"/>
          </a:p>
          <a:p>
            <a:pPr indent="-425450" lvl="0" marL="45720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Arial"/>
              <a:buChar char="•"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四、行動歷程</a:t>
            </a:r>
            <a:endParaRPr b="0" i="0" sz="2300" u="none" cap="none" strike="noStrik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8" name="Google Shape;128;p16"/>
          <p:cNvSpPr txBox="1"/>
          <p:nvPr/>
        </p:nvSpPr>
        <p:spPr>
          <a:xfrm>
            <a:off x="5824200" y="951650"/>
            <a:ext cx="684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6"/>
          <p:cNvSpPr txBox="1"/>
          <p:nvPr/>
        </p:nvSpPr>
        <p:spPr>
          <a:xfrm>
            <a:off x="7065475" y="311575"/>
            <a:ext cx="2733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動機</a:t>
            </a:r>
            <a:endParaRPr b="1" sz="50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0" name="Google Shape;130;p16"/>
          <p:cNvSpPr/>
          <p:nvPr/>
        </p:nvSpPr>
        <p:spPr>
          <a:xfrm>
            <a:off x="4258350" y="2129850"/>
            <a:ext cx="7395900" cy="1064700"/>
          </a:xfrm>
          <a:prstGeom prst="roundRect">
            <a:avLst>
              <a:gd fmla="val 16667" name="adj"/>
            </a:avLst>
          </a:prstGeom>
          <a:solidFill>
            <a:srgbClr val="C5E1F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6"/>
          <p:cNvSpPr txBox="1"/>
          <p:nvPr/>
        </p:nvSpPr>
        <p:spPr>
          <a:xfrm>
            <a:off x="4357275" y="2265200"/>
            <a:ext cx="79236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</a:pPr>
            <a:r>
              <a:rPr 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崁仔頂的環境及衛生出現問題</a:t>
            </a:r>
            <a:endParaRPr sz="4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</a:pPr>
            <a:r>
              <a:rPr 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令市民對崁頂加以改觀並認同</a:t>
            </a:r>
            <a:endParaRPr sz="4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/>
          <p:nvPr>
            <p:ph type="title"/>
          </p:nvPr>
        </p:nvSpPr>
        <p:spPr>
          <a:xfrm>
            <a:off x="4399875" y="2958625"/>
            <a:ext cx="6947700" cy="370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-448627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zh-TW" sz="3850">
                <a:highlight>
                  <a:srgbClr val="C5E1FB"/>
                </a:highlight>
              </a:rPr>
              <a:t>環境問題</a:t>
            </a:r>
            <a:endParaRPr b="1" sz="3850">
              <a:highlight>
                <a:srgbClr val="C5E1FB"/>
              </a:highlight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5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50"/>
              <a:t>保麗龍箱、塑膠籃堆積、海鮮廢棄物、血水，</a:t>
            </a:r>
            <a:endParaRPr sz="275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50"/>
              <a:t>導致大量蟑螂老鼠孳生。</a:t>
            </a:r>
            <a:endParaRPr b="1" sz="275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-448627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zh-TW" sz="3850">
                <a:highlight>
                  <a:srgbClr val="C5E1FB"/>
                </a:highlight>
              </a:rPr>
              <a:t>衛生問題</a:t>
            </a:r>
            <a:endParaRPr b="1" sz="3850">
              <a:highlight>
                <a:srgbClr val="C5E1FB"/>
              </a:highlight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5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50"/>
              <a:t>魚腥味、食品安全問題。</a:t>
            </a:r>
            <a:endParaRPr sz="275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50"/>
          </a:p>
          <a:p>
            <a:pPr indent="-448627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zh-TW" sz="3850">
                <a:highlight>
                  <a:srgbClr val="C5E1FB"/>
                </a:highlight>
              </a:rPr>
              <a:t>交通問題</a:t>
            </a:r>
            <a:endParaRPr b="1" sz="3850">
              <a:highlight>
                <a:srgbClr val="C5E1FB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50"/>
              <a:t>道路狹窄擁擠、停車位甚少、交通堵塞。</a:t>
            </a:r>
            <a:endParaRPr sz="275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50"/>
          </a:p>
        </p:txBody>
      </p:sp>
      <p:sp>
        <p:nvSpPr>
          <p:cNvPr id="137" name="Google Shape;137;p17"/>
          <p:cNvSpPr/>
          <p:nvPr/>
        </p:nvSpPr>
        <p:spPr>
          <a:xfrm>
            <a:off x="-10783" y="1265870"/>
            <a:ext cx="3679200" cy="932100"/>
          </a:xfrm>
          <a:prstGeom prst="rect">
            <a:avLst/>
          </a:prstGeom>
          <a:solidFill>
            <a:srgbClr val="014E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7"/>
          <p:cNvSpPr txBox="1"/>
          <p:nvPr/>
        </p:nvSpPr>
        <p:spPr>
          <a:xfrm>
            <a:off x="604183" y="1486929"/>
            <a:ext cx="2449200" cy="3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5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</a:t>
            </a:r>
            <a:r>
              <a:rPr lang="zh-TW" sz="25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一、問題確定</a:t>
            </a:r>
            <a:endParaRPr sz="1100"/>
          </a:p>
          <a:p>
            <a:pPr indent="-425450" lvl="0" marL="45720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Arial"/>
              <a:buChar char="•"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二、說明問題</a:t>
            </a:r>
            <a:endParaRPr sz="2200"/>
          </a:p>
          <a:p>
            <a:pPr indent="-425450" lvl="0" marL="45720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Arial"/>
              <a:buChar char="•"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三、政府政策和我方政策</a:t>
            </a:r>
            <a:endParaRPr sz="2300"/>
          </a:p>
          <a:p>
            <a:pPr indent="-425450" lvl="0" marL="45720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Arial"/>
              <a:buChar char="•"/>
            </a:pPr>
            <a:r>
              <a:rPr lang="zh-TW" sz="2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四、行動歷程</a:t>
            </a:r>
            <a:endParaRPr b="0" i="0" sz="2300" u="none" cap="none" strike="noStrik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9" name="Google Shape;139;p17"/>
          <p:cNvSpPr txBox="1"/>
          <p:nvPr/>
        </p:nvSpPr>
        <p:spPr>
          <a:xfrm>
            <a:off x="5824200" y="951650"/>
            <a:ext cx="684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7"/>
          <p:cNvSpPr txBox="1"/>
          <p:nvPr/>
        </p:nvSpPr>
        <p:spPr>
          <a:xfrm>
            <a:off x="6301425" y="369250"/>
            <a:ext cx="3144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崁仔頂的問題</a:t>
            </a:r>
            <a:endParaRPr b="1" sz="33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1" name="Google Shape;141;p17"/>
          <p:cNvSpPr/>
          <p:nvPr/>
        </p:nvSpPr>
        <p:spPr>
          <a:xfrm>
            <a:off x="4179925" y="2880650"/>
            <a:ext cx="582600" cy="213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7"/>
          <p:cNvSpPr/>
          <p:nvPr/>
        </p:nvSpPr>
        <p:spPr>
          <a:xfrm>
            <a:off x="4179925" y="6013800"/>
            <a:ext cx="582600" cy="213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7"/>
          <p:cNvSpPr/>
          <p:nvPr/>
        </p:nvSpPr>
        <p:spPr>
          <a:xfrm>
            <a:off x="4179925" y="4541350"/>
            <a:ext cx="582600" cy="213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